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6883A-18AB-43AF-AF5C-328649FD19CB}" type="datetimeFigureOut">
              <a:rPr lang="it-IT" smtClean="0"/>
              <a:t>01/06/2020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9057A-A092-4998-BA3E-509F7A6F8E2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823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2AB437-FB87-46EA-A5BC-7283A27E2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FC96451-A59D-4445-B3C2-105C63E2F7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700889-FCF3-45F9-BF79-C454E029D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FABF5-3C01-43F4-8DD4-65004403A876}" type="datetime1">
              <a:rPr lang="it-IT" smtClean="0"/>
              <a:t>01/06/2020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4B6B46-C971-46BC-A2C4-55EFE4549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59E379-9C71-48B4-9757-824E56F2E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56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424D44-D370-47DF-8CFC-27421B5E7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D5CF84A-300B-4B2A-AD13-63183A85B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68F5A3-19FF-47B3-A7ED-63A99D5BF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F4FD-9DF7-40D2-ADF2-5231D0F86CF0}" type="datetime1">
              <a:rPr lang="it-IT" smtClean="0"/>
              <a:t>01/06/2020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B8CBBF-2248-4A2B-951B-934291280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5F9445-FB16-4B23-95A4-DF9F87016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388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9A687EE-9A2B-4562-BE8B-17298A0921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D36B6EF-4D5A-4CC8-B910-3FBC3CA17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0C66CF-7681-4600-97C5-CBF25101B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221D-B709-4D6B-AEF5-84F61498F152}" type="datetime1">
              <a:rPr lang="it-IT" smtClean="0"/>
              <a:t>01/06/2020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CF4501-72B8-4C5D-8DB3-10E7805D5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3F7C74-36D3-4CF7-9791-C284D2BF0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306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2C6B2E-158B-4326-8EBC-C7D09973E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DA0E52-5DA3-4BC3-A23C-636D3F876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8FDBEF-89FF-46C4-BABD-C0D271D82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CC7D-AD88-4C87-8B13-014AF587A812}" type="datetime1">
              <a:rPr lang="it-IT" smtClean="0"/>
              <a:t>01/06/2020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4AE623-A7D6-40FD-813F-B7DE52B5E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B417D2-F7FA-43FE-B047-4D2E5CFDC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472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E05B61-0790-4DCA-B3DD-D19939155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5CFD4E4-BFA7-40C3-A309-9F6C59D02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D97A021-B89C-4BC6-8DF1-51B559D62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5F3D2-3FE5-4AD8-8F23-14C4CEABAF52}" type="datetime1">
              <a:rPr lang="it-IT" smtClean="0"/>
              <a:t>01/06/2020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3598859-F058-41C8-B4FD-70BF86133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52A090-052B-4DE0-AFFB-43FE53E2A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518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1C1EBC-7DE4-470F-B5CB-92A5C424E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D8AFB6-8DB4-47AE-AD9C-F37826C6BA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E9E07E1-DED3-4BF1-A3BD-F7D956B75B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5121DBB-73EC-4C8C-A3E9-DA01A98A6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1086-9FFA-475C-973E-3D138042CA9F}" type="datetime1">
              <a:rPr lang="it-IT" smtClean="0"/>
              <a:t>01/06/2020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881E224-CB98-4ECD-AB26-A7B461D91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97E7A92-A8B7-4AF4-B3F0-F8B91310E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597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582F85-83E6-45D9-8BE6-A3CAE38B8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A4BD422-7DAB-4BE6-ACEE-B7C6D031C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3AD7237-73C9-421A-8421-CA782E6F4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7BB5615-4644-4784-BFD5-FBD41CFB7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04BE049-738A-480E-A401-32899B8E86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D30E409-8A47-4566-B2E0-4A73C624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C2F1-A8E7-4B89-BAD0-BC0E0F896FDD}" type="datetime1">
              <a:rPr lang="it-IT" smtClean="0"/>
              <a:t>01/06/2020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1DF2404-EF0D-4956-8F16-FBB743B21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5D0C8C3-5210-472D-9676-CEC65B00B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795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FB5AB0-812B-477D-A7DB-6BDEBB4BE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BDAB06B-6566-4ED6-99B9-5D0920028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24D1-9DDF-4167-815A-9627A688BCEC}" type="datetime1">
              <a:rPr lang="it-IT" smtClean="0"/>
              <a:t>01/06/2020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3BB9721-BF01-44CE-9B5C-6E358BB06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1698E02-3DC6-4A1E-BBD4-518FD6971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378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AEE4E79-28C6-4057-8A1C-449AF6711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12A3-1F11-4980-9669-0FE2AF7DC1DA}" type="datetime1">
              <a:rPr lang="it-IT" smtClean="0"/>
              <a:t>01/06/2020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DFFC1AC-4106-4C2E-8D56-02C0FAEAB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D4828DC-58C6-42DD-B12F-133862A4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92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9DE720-C213-4DE5-A11D-A5DCC958B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3DF488-E8DE-4681-8ABA-AA6BDB65A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2CDA289-2600-4945-9934-030579961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DEA6737-320B-4420-98C1-0A899A808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2FE8-BE97-4ADE-BD43-E1B5297AF009}" type="datetime1">
              <a:rPr lang="it-IT" smtClean="0"/>
              <a:t>01/06/2020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8CFD9C2-19C2-463E-8DD0-DA08B982E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77D1927-AF10-4396-ABA3-CD172C264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365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C9CF88-3B60-4CF5-BB0D-3EFBDD18D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6B5861F-5DD3-4D2D-95D1-7539B84FA5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6A5AE18-E9F3-4C5B-A964-FC6FC75C9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DDB088E-1E60-4F76-82C6-8A4679487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5404-69B9-406F-A5BA-E422213BA9DF}" type="datetime1">
              <a:rPr lang="it-IT" smtClean="0"/>
              <a:t>01/06/2020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BAD5429-103A-4767-A66D-150A8D8F0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BC1491B-20A6-4740-B758-772725CE2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397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71A8F8B-9D41-40A8-9936-4BF91EC53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45D3DA-75AD-4749-A877-F31EB2F7C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D7A7BA-2A3F-46B2-A87D-D456F6EC04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D501D-789B-4487-A3C4-0B9577867877}" type="datetime1">
              <a:rPr lang="it-IT" smtClean="0"/>
              <a:t>01/06/2020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87DB9C-A995-4A3E-937B-59C5555376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2834A8-B72D-4DFC-B538-83324F7F3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15065-99FF-496B-8E8A-0CE36881DE4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305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4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3.png"/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12" Type="http://schemas.openxmlformats.org/officeDocument/2006/relationships/image" Target="../media/image72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6.png"/><Relationship Id="rId11" Type="http://schemas.openxmlformats.org/officeDocument/2006/relationships/image" Target="../media/image71.png"/><Relationship Id="rId5" Type="http://schemas.openxmlformats.org/officeDocument/2006/relationships/image" Target="../media/image65.png"/><Relationship Id="rId10" Type="http://schemas.openxmlformats.org/officeDocument/2006/relationships/image" Target="../media/image70.png"/><Relationship Id="rId4" Type="http://schemas.openxmlformats.org/officeDocument/2006/relationships/image" Target="../media/image64.png"/><Relationship Id="rId9" Type="http://schemas.openxmlformats.org/officeDocument/2006/relationships/image" Target="../media/image6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7.png"/><Relationship Id="rId11" Type="http://schemas.openxmlformats.org/officeDocument/2006/relationships/image" Target="../media/image82.png"/><Relationship Id="rId5" Type="http://schemas.openxmlformats.org/officeDocument/2006/relationships/image" Target="../media/image76.png"/><Relationship Id="rId10" Type="http://schemas.openxmlformats.org/officeDocument/2006/relationships/image" Target="../media/image81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3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26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2">
                <a:extLst>
                  <a:ext uri="{FF2B5EF4-FFF2-40B4-BE49-F238E27FC236}">
                    <a16:creationId xmlns:a16="http://schemas.microsoft.com/office/drawing/2014/main" id="{08DD2AED-D455-4B0B-B99C-C8C762FF813A}"/>
                  </a:ext>
                </a:extLst>
              </p:cNvPr>
              <p:cNvSpPr txBox="1"/>
              <p:nvPr/>
            </p:nvSpPr>
            <p:spPr>
              <a:xfrm>
                <a:off x="780852" y="415156"/>
                <a:ext cx="10649147" cy="1511183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355600" marR="5080" indent="-342900" algn="just">
                  <a:lnSpc>
                    <a:spcPct val="95700"/>
                  </a:lnSpc>
                  <a:buFont typeface="Arial" panose="020B0604020202020204" pitchFamily="34" charset="0"/>
                  <a:buChar char="•"/>
                  <a:tabLst>
                    <a:tab pos="241300" algn="l"/>
                  </a:tabLst>
                </a:pP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Si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consideri il serbatoio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schematicamente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rappresentato in f</a:t>
                </a:r>
                <a:r>
                  <a:rPr lang="it-IT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igura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in cui è contenuto un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gas </a:t>
                </a:r>
                <a:r>
                  <a:rPr lang="it-IT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avente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inizialmente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(cioè al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tempo </a:t>
                </a:r>
                <a:r>
                  <a:rPr lang="it-IT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=0)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temperatura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pc="-5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i="1" spc="-5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it-IT" sz="2000" b="0" i="1" spc="-5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it-IT" sz="2000" i="1" spc="-5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=150</m:t>
                    </m:r>
                    <m:r>
                      <a:rPr lang="it-IT" sz="2000" b="1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it-IT" sz="2000" i="1" spc="-5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it-IT" sz="2000" i="1" spc="-5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e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pressione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pc="-5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it-IT" sz="2000" b="0" i="0" spc="-5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P</m:t>
                        </m:r>
                      </m:e>
                      <m:sub>
                        <m:r>
                          <a:rPr lang="it-IT" sz="2000" b="0" i="0" spc="-5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  <m:r>
                          <m:rPr>
                            <m:sty m:val="p"/>
                          </m:rPr>
                          <a:rPr lang="it-IT" sz="2000" b="0" i="0" spc="-5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i</m:t>
                        </m:r>
                      </m:sub>
                    </m:sSub>
                    <m:r>
                      <a:rPr lang="it-IT" sz="2000" i="1" spc="-5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=150</m:t>
                    </m:r>
                    <m:r>
                      <a:rPr lang="it-IT" sz="2000" b="1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it-IT" sz="2000" i="1" spc="-5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𝑝𝑠𝑖</m:t>
                    </m:r>
                  </m:oMath>
                </a14:m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. Il s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erbatoio è collegato ad un ugello convergente-divergente avente area, nella sezione di test,  indicata con il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numero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3, </a:t>
                </a:r>
                <a14:m>
                  <m:oMath xmlns:m="http://schemas.openxmlformats.org/officeDocument/2006/math">
                    <m:r>
                      <a:rPr lang="it-IT" sz="2000" i="1" spc="-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it-IT" sz="2000" i="1" spc="-7" baseline="-10416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it-IT" sz="2000" i="1" spc="-5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=1.00</m:t>
                    </m:r>
                    <m:r>
                      <a:rPr lang="it-IT" sz="2000" b="1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it-IT" sz="2000" i="1" spc="-5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𝑓𝑡</m:t>
                    </m:r>
                    <m:r>
                      <a:rPr lang="it-IT" sz="2000" i="1" spc="-7" baseline="38194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. Il Mach di progetto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è </a:t>
                </a:r>
                <a14:m>
                  <m:oMath xmlns:m="http://schemas.openxmlformats.org/officeDocument/2006/math">
                    <m:r>
                      <a:rPr lang="it-IT" sz="2000" i="1" spc="-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it-IT" sz="2000" i="1" spc="-7" baseline="-10416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it-IT" sz="2000" i="1" spc="-5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=2.00</m:t>
                    </m:r>
                  </m:oMath>
                </a14:m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Si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calcoli il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volume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del  serbatoio necessario ad avere un tempo di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svuotamento </a:t>
                </a:r>
                <a14:m>
                  <m:oMath xmlns:m="http://schemas.openxmlformats.org/officeDocument/2006/math">
                    <m:r>
                      <a:rPr lang="it-IT" sz="2000" i="1" spc="-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it-IT" sz="2000" i="1" spc="-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=30</m:t>
                    </m:r>
                    <m:r>
                      <a:rPr lang="it-IT" sz="2000" b="1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it-IT" sz="2000" i="1" spc="-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object 2">
                <a:extLst>
                  <a:ext uri="{FF2B5EF4-FFF2-40B4-BE49-F238E27FC236}">
                    <a16:creationId xmlns:a16="http://schemas.microsoft.com/office/drawing/2014/main" id="{08DD2AED-D455-4B0B-B99C-C8C762FF81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852" y="415156"/>
                <a:ext cx="10649147" cy="1511183"/>
              </a:xfrm>
              <a:prstGeom prst="rect">
                <a:avLst/>
              </a:prstGeom>
              <a:blipFill>
                <a:blip r:embed="rId2"/>
                <a:stretch>
                  <a:fillRect l="-1259" t="-4839" r="-1431" b="-846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ject 3">
            <a:extLst>
              <a:ext uri="{FF2B5EF4-FFF2-40B4-BE49-F238E27FC236}">
                <a16:creationId xmlns:a16="http://schemas.microsoft.com/office/drawing/2014/main" id="{7396857F-EE1B-453F-9F99-84B4BA068200}"/>
              </a:ext>
            </a:extLst>
          </p:cNvPr>
          <p:cNvSpPr/>
          <p:nvPr/>
        </p:nvSpPr>
        <p:spPr>
          <a:xfrm>
            <a:off x="2773931" y="2447528"/>
            <a:ext cx="6644138" cy="29046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1F373AB1-98F2-4420-9E47-6E6E01B86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63144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>
            <a:extLst>
              <a:ext uri="{FF2B5EF4-FFF2-40B4-BE49-F238E27FC236}">
                <a16:creationId xmlns:a16="http://schemas.microsoft.com/office/drawing/2014/main" id="{6B89BDE1-CB2C-4CE8-8104-637D93F5A420}"/>
              </a:ext>
            </a:extLst>
          </p:cNvPr>
          <p:cNvSpPr/>
          <p:nvPr/>
        </p:nvSpPr>
        <p:spPr>
          <a:xfrm>
            <a:off x="8879993" y="341093"/>
            <a:ext cx="3146907" cy="10167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74298E65-6FB0-4195-9AB8-E59E765270EC}"/>
              </a:ext>
            </a:extLst>
          </p:cNvPr>
          <p:cNvSpPr/>
          <p:nvPr/>
        </p:nvSpPr>
        <p:spPr>
          <a:xfrm>
            <a:off x="8879993" y="1708718"/>
            <a:ext cx="3163321" cy="14027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366373DD-5CEB-447F-8D14-A4B6C9FB9771}"/>
                  </a:ext>
                </a:extLst>
              </p:cNvPr>
              <p:cNvSpPr txBox="1"/>
              <p:nvPr/>
            </p:nvSpPr>
            <p:spPr>
              <a:xfrm>
                <a:off x="2673047" y="150593"/>
                <a:ext cx="4172232" cy="15765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ad>
                            <m:radPr>
                              <m:degHide m:val="on"/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sSub>
                                <m:sSubPr>
                                  <m:ctrlP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rad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ad>
                            <m:radPr>
                              <m:degHide m:val="on"/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it-IT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it-IT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>
                                          <m:r>
                                            <a:rPr lang="it-IT" b="0" i="1" smtClean="0">
                                              <a:latin typeface="Cambria Math" panose="02040503050406030204" pitchFamily="18" charset="0"/>
                                            </a:rPr>
                                            <m:t>𝛾</m:t>
                                          </m:r>
                                          <m:r>
                                            <a:rPr lang="it-IT" b="0" i="1" smtClean="0"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num>
                                    <m:den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rad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it-IT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it-IT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𝑃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  <m:r>
                                                <a:rPr lang="it-IT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it-IT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𝑃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  <m:r>
                                                <a:rPr lang="it-IT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</m:num>
                                    <m:den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366373DD-5CEB-447F-8D14-A4B6C9FB9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047" y="150593"/>
                <a:ext cx="4172232" cy="15765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tangolo 1">
                <a:extLst>
                  <a:ext uri="{FF2B5EF4-FFF2-40B4-BE49-F238E27FC236}">
                    <a16:creationId xmlns:a16="http://schemas.microsoft.com/office/drawing/2014/main" id="{628FBCF5-F1A8-4C39-8343-62DEE56CC998}"/>
                  </a:ext>
                </a:extLst>
              </p:cNvPr>
              <p:cNvSpPr/>
              <p:nvPr/>
            </p:nvSpPr>
            <p:spPr>
              <a:xfrm>
                <a:off x="495300" y="1965862"/>
                <a:ext cx="7988300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Considerando come volume quello ricavato tramite l’espressione del caso adiabatico  reversibile, </a:t>
                </a:r>
                <a14:m>
                  <m:oMath xmlns:m="http://schemas.openxmlformats.org/officeDocument/2006/math">
                    <m:r>
                      <a:rPr lang="it-IT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it-IT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=8658</m:t>
                    </m:r>
                    <m:r>
                      <a:rPr lang="it-IT" sz="2000" b="1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it-IT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sSup>
                      <m:sSupPr>
                        <m:ctrlPr>
                          <a:rPr lang="it-IT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it-IT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p>
                        <m:r>
                          <a:rPr lang="it-IT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si ricava, dalla stessa relazione dove ovviamente adesso l’incognita è </a:t>
                </a:r>
                <a14:m>
                  <m:oMath xmlns:m="http://schemas.openxmlformats.org/officeDocument/2006/math">
                    <m:r>
                      <a:rPr lang="it-IT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il  valore richiesto:</a:t>
                </a:r>
              </a:p>
            </p:txBody>
          </p:sp>
        </mc:Choice>
        <mc:Fallback xmlns="">
          <p:sp>
            <p:nvSpPr>
              <p:cNvPr id="2" name="Rettangolo 1">
                <a:extLst>
                  <a:ext uri="{FF2B5EF4-FFF2-40B4-BE49-F238E27FC236}">
                    <a16:creationId xmlns:a16="http://schemas.microsoft.com/office/drawing/2014/main" id="{628FBCF5-F1A8-4C39-8343-62DEE56CC9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1965862"/>
                <a:ext cx="7988300" cy="1323439"/>
              </a:xfrm>
              <a:prstGeom prst="rect">
                <a:avLst/>
              </a:prstGeom>
              <a:blipFill>
                <a:blip r:embed="rId5"/>
                <a:stretch>
                  <a:fillRect l="-686" t="-1835" r="-686" b="-733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e 2">
            <a:extLst>
              <a:ext uri="{FF2B5EF4-FFF2-40B4-BE49-F238E27FC236}">
                <a16:creationId xmlns:a16="http://schemas.microsoft.com/office/drawing/2014/main" id="{3A4044CE-36C6-44F1-AA63-6FAA2D5D4F1D}"/>
              </a:ext>
            </a:extLst>
          </p:cNvPr>
          <p:cNvSpPr/>
          <p:nvPr/>
        </p:nvSpPr>
        <p:spPr>
          <a:xfrm>
            <a:off x="3022600" y="468985"/>
            <a:ext cx="342900" cy="38191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431355A7-9BC3-4102-9618-C5C15152343F}"/>
                  </a:ext>
                </a:extLst>
              </p:cNvPr>
              <p:cNvSpPr txBox="1"/>
              <p:nvPr/>
            </p:nvSpPr>
            <p:spPr>
              <a:xfrm>
                <a:off x="4000500" y="3619501"/>
                <a:ext cx="3863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b="1" dirty="0"/>
              </a:p>
            </p:txBody>
          </p:sp>
        </mc:Choice>
        <mc:Fallback xmlns="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431355A7-9BC3-4102-9618-C5C151523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0" y="3619501"/>
                <a:ext cx="386324" cy="276999"/>
              </a:xfrm>
              <a:prstGeom prst="rect">
                <a:avLst/>
              </a:prstGeom>
              <a:blipFill>
                <a:blip r:embed="rId6"/>
                <a:stretch>
                  <a:fillRect l="-10938" r="-6250" b="-444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ttangolo 4">
            <a:extLst>
              <a:ext uri="{FF2B5EF4-FFF2-40B4-BE49-F238E27FC236}">
                <a16:creationId xmlns:a16="http://schemas.microsoft.com/office/drawing/2014/main" id="{D12C971E-0D9C-495C-B59F-920057C0C18C}"/>
              </a:ext>
            </a:extLst>
          </p:cNvPr>
          <p:cNvSpPr/>
          <p:nvPr/>
        </p:nvSpPr>
        <p:spPr>
          <a:xfrm>
            <a:off x="495300" y="4487562"/>
            <a:ext cx="11176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Si è dunque ottenuto l’aumento del tempo di prova sperato; tale aumento è di circa il </a:t>
            </a:r>
            <a:r>
              <a:rPr lang="it-IT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10%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Si  tenga ad ogni modo presente che a valle dell’onda d’urto si determina un gradiente di pressione  avverso che può indurre separazione della corrente dalla parete con la formazione di onde d’urto  oblique all’interno del divergente.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88E9DCB0-059C-495D-B00A-6CED83BDD2EC}"/>
                  </a:ext>
                </a:extLst>
              </p:cNvPr>
              <p:cNvSpPr txBox="1"/>
              <p:nvPr/>
            </p:nvSpPr>
            <p:spPr>
              <a:xfrm>
                <a:off x="4386824" y="3619500"/>
                <a:ext cx="9746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𝟑𝟑</m:t>
                      </m:r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𝟓𝟕</m:t>
                      </m:r>
                      <m:r>
                        <a:rPr lang="it-IT" b="1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it-IT" b="1" dirty="0"/>
              </a:p>
            </p:txBody>
          </p:sp>
        </mc:Choice>
        <mc:Fallback xmlns="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88E9DCB0-059C-495D-B00A-6CED83BDD2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6824" y="3619500"/>
                <a:ext cx="974626" cy="276999"/>
              </a:xfrm>
              <a:prstGeom prst="rect">
                <a:avLst/>
              </a:prstGeom>
              <a:blipFill>
                <a:blip r:embed="rId7"/>
                <a:stretch>
                  <a:fillRect l="-5625" r="-3125" b="-888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17FA241-79EB-4C01-8B99-9B7D9D980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45011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tangolo 5">
                <a:extLst>
                  <a:ext uri="{FF2B5EF4-FFF2-40B4-BE49-F238E27FC236}">
                    <a16:creationId xmlns:a16="http://schemas.microsoft.com/office/drawing/2014/main" id="{8CD7980A-8FAB-4F0D-B56B-E052FE0791B4}"/>
                  </a:ext>
                </a:extLst>
              </p:cNvPr>
              <p:cNvSpPr/>
              <p:nvPr/>
            </p:nvSpPr>
            <p:spPr>
              <a:xfrm>
                <a:off x="609600" y="411540"/>
                <a:ext cx="11290300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Una galleria del vento supersonica consiste in un ugello convergente-divergente collegato ad un  serbatoio a bassa pressione. La sezione di prova è di </a:t>
                </a:r>
                <a14:m>
                  <m:oMath xmlns:m="http://schemas.openxmlformats.org/officeDocument/2006/math">
                    <m:r>
                      <a:rPr lang="it-IT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29 </m:t>
                    </m:r>
                    <m:r>
                      <a:rPr lang="it-IT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sSup>
                      <m:sSupPr>
                        <m:ctrlPr>
                          <a:rPr lang="it-IT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it-IT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it-IT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it-IT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e il Mach di progetto è di </a:t>
                </a:r>
                <a14:m>
                  <m:oMath xmlns:m="http://schemas.openxmlformats.org/officeDocument/2006/math">
                    <m:r>
                      <a:rPr lang="it-IT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2.4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 All’inizio di ogni prova la pressione nel serbatoio è praticamente zero, quindi si apre la valvola  ed inizia il test. Se il volume del serbatoio è di </a:t>
                </a:r>
                <a14:m>
                  <m:oMath xmlns:m="http://schemas.openxmlformats.org/officeDocument/2006/math">
                    <m:r>
                      <a:rPr lang="it-IT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5.4 </m:t>
                    </m:r>
                    <m:sSup>
                      <m:sSupPr>
                        <m:ctrlPr>
                          <a:rPr lang="it-IT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it-IT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it-IT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quanto può durare al massimo un  esperimento prima che un’onda d’urto risalga nella camera di prova? Se volessimo effettuare un  esperimento lungo </a:t>
                </a:r>
                <a14:m>
                  <m:oMath xmlns:m="http://schemas.openxmlformats.org/officeDocument/2006/math">
                    <m:r>
                      <a:rPr lang="it-IT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20 </m:t>
                    </m:r>
                    <m:r>
                      <a:rPr lang="it-IT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che volume dovrebbe avere il serbatoio? Le condizioni atmosferiche  sono: </a:t>
                </a:r>
                <a14:m>
                  <m:oMath xmlns:m="http://schemas.openxmlformats.org/officeDocument/2006/math">
                    <m:r>
                      <a:rPr lang="it-IT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101 </m:t>
                    </m:r>
                    <m:r>
                      <a:rPr lang="it-IT" sz="2000" i="1" dirty="0" err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𝑘𝑃𝑎</m:t>
                    </m:r>
                    <m:r>
                      <a:rPr lang="it-IT" sz="20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e </a:t>
                </a:r>
                <a14:m>
                  <m:oMath xmlns:m="http://schemas.openxmlformats.org/officeDocument/2006/math">
                    <m:r>
                      <a:rPr lang="it-IT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32</m:t>
                    </m:r>
                    <m:r>
                      <a:rPr lang="it-IT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it-IT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Trascurare nei calcoli le eventuali cadute di pressione nei condotti.</a:t>
                </a:r>
              </a:p>
            </p:txBody>
          </p:sp>
        </mc:Choice>
        <mc:Fallback xmlns="">
          <p:sp>
            <p:nvSpPr>
              <p:cNvPr id="6" name="Rettangolo 5">
                <a:extLst>
                  <a:ext uri="{FF2B5EF4-FFF2-40B4-BE49-F238E27FC236}">
                    <a16:creationId xmlns:a16="http://schemas.microsoft.com/office/drawing/2014/main" id="{8CD7980A-8FAB-4F0D-B56B-E052FE0791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11540"/>
                <a:ext cx="11290300" cy="2554545"/>
              </a:xfrm>
              <a:prstGeom prst="rect">
                <a:avLst/>
              </a:prstGeom>
              <a:blipFill>
                <a:blip r:embed="rId2"/>
                <a:stretch>
                  <a:fillRect l="-486" t="-1193" r="-162" b="-358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ject 3">
            <a:extLst>
              <a:ext uri="{FF2B5EF4-FFF2-40B4-BE49-F238E27FC236}">
                <a16:creationId xmlns:a16="http://schemas.microsoft.com/office/drawing/2014/main" id="{113C2A3D-25F6-4A10-AD4D-C2F6D211B23B}"/>
              </a:ext>
            </a:extLst>
          </p:cNvPr>
          <p:cNvSpPr/>
          <p:nvPr/>
        </p:nvSpPr>
        <p:spPr>
          <a:xfrm>
            <a:off x="2261615" y="3238500"/>
            <a:ext cx="7057303" cy="25545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F158D75-79E1-49C6-A6B9-9915495CC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50520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>
            <a:extLst>
              <a:ext uri="{FF2B5EF4-FFF2-40B4-BE49-F238E27FC236}">
                <a16:creationId xmlns:a16="http://schemas.microsoft.com/office/drawing/2014/main" id="{113C2A3D-25F6-4A10-AD4D-C2F6D211B23B}"/>
              </a:ext>
            </a:extLst>
          </p:cNvPr>
          <p:cNvSpPr/>
          <p:nvPr/>
        </p:nvSpPr>
        <p:spPr>
          <a:xfrm>
            <a:off x="8129015" y="315706"/>
            <a:ext cx="3834385" cy="1387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tangolo 2">
                <a:extLst>
                  <a:ext uri="{FF2B5EF4-FFF2-40B4-BE49-F238E27FC236}">
                    <a16:creationId xmlns:a16="http://schemas.microsoft.com/office/drawing/2014/main" id="{BB784309-D37E-4106-8F23-140BF4F56305}"/>
                  </a:ext>
                </a:extLst>
              </p:cNvPr>
              <p:cNvSpPr/>
              <p:nvPr/>
            </p:nvSpPr>
            <p:spPr>
              <a:xfrm>
                <a:off x="228600" y="1536174"/>
                <a:ext cx="10274300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Ci si trova nel caso di una galleria supersonica che aspira dall’atmosfera, in questo caso la  pressione di ristagno rimane costante, essendo uguale a quella ambiente, mentre la pressione nella  sezione di uscita della camera di prova, e cioè nel serbatoio, aumenta. Il moto si mantiene  supersonico finché il rapporto tra la pressione del serbatoio e quella ambiente sia minore o uguale al  rapporto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it-IT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; in tali condizioni infatti l’onda d’urto risale nella camera di prova. </a:t>
                </a:r>
              </a:p>
            </p:txBody>
          </p:sp>
        </mc:Choice>
        <mc:Fallback xmlns="">
          <p:sp>
            <p:nvSpPr>
              <p:cNvPr id="3" name="Rettangolo 2">
                <a:extLst>
                  <a:ext uri="{FF2B5EF4-FFF2-40B4-BE49-F238E27FC236}">
                    <a16:creationId xmlns:a16="http://schemas.microsoft.com/office/drawing/2014/main" id="{BB784309-D37E-4106-8F23-140BF4F563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536174"/>
                <a:ext cx="10274300" cy="1938992"/>
              </a:xfrm>
              <a:prstGeom prst="rect">
                <a:avLst/>
              </a:prstGeom>
              <a:blipFill>
                <a:blip r:embed="rId3"/>
                <a:stretch>
                  <a:fillRect l="-534" t="-1572" r="-831" b="-503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6C51C77C-29D0-4111-8282-0EE6713E31A4}"/>
                  </a:ext>
                </a:extLst>
              </p:cNvPr>
              <p:cNvSpPr txBox="1"/>
              <p:nvPr/>
            </p:nvSpPr>
            <p:spPr>
              <a:xfrm>
                <a:off x="1130300" y="5715000"/>
                <a:ext cx="52956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6C51C77C-29D0-4111-8282-0EE6713E31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00" y="5715000"/>
                <a:ext cx="529569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3C139C00-DE10-430B-801B-36391C0313BC}"/>
                  </a:ext>
                </a:extLst>
              </p:cNvPr>
              <p:cNvSpPr txBox="1"/>
              <p:nvPr/>
            </p:nvSpPr>
            <p:spPr>
              <a:xfrm>
                <a:off x="1659869" y="5861202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2.403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3C139C00-DE10-430B-801B-36391C0313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9869" y="5861202"/>
                <a:ext cx="613951" cy="276999"/>
              </a:xfrm>
              <a:prstGeom prst="rect">
                <a:avLst/>
              </a:prstGeom>
              <a:blipFill>
                <a:blip r:embed="rId5"/>
                <a:stretch>
                  <a:fillRect l="-7921" r="-9901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asellaDiTesto 6">
            <a:extLst>
              <a:ext uri="{FF2B5EF4-FFF2-40B4-BE49-F238E27FC236}">
                <a16:creationId xmlns:a16="http://schemas.microsoft.com/office/drawing/2014/main" id="{8D7C3A6A-F8FC-4215-BB21-4C9DED1E3CFA}"/>
              </a:ext>
            </a:extLst>
          </p:cNvPr>
          <p:cNvSpPr txBox="1"/>
          <p:nvPr/>
        </p:nvSpPr>
        <p:spPr>
          <a:xfrm>
            <a:off x="3141251" y="5799646"/>
            <a:ext cx="1409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da cui: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CFD55709-D287-442D-B6A0-3F8E54F3F10C}"/>
                  </a:ext>
                </a:extLst>
              </p:cNvPr>
              <p:cNvSpPr txBox="1"/>
              <p:nvPr/>
            </p:nvSpPr>
            <p:spPr>
              <a:xfrm>
                <a:off x="4958064" y="5706921"/>
                <a:ext cx="1247970" cy="5266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CFD55709-D287-442D-B6A0-3F8E54F3F1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8064" y="5706921"/>
                <a:ext cx="1247970" cy="5266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1EA3E783-D53B-42F9-B247-45D0A44D7BBD}"/>
                  </a:ext>
                </a:extLst>
              </p:cNvPr>
              <p:cNvSpPr txBox="1"/>
              <p:nvPr/>
            </p:nvSpPr>
            <p:spPr>
              <a:xfrm>
                <a:off x="6206034" y="5861201"/>
                <a:ext cx="14722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0.001207⋅</m:t>
                      </m:r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1EA3E783-D53B-42F9-B247-45D0A44D7B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6034" y="5861201"/>
                <a:ext cx="1472263" cy="276999"/>
              </a:xfrm>
              <a:prstGeom prst="rect">
                <a:avLst/>
              </a:prstGeom>
              <a:blipFill>
                <a:blip r:embed="rId7"/>
                <a:stretch>
                  <a:fillRect l="-3306" t="-4348" r="-1240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ttangolo 10">
            <a:extLst>
              <a:ext uri="{FF2B5EF4-FFF2-40B4-BE49-F238E27FC236}">
                <a16:creationId xmlns:a16="http://schemas.microsoft.com/office/drawing/2014/main" id="{8361160C-2F33-4777-A524-1B0E3776D9CA}"/>
              </a:ext>
            </a:extLst>
          </p:cNvPr>
          <p:cNvSpPr/>
          <p:nvPr/>
        </p:nvSpPr>
        <p:spPr>
          <a:xfrm>
            <a:off x="228600" y="3582888"/>
            <a:ext cx="10274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Si tenga conto del  fatto che, finché il moto risulta strozzato in camera di prova, rimanendo costanti la pressione e la  temperatura di ristagno (pari a quelle ambiente), le condizioni termofluidodinamiche in camera di  prova rimangono costanti, in particolare ci interessa la costanza della portata. Questa è calcolabile una volta noto il valori dell’area critica ricavabile dalle tabelle isentropiche entrando in queste con il valore del numero di Mach assegnato. Si ottiene dunque:</a:t>
            </a:r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1FA88A90-C28A-4A80-9B46-10652F9D7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65732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>
            <a:extLst>
              <a:ext uri="{FF2B5EF4-FFF2-40B4-BE49-F238E27FC236}">
                <a16:creationId xmlns:a16="http://schemas.microsoft.com/office/drawing/2014/main" id="{113C2A3D-25F6-4A10-AD4D-C2F6D211B23B}"/>
              </a:ext>
            </a:extLst>
          </p:cNvPr>
          <p:cNvSpPr/>
          <p:nvPr/>
        </p:nvSpPr>
        <p:spPr>
          <a:xfrm>
            <a:off x="8129015" y="315706"/>
            <a:ext cx="3834385" cy="1387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CFD55709-D287-442D-B6A0-3F8E54F3F10C}"/>
                  </a:ext>
                </a:extLst>
              </p:cNvPr>
              <p:cNvSpPr txBox="1"/>
              <p:nvPr/>
            </p:nvSpPr>
            <p:spPr>
              <a:xfrm>
                <a:off x="2926064" y="506206"/>
                <a:ext cx="1247970" cy="5266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CFD55709-D287-442D-B6A0-3F8E54F3F1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064" y="506206"/>
                <a:ext cx="1247970" cy="526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1EA3E783-D53B-42F9-B247-45D0A44D7BBD}"/>
                  </a:ext>
                </a:extLst>
              </p:cNvPr>
              <p:cNvSpPr txBox="1"/>
              <p:nvPr/>
            </p:nvSpPr>
            <p:spPr>
              <a:xfrm>
                <a:off x="4174034" y="660486"/>
                <a:ext cx="14722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0.001207⋅</m:t>
                      </m:r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1EA3E783-D53B-42F9-B247-45D0A44D7B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034" y="660486"/>
                <a:ext cx="1472263" cy="276999"/>
              </a:xfrm>
              <a:prstGeom prst="rect">
                <a:avLst/>
              </a:prstGeom>
              <a:blipFill>
                <a:blip r:embed="rId4"/>
                <a:stretch>
                  <a:fillRect l="-3734" t="-4348" r="-1245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ttangolo 1">
            <a:extLst>
              <a:ext uri="{FF2B5EF4-FFF2-40B4-BE49-F238E27FC236}">
                <a16:creationId xmlns:a16="http://schemas.microsoft.com/office/drawing/2014/main" id="{32223671-C7A7-4B65-94EA-2C86BFFC5296}"/>
              </a:ext>
            </a:extLst>
          </p:cNvPr>
          <p:cNvSpPr/>
          <p:nvPr/>
        </p:nvSpPr>
        <p:spPr>
          <a:xfrm>
            <a:off x="495069" y="1303535"/>
            <a:ext cx="8356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 il calcolo della portata si utilizza dunque la relazione (10.10):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4E4ADF16-5550-4815-930B-C96DD909DF05}"/>
                  </a:ext>
                </a:extLst>
              </p:cNvPr>
              <p:cNvSpPr txBox="1"/>
              <p:nvPr/>
            </p:nvSpPr>
            <p:spPr>
              <a:xfrm>
                <a:off x="1562100" y="2020718"/>
                <a:ext cx="1550296" cy="5755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4E4ADF16-5550-4815-930B-C96DD909DF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100" y="2020718"/>
                <a:ext cx="1550296" cy="5755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ABFF1175-BFE1-4C6A-96CF-1B27114BE9B2}"/>
                  </a:ext>
                </a:extLst>
              </p:cNvPr>
              <p:cNvSpPr txBox="1"/>
              <p:nvPr/>
            </p:nvSpPr>
            <p:spPr>
              <a:xfrm>
                <a:off x="3125096" y="2023987"/>
                <a:ext cx="2774799" cy="57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101000⋅0.001207⋅0.81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1.4⋅305.15⋅287</m:t>
                              </m:r>
                            </m:e>
                          </m:rad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ABFF1175-BFE1-4C6A-96CF-1B27114BE9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096" y="2023987"/>
                <a:ext cx="2774799" cy="5722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05655D52-C0CD-4536-8A3B-BC75745139AF}"/>
                  </a:ext>
                </a:extLst>
              </p:cNvPr>
              <p:cNvSpPr txBox="1"/>
              <p:nvPr/>
            </p:nvSpPr>
            <p:spPr>
              <a:xfrm>
                <a:off x="6003066" y="2169989"/>
                <a:ext cx="14081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0.2816</m:t>
                      </m:r>
                      <m:r>
                        <a:rPr lang="it-IT" b="1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05655D52-C0CD-4536-8A3B-BC75745139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3066" y="2169989"/>
                <a:ext cx="1408141" cy="276999"/>
              </a:xfrm>
              <a:prstGeom prst="rect">
                <a:avLst/>
              </a:prstGeom>
              <a:blipFill>
                <a:blip r:embed="rId7"/>
                <a:stretch>
                  <a:fillRect l="-3896" t="-2222" r="-2165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ttangolo 13">
            <a:extLst>
              <a:ext uri="{FF2B5EF4-FFF2-40B4-BE49-F238E27FC236}">
                <a16:creationId xmlns:a16="http://schemas.microsoft.com/office/drawing/2014/main" id="{DC136866-34FB-4C4C-9D57-C428E9999F88}"/>
              </a:ext>
            </a:extLst>
          </p:cNvPr>
          <p:cNvSpPr/>
          <p:nvPr/>
        </p:nvSpPr>
        <p:spPr>
          <a:xfrm>
            <a:off x="495069" y="2913332"/>
            <a:ext cx="8356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Si può calcolare il tempo di svuotamento come: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DBD92D96-01CA-4754-8DF8-11D4401C4736}"/>
                  </a:ext>
                </a:extLst>
              </p:cNvPr>
              <p:cNvSpPr txBox="1"/>
              <p:nvPr/>
            </p:nvSpPr>
            <p:spPr>
              <a:xfrm>
                <a:off x="3754399" y="3542637"/>
                <a:ext cx="839269" cy="4742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num>
                        <m:den>
                          <m:acc>
                            <m:accPr>
                              <m:chr m:val="̇"/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acc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DBD92D96-01CA-4754-8DF8-11D4401C47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399" y="3542637"/>
                <a:ext cx="839269" cy="4742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ttangolo 15">
                <a:extLst>
                  <a:ext uri="{FF2B5EF4-FFF2-40B4-BE49-F238E27FC236}">
                    <a16:creationId xmlns:a16="http://schemas.microsoft.com/office/drawing/2014/main" id="{4335C226-8BAB-4FC3-B1A6-5588F169F10A}"/>
                  </a:ext>
                </a:extLst>
              </p:cNvPr>
              <p:cNvSpPr/>
              <p:nvPr/>
            </p:nvSpPr>
            <p:spPr>
              <a:xfrm>
                <a:off x="478637" y="4246129"/>
                <a:ext cx="11484763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Tale espressione è utilizzabile in quanto la portata è costante e la densità all’istante iniziale è nulla, essendo nulla la pressione nel serbatoio; dunque </a:t>
                </a:r>
                <a14:m>
                  <m:oMath xmlns:m="http://schemas.openxmlformats.org/officeDocument/2006/math"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nella formula è la densità corrispondente alla pressione del serbatoio quando questa coincide con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it-IT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it-IT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b>
                      <m:sSubPr>
                        <m:ctrlPr>
                          <a:rPr lang="it-IT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it-IT" sz="2000" i="1" dirty="0" err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quando cioè la pressione nel serbatoio è quella a valle dell’onda d’urto. Tale valore di pressione è ricavabile dalle tabelle per le </a:t>
                </a:r>
                <a:r>
                  <a:rPr lang="it-IT" sz="20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onde d’urto normali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entrando con </a:t>
                </a:r>
                <a14:m>
                  <m:oMath xmlns:m="http://schemas.openxmlformats.org/officeDocument/2006/math">
                    <m:r>
                      <a:rPr lang="it-IT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it-IT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=2.4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Si ricava:</a:t>
                </a:r>
              </a:p>
            </p:txBody>
          </p:sp>
        </mc:Choice>
        <mc:Fallback xmlns="">
          <p:sp>
            <p:nvSpPr>
              <p:cNvPr id="16" name="Rettangolo 15">
                <a:extLst>
                  <a:ext uri="{FF2B5EF4-FFF2-40B4-BE49-F238E27FC236}">
                    <a16:creationId xmlns:a16="http://schemas.microsoft.com/office/drawing/2014/main" id="{4335C226-8BAB-4FC3-B1A6-5588F169F1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37" y="4246129"/>
                <a:ext cx="11484763" cy="1631216"/>
              </a:xfrm>
              <a:prstGeom prst="rect">
                <a:avLst/>
              </a:prstGeom>
              <a:blipFill>
                <a:blip r:embed="rId9"/>
                <a:stretch>
                  <a:fillRect l="-478" t="-1873" r="-1062" b="-63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33A78432-016F-4064-B48F-35C5D0674149}"/>
                  </a:ext>
                </a:extLst>
              </p:cNvPr>
              <p:cNvSpPr txBox="1"/>
              <p:nvPr/>
            </p:nvSpPr>
            <p:spPr>
              <a:xfrm>
                <a:off x="3754399" y="6069858"/>
                <a:ext cx="515334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b="0" dirty="0"/>
              </a:p>
            </p:txBody>
          </p:sp>
        </mc:Choice>
        <mc:Fallback xmlns=""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33A78432-016F-4064-B48F-35C5D06741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399" y="6069858"/>
                <a:ext cx="515334" cy="56387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33A6AC6C-5430-4F34-8521-14A938B25394}"/>
                  </a:ext>
                </a:extLst>
              </p:cNvPr>
              <p:cNvSpPr txBox="1"/>
              <p:nvPr/>
            </p:nvSpPr>
            <p:spPr>
              <a:xfrm>
                <a:off x="4366393" y="6213294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6.553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33A6AC6C-5430-4F34-8521-14A938B25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6393" y="6213294"/>
                <a:ext cx="613951" cy="276999"/>
              </a:xfrm>
              <a:prstGeom prst="rect">
                <a:avLst/>
              </a:prstGeom>
              <a:blipFill>
                <a:blip r:embed="rId11"/>
                <a:stretch>
                  <a:fillRect l="-7921" r="-9901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Segnaposto numero diapositiva 18">
            <a:extLst>
              <a:ext uri="{FF2B5EF4-FFF2-40B4-BE49-F238E27FC236}">
                <a16:creationId xmlns:a16="http://schemas.microsoft.com/office/drawing/2014/main" id="{EE5F0420-52B4-47F2-A66C-61E1507F5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04097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>
            <a:extLst>
              <a:ext uri="{FF2B5EF4-FFF2-40B4-BE49-F238E27FC236}">
                <a16:creationId xmlns:a16="http://schemas.microsoft.com/office/drawing/2014/main" id="{113C2A3D-25F6-4A10-AD4D-C2F6D211B23B}"/>
              </a:ext>
            </a:extLst>
          </p:cNvPr>
          <p:cNvSpPr/>
          <p:nvPr/>
        </p:nvSpPr>
        <p:spPr>
          <a:xfrm>
            <a:off x="8129015" y="315706"/>
            <a:ext cx="3834385" cy="1387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33A78432-016F-4064-B48F-35C5D0674149}"/>
                  </a:ext>
                </a:extLst>
              </p:cNvPr>
              <p:cNvSpPr txBox="1"/>
              <p:nvPr/>
            </p:nvSpPr>
            <p:spPr>
              <a:xfrm>
                <a:off x="4590066" y="1009675"/>
                <a:ext cx="515334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b="0" dirty="0"/>
              </a:p>
            </p:txBody>
          </p:sp>
        </mc:Choice>
        <mc:Fallback xmlns=""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33A78432-016F-4064-B48F-35C5D06741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066" y="1009675"/>
                <a:ext cx="515334" cy="5638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33A6AC6C-5430-4F34-8521-14A938B25394}"/>
                  </a:ext>
                </a:extLst>
              </p:cNvPr>
              <p:cNvSpPr txBox="1"/>
              <p:nvPr/>
            </p:nvSpPr>
            <p:spPr>
              <a:xfrm>
                <a:off x="5202060" y="1153111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6.553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33A6AC6C-5430-4F34-8521-14A938B25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2060" y="1153111"/>
                <a:ext cx="613951" cy="276999"/>
              </a:xfrm>
              <a:prstGeom prst="rect">
                <a:avLst/>
              </a:prstGeom>
              <a:blipFill>
                <a:blip r:embed="rId4"/>
                <a:stretch>
                  <a:fillRect l="-7921" r="-9901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3F4761E2-D428-4314-BC89-1D676EAC790D}"/>
                  </a:ext>
                </a:extLst>
              </p:cNvPr>
              <p:cNvSpPr txBox="1"/>
              <p:nvPr/>
            </p:nvSpPr>
            <p:spPr>
              <a:xfrm>
                <a:off x="419099" y="377231"/>
                <a:ext cx="484197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Quindi è possibile calcolare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</p:txBody>
          </p:sp>
        </mc:Choice>
        <mc:Fallback xmlns="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3F4761E2-D428-4314-BC89-1D676EAC79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99" y="377231"/>
                <a:ext cx="4841977" cy="400110"/>
              </a:xfrm>
              <a:prstGeom prst="rect">
                <a:avLst/>
              </a:prstGeom>
              <a:blipFill>
                <a:blip r:embed="rId5"/>
                <a:stretch>
                  <a:fillRect l="-1134" t="-7576" b="-2727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D4DF4631-779C-4A56-96E7-C206684A33DD}"/>
                  </a:ext>
                </a:extLst>
              </p:cNvPr>
              <p:cNvSpPr txBox="1"/>
              <p:nvPr/>
            </p:nvSpPr>
            <p:spPr>
              <a:xfrm>
                <a:off x="2055456" y="1009675"/>
                <a:ext cx="1062983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D4DF4631-779C-4A56-96E7-C206684A3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5456" y="1009675"/>
                <a:ext cx="1062983" cy="5638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tangolo 4">
                <a:extLst>
                  <a:ext uri="{FF2B5EF4-FFF2-40B4-BE49-F238E27FC236}">
                    <a16:creationId xmlns:a16="http://schemas.microsoft.com/office/drawing/2014/main" id="{4FD62EF3-CB95-4297-8F63-20C11D2F9F96}"/>
                  </a:ext>
                </a:extLst>
              </p:cNvPr>
              <p:cNvSpPr/>
              <p:nvPr/>
            </p:nvSpPr>
            <p:spPr>
              <a:xfrm>
                <a:off x="703866" y="1935979"/>
                <a:ext cx="777240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dove il valore di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it-IT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si ricava dal rapporto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ricavabile a sua volta a partire dalle </a:t>
                </a:r>
                <a:r>
                  <a:rPr lang="it-IT" sz="20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tabelle isoentropiche:</a:t>
                </a:r>
              </a:p>
            </p:txBody>
          </p:sp>
        </mc:Choice>
        <mc:Fallback xmlns="">
          <p:sp>
            <p:nvSpPr>
              <p:cNvPr id="5" name="Rettangolo 4">
                <a:extLst>
                  <a:ext uri="{FF2B5EF4-FFF2-40B4-BE49-F238E27FC236}">
                    <a16:creationId xmlns:a16="http://schemas.microsoft.com/office/drawing/2014/main" id="{4FD62EF3-CB95-4297-8F63-20C11D2F9F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866" y="1935979"/>
                <a:ext cx="7772400" cy="707886"/>
              </a:xfrm>
              <a:prstGeom prst="rect">
                <a:avLst/>
              </a:prstGeom>
              <a:blipFill>
                <a:blip r:embed="rId7"/>
                <a:stretch>
                  <a:fillRect l="-784" t="-4310" b="-1551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616CAA21-C50C-4D0E-8098-7719A9415129}"/>
                  </a:ext>
                </a:extLst>
              </p:cNvPr>
              <p:cNvSpPr txBox="1"/>
              <p:nvPr/>
            </p:nvSpPr>
            <p:spPr>
              <a:xfrm>
                <a:off x="3206750" y="3065874"/>
                <a:ext cx="515334" cy="565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616CAA21-C50C-4D0E-8098-7719A94151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750" y="3065874"/>
                <a:ext cx="515334" cy="565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6FF950CE-4513-4F85-B4C7-C0A574639C2F}"/>
                  </a:ext>
                </a:extLst>
              </p:cNvPr>
              <p:cNvSpPr txBox="1"/>
              <p:nvPr/>
            </p:nvSpPr>
            <p:spPr>
              <a:xfrm>
                <a:off x="3722084" y="3210176"/>
                <a:ext cx="7421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0.0684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6FF950CE-4513-4F85-B4C7-C0A574639C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2084" y="3210176"/>
                <a:ext cx="742191" cy="276999"/>
              </a:xfrm>
              <a:prstGeom prst="rect">
                <a:avLst/>
              </a:prstGeom>
              <a:blipFill>
                <a:blip r:embed="rId9"/>
                <a:stretch>
                  <a:fillRect l="-7438" r="-8264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EFB88054-1CA1-4395-BFBE-D4E5F8290625}"/>
                  </a:ext>
                </a:extLst>
              </p:cNvPr>
              <p:cNvSpPr txBox="1"/>
              <p:nvPr/>
            </p:nvSpPr>
            <p:spPr>
              <a:xfrm>
                <a:off x="2915922" y="4415263"/>
                <a:ext cx="1300228" cy="565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EFB88054-1CA1-4395-BFBE-D4E5F82906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922" y="4415263"/>
                <a:ext cx="1300228" cy="5656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4E6C81BC-85DD-4737-8A82-34674CA2621B}"/>
                  </a:ext>
                </a:extLst>
              </p:cNvPr>
              <p:cNvSpPr txBox="1"/>
              <p:nvPr/>
            </p:nvSpPr>
            <p:spPr>
              <a:xfrm>
                <a:off x="4216150" y="4559565"/>
                <a:ext cx="8424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6908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4E6C81BC-85DD-4737-8A82-34674CA262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150" y="4559565"/>
                <a:ext cx="842410" cy="276999"/>
              </a:xfrm>
              <a:prstGeom prst="rect">
                <a:avLst/>
              </a:prstGeom>
              <a:blipFill>
                <a:blip r:embed="rId11"/>
                <a:stretch>
                  <a:fillRect l="-6522" r="-5797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5FD690A8-26C7-4E5C-B370-357275858C8F}"/>
                  </a:ext>
                </a:extLst>
              </p:cNvPr>
              <p:cNvSpPr txBox="1"/>
              <p:nvPr/>
            </p:nvSpPr>
            <p:spPr>
              <a:xfrm>
                <a:off x="2915922" y="5531076"/>
                <a:ext cx="5153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5FD690A8-26C7-4E5C-B370-357275858C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922" y="5531076"/>
                <a:ext cx="515334" cy="276999"/>
              </a:xfrm>
              <a:prstGeom prst="rect">
                <a:avLst/>
              </a:prstGeom>
              <a:blipFill>
                <a:blip r:embed="rId12"/>
                <a:stretch>
                  <a:fillRect l="-9412" r="-4706" b="-1521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16F20E5F-1580-41C7-BD67-42453ECBA2C9}"/>
                  </a:ext>
                </a:extLst>
              </p:cNvPr>
              <p:cNvSpPr txBox="1"/>
              <p:nvPr/>
            </p:nvSpPr>
            <p:spPr>
              <a:xfrm>
                <a:off x="3431256" y="5541375"/>
                <a:ext cx="10684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45.27 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𝑘𝑃𝑎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16F20E5F-1580-41C7-BD67-42453ECBA2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1256" y="5541375"/>
                <a:ext cx="1068434" cy="276999"/>
              </a:xfrm>
              <a:prstGeom prst="rect">
                <a:avLst/>
              </a:prstGeom>
              <a:blipFill>
                <a:blip r:embed="rId13"/>
                <a:stretch>
                  <a:fillRect l="-5143" r="-5143" b="-888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50D6A5AF-9D8E-4A86-AFF3-B67522F5E3A3}"/>
              </a:ext>
            </a:extLst>
          </p:cNvPr>
          <p:cNvSpPr txBox="1"/>
          <p:nvPr/>
        </p:nvSpPr>
        <p:spPr>
          <a:xfrm>
            <a:off x="703866" y="3892565"/>
            <a:ext cx="4432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da cui:</a:t>
            </a:r>
          </a:p>
        </p:txBody>
      </p:sp>
      <p:sp>
        <p:nvSpPr>
          <p:cNvPr id="25" name="Segnaposto numero diapositiva 24">
            <a:extLst>
              <a:ext uri="{FF2B5EF4-FFF2-40B4-BE49-F238E27FC236}">
                <a16:creationId xmlns:a16="http://schemas.microsoft.com/office/drawing/2014/main" id="{6CEEC031-14F7-413E-86EB-B87D9BF39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98959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3" grpId="0"/>
      <p:bldP spid="4" grpId="0"/>
      <p:bldP spid="5" grpId="0"/>
      <p:bldP spid="7" grpId="0"/>
      <p:bldP spid="11" grpId="0"/>
      <p:bldP spid="20" grpId="0"/>
      <p:bldP spid="21" grpId="0"/>
      <p:bldP spid="22" grpId="0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>
            <a:extLst>
              <a:ext uri="{FF2B5EF4-FFF2-40B4-BE49-F238E27FC236}">
                <a16:creationId xmlns:a16="http://schemas.microsoft.com/office/drawing/2014/main" id="{113C2A3D-25F6-4A10-AD4D-C2F6D211B23B}"/>
              </a:ext>
            </a:extLst>
          </p:cNvPr>
          <p:cNvSpPr/>
          <p:nvPr/>
        </p:nvSpPr>
        <p:spPr>
          <a:xfrm>
            <a:off x="8129015" y="315706"/>
            <a:ext cx="3834385" cy="1387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33A6AC6C-5430-4F34-8521-14A938B25394}"/>
                  </a:ext>
                </a:extLst>
              </p:cNvPr>
              <p:cNvSpPr txBox="1"/>
              <p:nvPr/>
            </p:nvSpPr>
            <p:spPr>
              <a:xfrm>
                <a:off x="3074471" y="986025"/>
                <a:ext cx="1532471" cy="5558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45.27⋅</m:t>
                          </m:r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287⋅305.15</m:t>
                          </m:r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33A6AC6C-5430-4F34-8521-14A938B25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471" y="986025"/>
                <a:ext cx="1532471" cy="5558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3F4761E2-D428-4314-BC89-1D676EAC790D}"/>
                  </a:ext>
                </a:extLst>
              </p:cNvPr>
              <p:cNvSpPr txBox="1"/>
              <p:nvPr/>
            </p:nvSpPr>
            <p:spPr>
              <a:xfrm>
                <a:off x="419099" y="377231"/>
                <a:ext cx="484197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La densità </a:t>
                </a:r>
                <a14:m>
                  <m:oMath xmlns:m="http://schemas.openxmlformats.org/officeDocument/2006/math">
                    <m:r>
                      <a:rPr lang="it-IT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it-IT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si calcola come:</a:t>
                </a:r>
              </a:p>
            </p:txBody>
          </p:sp>
        </mc:Choice>
        <mc:Fallback xmlns="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3F4761E2-D428-4314-BC89-1D676EAC79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99" y="377231"/>
                <a:ext cx="4841977" cy="400110"/>
              </a:xfrm>
              <a:prstGeom prst="rect">
                <a:avLst/>
              </a:prstGeom>
              <a:blipFill>
                <a:blip r:embed="rId4"/>
                <a:stretch>
                  <a:fillRect l="-1134" t="-7576" b="-2727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D4DF4631-779C-4A56-96E7-C206684A33DD}"/>
                  </a:ext>
                </a:extLst>
              </p:cNvPr>
              <p:cNvSpPr txBox="1"/>
              <p:nvPr/>
            </p:nvSpPr>
            <p:spPr>
              <a:xfrm>
                <a:off x="2055456" y="1009675"/>
                <a:ext cx="1014573" cy="516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𝑅𝑇</m:t>
                          </m:r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D4DF4631-779C-4A56-96E7-C206684A3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5456" y="1009675"/>
                <a:ext cx="1014573" cy="51674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ttangolo 4">
            <a:extLst>
              <a:ext uri="{FF2B5EF4-FFF2-40B4-BE49-F238E27FC236}">
                <a16:creationId xmlns:a16="http://schemas.microsoft.com/office/drawing/2014/main" id="{4FD62EF3-CB95-4297-8F63-20C11D2F9F96}"/>
              </a:ext>
            </a:extLst>
          </p:cNvPr>
          <p:cNvSpPr/>
          <p:nvPr/>
        </p:nvSpPr>
        <p:spPr>
          <a:xfrm>
            <a:off x="455255" y="1961028"/>
            <a:ext cx="7772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Si può adesso ottenere il valore di tempo richiesto:</a:t>
            </a:r>
            <a:endParaRPr lang="it-IT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616CAA21-C50C-4D0E-8098-7719A9415129}"/>
                  </a:ext>
                </a:extLst>
              </p:cNvPr>
              <p:cNvSpPr txBox="1"/>
              <p:nvPr/>
            </p:nvSpPr>
            <p:spPr>
              <a:xfrm>
                <a:off x="2682872" y="2587070"/>
                <a:ext cx="3871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616CAA21-C50C-4D0E-8098-7719A94151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2872" y="2587070"/>
                <a:ext cx="387157" cy="276999"/>
              </a:xfrm>
              <a:prstGeom prst="rect">
                <a:avLst/>
              </a:prstGeom>
              <a:blipFill>
                <a:blip r:embed="rId6"/>
                <a:stretch>
                  <a:fillRect l="-12500" r="-6250" b="-434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6FF950CE-4513-4F85-B4C7-C0A574639C2F}"/>
                  </a:ext>
                </a:extLst>
              </p:cNvPr>
              <p:cNvSpPr txBox="1"/>
              <p:nvPr/>
            </p:nvSpPr>
            <p:spPr>
              <a:xfrm>
                <a:off x="3098502" y="2587133"/>
                <a:ext cx="7773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9.890 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6FF950CE-4513-4F85-B4C7-C0A574639C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502" y="2587133"/>
                <a:ext cx="777392" cy="276999"/>
              </a:xfrm>
              <a:prstGeom prst="rect">
                <a:avLst/>
              </a:prstGeom>
              <a:blipFill>
                <a:blip r:embed="rId7"/>
                <a:stretch>
                  <a:fillRect l="-6250" r="-3906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EFB88054-1CA1-4395-BFBE-D4E5F8290625}"/>
                  </a:ext>
                </a:extLst>
              </p:cNvPr>
              <p:cNvSpPr txBox="1"/>
              <p:nvPr/>
            </p:nvSpPr>
            <p:spPr>
              <a:xfrm>
                <a:off x="2915922" y="4415263"/>
                <a:ext cx="1299330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acc>
                            <m:accPr>
                              <m:chr m:val="̇"/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acc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EFB88054-1CA1-4395-BFBE-D4E5F82906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922" y="4415263"/>
                <a:ext cx="1299330" cy="5683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4E6C81BC-85DD-4737-8A82-34674CA2621B}"/>
                  </a:ext>
                </a:extLst>
              </p:cNvPr>
              <p:cNvSpPr txBox="1"/>
              <p:nvPr/>
            </p:nvSpPr>
            <p:spPr>
              <a:xfrm>
                <a:off x="4215252" y="4395087"/>
                <a:ext cx="1404231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20⋅0.2816</m:t>
                          </m:r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0.5159</m:t>
                          </m:r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4E6C81BC-85DD-4737-8A82-34674CA262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252" y="4395087"/>
                <a:ext cx="1404231" cy="52046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16F20E5F-1580-41C7-BD67-42453ECBA2C9}"/>
                  </a:ext>
                </a:extLst>
              </p:cNvPr>
              <p:cNvSpPr txBox="1"/>
              <p:nvPr/>
            </p:nvSpPr>
            <p:spPr>
              <a:xfrm>
                <a:off x="5619483" y="4560942"/>
                <a:ext cx="9705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10.92 </m:t>
                      </m:r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16F20E5F-1580-41C7-BD67-42453ECBA2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483" y="4560942"/>
                <a:ext cx="970522" cy="276999"/>
              </a:xfrm>
              <a:prstGeom prst="rect">
                <a:avLst/>
              </a:prstGeom>
              <a:blipFill>
                <a:blip r:embed="rId10"/>
                <a:stretch>
                  <a:fillRect l="-5660" t="-4348" r="-2516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50D6A5AF-9D8E-4A86-AFF3-B67522F5E3A3}"/>
              </a:ext>
            </a:extLst>
          </p:cNvPr>
          <p:cNvSpPr txBox="1"/>
          <p:nvPr/>
        </p:nvSpPr>
        <p:spPr>
          <a:xfrm>
            <a:off x="463242" y="3354972"/>
            <a:ext cx="86814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Con la stessa espressione utilizzata per il calcolo del tempo, si può ricavare il volume del serbatoio, noto il tempo di prova di 20 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F32D5120-B5DC-47B9-B0F8-9E745671EEB6}"/>
                  </a:ext>
                </a:extLst>
              </p:cNvPr>
              <p:cNvSpPr txBox="1"/>
              <p:nvPr/>
            </p:nvSpPr>
            <p:spPr>
              <a:xfrm>
                <a:off x="4710965" y="1023869"/>
                <a:ext cx="1227003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0.515</m:t>
                      </m:r>
                      <m:r>
                        <m:rPr>
                          <m:nor/>
                        </m:rPr>
                        <a:rPr lang="it-IT" b="0" i="0" smtClean="0">
                          <a:latin typeface="Cambria Math" panose="02040503050406030204" pitchFamily="18" charset="0"/>
                        </a:rPr>
                        <m:t>9 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m:rPr>
                          <m:nor/>
                        </m:rPr>
                        <a:rPr lang="it-IT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F32D5120-B5DC-47B9-B0F8-9E745671EE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965" y="1023869"/>
                <a:ext cx="1227003" cy="52591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17D29C08-AE73-4B31-BF7E-0630390FD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2229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/>
      <p:bldP spid="4" grpId="0"/>
      <p:bldP spid="5" grpId="0"/>
      <p:bldP spid="7" grpId="0"/>
      <p:bldP spid="11" grpId="0"/>
      <p:bldP spid="20" grpId="0"/>
      <p:bldP spid="21" grpId="0"/>
      <p:bldP spid="23" grpId="0"/>
      <p:bldP spid="2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:a16="http://schemas.microsoft.com/office/drawing/2014/main" id="{7396857F-EE1B-453F-9F99-84B4BA068200}"/>
              </a:ext>
            </a:extLst>
          </p:cNvPr>
          <p:cNvSpPr/>
          <p:nvPr/>
        </p:nvSpPr>
        <p:spPr>
          <a:xfrm>
            <a:off x="3724697" y="190887"/>
            <a:ext cx="4742605" cy="20733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69F4A4CA-6336-40CE-BB45-EE911946CE82}"/>
              </a:ext>
            </a:extLst>
          </p:cNvPr>
          <p:cNvSpPr/>
          <p:nvPr/>
        </p:nvSpPr>
        <p:spPr>
          <a:xfrm>
            <a:off x="3571586" y="4132103"/>
            <a:ext cx="4725274" cy="24138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tangolo 1">
                <a:extLst>
                  <a:ext uri="{FF2B5EF4-FFF2-40B4-BE49-F238E27FC236}">
                    <a16:creationId xmlns:a16="http://schemas.microsoft.com/office/drawing/2014/main" id="{C32C24CE-D6B4-4683-B969-BA6CE4BA0B2A}"/>
                  </a:ext>
                </a:extLst>
              </p:cNvPr>
              <p:cNvSpPr/>
              <p:nvPr/>
            </p:nvSpPr>
            <p:spPr>
              <a:xfrm>
                <a:off x="875999" y="2690336"/>
                <a:ext cx="10440000" cy="132343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Si sottolinea innanzitutto che il sistema descritto può essere considerato come una galleria del  vento a svuotamento. Come si può vedere dalla figura in basso, la galleria continuerà a funzionare finché la  pressione di ristagno sia tale che il rapporto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sia pari 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ttangolo 1">
                <a:extLst>
                  <a:ext uri="{FF2B5EF4-FFF2-40B4-BE49-F238E27FC236}">
                    <a16:creationId xmlns:a16="http://schemas.microsoft.com/office/drawing/2014/main" id="{C32C24CE-D6B4-4683-B969-BA6CE4BA0B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999" y="2690336"/>
                <a:ext cx="10440000" cy="1323439"/>
              </a:xfrm>
              <a:prstGeom prst="rect">
                <a:avLst/>
              </a:prstGeom>
              <a:blipFill>
                <a:blip r:embed="rId4"/>
                <a:stretch>
                  <a:fillRect l="-526" t="-1843" b="-783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64A037AD-DF21-4492-BCF6-784060B7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25991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po 22">
            <a:extLst>
              <a:ext uri="{FF2B5EF4-FFF2-40B4-BE49-F238E27FC236}">
                <a16:creationId xmlns:a16="http://schemas.microsoft.com/office/drawing/2014/main" id="{A796C1E4-FD26-4D32-A3C3-5DB2253AC6D0}"/>
              </a:ext>
            </a:extLst>
          </p:cNvPr>
          <p:cNvGrpSpPr/>
          <p:nvPr/>
        </p:nvGrpSpPr>
        <p:grpSpPr>
          <a:xfrm>
            <a:off x="7986320" y="4450105"/>
            <a:ext cx="3541790" cy="2087845"/>
            <a:chOff x="7986320" y="4450105"/>
            <a:chExt cx="3541790" cy="2087845"/>
          </a:xfrm>
        </p:grpSpPr>
        <p:pic>
          <p:nvPicPr>
            <p:cNvPr id="20" name="Immagine 19">
              <a:extLst>
                <a:ext uri="{FF2B5EF4-FFF2-40B4-BE49-F238E27FC236}">
                  <a16:creationId xmlns:a16="http://schemas.microsoft.com/office/drawing/2014/main" id="{B9A79DAD-CB2A-4B97-BDBA-49A037B9EE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86320" y="4450105"/>
              <a:ext cx="3541790" cy="2087845"/>
            </a:xfrm>
            <a:prstGeom prst="rect">
              <a:avLst/>
            </a:prstGeom>
          </p:spPr>
        </p:pic>
        <p:sp>
          <p:nvSpPr>
            <p:cNvPr id="21" name="Rettangolo 20">
              <a:extLst>
                <a:ext uri="{FF2B5EF4-FFF2-40B4-BE49-F238E27FC236}">
                  <a16:creationId xmlns:a16="http://schemas.microsoft.com/office/drawing/2014/main" id="{D669C96B-5154-4BFE-8952-E3C59ABAF66C}"/>
                </a:ext>
              </a:extLst>
            </p:cNvPr>
            <p:cNvSpPr/>
            <p:nvPr/>
          </p:nvSpPr>
          <p:spPr>
            <a:xfrm>
              <a:off x="10539663" y="4739780"/>
              <a:ext cx="827420" cy="4110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" name="Rettangolo 21">
              <a:extLst>
                <a:ext uri="{FF2B5EF4-FFF2-40B4-BE49-F238E27FC236}">
                  <a16:creationId xmlns:a16="http://schemas.microsoft.com/office/drawing/2014/main" id="{CB4484E2-F112-423A-BB96-2A7B2F3C5957}"/>
                </a:ext>
              </a:extLst>
            </p:cNvPr>
            <p:cNvSpPr/>
            <p:nvPr/>
          </p:nvSpPr>
          <p:spPr>
            <a:xfrm>
              <a:off x="10489329" y="5753704"/>
              <a:ext cx="827420" cy="4110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" name="object 3">
            <a:extLst>
              <a:ext uri="{FF2B5EF4-FFF2-40B4-BE49-F238E27FC236}">
                <a16:creationId xmlns:a16="http://schemas.microsoft.com/office/drawing/2014/main" id="{7396857F-EE1B-453F-9F99-84B4BA068200}"/>
              </a:ext>
            </a:extLst>
          </p:cNvPr>
          <p:cNvSpPr/>
          <p:nvPr/>
        </p:nvSpPr>
        <p:spPr>
          <a:xfrm>
            <a:off x="9040182" y="202413"/>
            <a:ext cx="2898294" cy="12670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2902509C-B169-498E-9CA2-6BCE155A5CD2}"/>
              </a:ext>
            </a:extLst>
          </p:cNvPr>
          <p:cNvSpPr/>
          <p:nvPr/>
        </p:nvSpPr>
        <p:spPr>
          <a:xfrm>
            <a:off x="564825" y="383555"/>
            <a:ext cx="81845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 il calcolo del volume si possono applicare le relazioni presentate nel capitolo 11; nel  seguito si tratterà il fenomeno nei suoi due casi limite, supponendo cioè la trasformazione, nel  serbatoio, adiabatica reversibile o isoterma.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9A4437E-7D09-44DA-B349-0C576611C73D}"/>
              </a:ext>
            </a:extLst>
          </p:cNvPr>
          <p:cNvSpPr txBox="1"/>
          <p:nvPr/>
        </p:nvSpPr>
        <p:spPr>
          <a:xfrm>
            <a:off x="564825" y="2010876"/>
            <a:ext cx="83378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Dalla formula (11.12) relativa al caso di trasformazione adiabatica reversibile si ricava  l’espressione che fornisce il volume in funzione delle altre grandezze caratteristiche: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76803E55-261C-4763-837E-1A8AA13E3338}"/>
                  </a:ext>
                </a:extLst>
              </p:cNvPr>
              <p:cNvSpPr txBox="1"/>
              <p:nvPr/>
            </p:nvSpPr>
            <p:spPr>
              <a:xfrm>
                <a:off x="2647647" y="3043169"/>
                <a:ext cx="4172232" cy="15765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ad>
                            <m:radPr>
                              <m:degHide m:val="on"/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sSub>
                                <m:sSubPr>
                                  <m:ctrlP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rad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ad>
                            <m:radPr>
                              <m:degHide m:val="on"/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it-IT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it-IT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>
                                          <m:r>
                                            <a:rPr lang="it-IT" b="0" i="1" smtClean="0">
                                              <a:latin typeface="Cambria Math" panose="02040503050406030204" pitchFamily="18" charset="0"/>
                                            </a:rPr>
                                            <m:t>𝛾</m:t>
                                          </m:r>
                                          <m:r>
                                            <a:rPr lang="it-IT" b="0" i="1" smtClean="0"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num>
                                    <m:den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rad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it-IT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it-IT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𝑃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  <m:r>
                                                <a:rPr lang="it-IT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it-IT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𝑃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  <m:r>
                                                <a:rPr lang="it-IT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</m:num>
                                    <m:den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76803E55-261C-4763-837E-1A8AA13E33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7647" y="3043169"/>
                <a:ext cx="4172232" cy="15765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ttangolo 8">
            <a:extLst>
              <a:ext uri="{FF2B5EF4-FFF2-40B4-BE49-F238E27FC236}">
                <a16:creationId xmlns:a16="http://schemas.microsoft.com/office/drawing/2014/main" id="{5E71511E-A285-4BB1-B713-3D5B7975A831}"/>
              </a:ext>
            </a:extLst>
          </p:cNvPr>
          <p:cNvSpPr/>
          <p:nvPr/>
        </p:nvSpPr>
        <p:spPr>
          <a:xfrm>
            <a:off x="564825" y="4851320"/>
            <a:ext cx="714465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Essendo noto il numero di Mach nella sezione 3, con questo valore si può entrare nelle tabelle  relative al </a:t>
            </a:r>
            <a:r>
              <a:rPr lang="it-IT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moto isentropico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 ricavare il rapporto fra l’area nella sezione 3 e l’area critica, ed il  rapporto fra pressione nella zona a valle dell’onda d’urto e la pressione di ristagno: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EA3A9AE7-FC55-4E6D-96A2-02CCC31F973C}"/>
              </a:ext>
            </a:extLst>
          </p:cNvPr>
          <p:cNvSpPr txBox="1"/>
          <p:nvPr/>
        </p:nvSpPr>
        <p:spPr>
          <a:xfrm>
            <a:off x="10581608" y="4739780"/>
            <a:ext cx="9884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1.688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214D0923-5AB0-484F-8719-3FD7D9EA5537}"/>
              </a:ext>
            </a:extLst>
          </p:cNvPr>
          <p:cNvSpPr txBox="1"/>
          <p:nvPr/>
        </p:nvSpPr>
        <p:spPr>
          <a:xfrm>
            <a:off x="10489329" y="5705027"/>
            <a:ext cx="9884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0.1278</a:t>
            </a:r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92FFB864-51E4-4B74-B06F-2334F7FD4981}"/>
              </a:ext>
            </a:extLst>
          </p:cNvPr>
          <p:cNvSpPr/>
          <p:nvPr/>
        </p:nvSpPr>
        <p:spPr>
          <a:xfrm>
            <a:off x="8994962" y="1789986"/>
            <a:ext cx="2898294" cy="148054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4A07626-E81B-4A93-B0B3-7CE679856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95257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9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po 22">
            <a:extLst>
              <a:ext uri="{FF2B5EF4-FFF2-40B4-BE49-F238E27FC236}">
                <a16:creationId xmlns:a16="http://schemas.microsoft.com/office/drawing/2014/main" id="{A796C1E4-FD26-4D32-A3C3-5DB2253AC6D0}"/>
              </a:ext>
            </a:extLst>
          </p:cNvPr>
          <p:cNvGrpSpPr/>
          <p:nvPr/>
        </p:nvGrpSpPr>
        <p:grpSpPr>
          <a:xfrm>
            <a:off x="2413292" y="0"/>
            <a:ext cx="3541790" cy="2087845"/>
            <a:chOff x="7986320" y="4450105"/>
            <a:chExt cx="3541790" cy="2087845"/>
          </a:xfrm>
        </p:grpSpPr>
        <p:pic>
          <p:nvPicPr>
            <p:cNvPr id="20" name="Immagine 19">
              <a:extLst>
                <a:ext uri="{FF2B5EF4-FFF2-40B4-BE49-F238E27FC236}">
                  <a16:creationId xmlns:a16="http://schemas.microsoft.com/office/drawing/2014/main" id="{B9A79DAD-CB2A-4B97-BDBA-49A037B9EE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86320" y="4450105"/>
              <a:ext cx="3541790" cy="2087845"/>
            </a:xfrm>
            <a:prstGeom prst="rect">
              <a:avLst/>
            </a:prstGeom>
          </p:spPr>
        </p:pic>
        <p:sp>
          <p:nvSpPr>
            <p:cNvPr id="21" name="Rettangolo 20">
              <a:extLst>
                <a:ext uri="{FF2B5EF4-FFF2-40B4-BE49-F238E27FC236}">
                  <a16:creationId xmlns:a16="http://schemas.microsoft.com/office/drawing/2014/main" id="{D669C96B-5154-4BFE-8952-E3C59ABAF66C}"/>
                </a:ext>
              </a:extLst>
            </p:cNvPr>
            <p:cNvSpPr/>
            <p:nvPr/>
          </p:nvSpPr>
          <p:spPr>
            <a:xfrm>
              <a:off x="10539663" y="4739780"/>
              <a:ext cx="827420" cy="4110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" name="Rettangolo 21">
              <a:extLst>
                <a:ext uri="{FF2B5EF4-FFF2-40B4-BE49-F238E27FC236}">
                  <a16:creationId xmlns:a16="http://schemas.microsoft.com/office/drawing/2014/main" id="{CB4484E2-F112-423A-BB96-2A7B2F3C5957}"/>
                </a:ext>
              </a:extLst>
            </p:cNvPr>
            <p:cNvSpPr/>
            <p:nvPr/>
          </p:nvSpPr>
          <p:spPr>
            <a:xfrm>
              <a:off x="10489329" y="5753704"/>
              <a:ext cx="827420" cy="4110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" name="object 3">
            <a:extLst>
              <a:ext uri="{FF2B5EF4-FFF2-40B4-BE49-F238E27FC236}">
                <a16:creationId xmlns:a16="http://schemas.microsoft.com/office/drawing/2014/main" id="{7396857F-EE1B-453F-9F99-84B4BA068200}"/>
              </a:ext>
            </a:extLst>
          </p:cNvPr>
          <p:cNvSpPr/>
          <p:nvPr/>
        </p:nvSpPr>
        <p:spPr>
          <a:xfrm>
            <a:off x="9040182" y="202413"/>
            <a:ext cx="2898294" cy="12670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EA3A9AE7-FC55-4E6D-96A2-02CCC31F973C}"/>
              </a:ext>
            </a:extLst>
          </p:cNvPr>
          <p:cNvSpPr txBox="1"/>
          <p:nvPr/>
        </p:nvSpPr>
        <p:spPr>
          <a:xfrm>
            <a:off x="5008580" y="289675"/>
            <a:ext cx="9884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1.688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214D0923-5AB0-484F-8719-3FD7D9EA5537}"/>
              </a:ext>
            </a:extLst>
          </p:cNvPr>
          <p:cNvSpPr txBox="1"/>
          <p:nvPr/>
        </p:nvSpPr>
        <p:spPr>
          <a:xfrm>
            <a:off x="4916301" y="1254922"/>
            <a:ext cx="9884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0.1278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1392CBB5-935B-431C-BFC5-9A64F8F35AD5}"/>
              </a:ext>
            </a:extLst>
          </p:cNvPr>
          <p:cNvSpPr/>
          <p:nvPr/>
        </p:nvSpPr>
        <p:spPr>
          <a:xfrm>
            <a:off x="564825" y="2039101"/>
            <a:ext cx="81845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Dal primo di questi rapporti si può ricavare l’area critica: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E173444C-A0E1-47FE-98B6-5995EF611C41}"/>
                  </a:ext>
                </a:extLst>
              </p:cNvPr>
              <p:cNvSpPr txBox="1"/>
              <p:nvPr/>
            </p:nvSpPr>
            <p:spPr>
              <a:xfrm>
                <a:off x="1876922" y="2685449"/>
                <a:ext cx="1925912" cy="5752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E173444C-A0E1-47FE-98B6-5995EF611C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922" y="2685449"/>
                <a:ext cx="1925912" cy="5752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73A4CD48-5204-4AEA-87D2-3D0179F717A4}"/>
                  </a:ext>
                </a:extLst>
              </p:cNvPr>
              <p:cNvSpPr txBox="1"/>
              <p:nvPr/>
            </p:nvSpPr>
            <p:spPr>
              <a:xfrm>
                <a:off x="3800292" y="2712860"/>
                <a:ext cx="2673552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1.688</m:t>
                          </m:r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1.000=0.5926⋅</m:t>
                      </m:r>
                      <m:r>
                        <a:rPr lang="it-IT" i="1" spc="-5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𝑓𝑡</m:t>
                      </m:r>
                      <m:r>
                        <a:rPr lang="it-IT" i="1" spc="-7" baseline="38194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73A4CD48-5204-4AEA-87D2-3D0179F717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0292" y="2712860"/>
                <a:ext cx="2673552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tangolo 1">
                <a:extLst>
                  <a:ext uri="{FF2B5EF4-FFF2-40B4-BE49-F238E27FC236}">
                    <a16:creationId xmlns:a16="http://schemas.microsoft.com/office/drawing/2014/main" id="{567FBB07-6159-42A2-930F-7A2FC7F3557A}"/>
                  </a:ext>
                </a:extLst>
              </p:cNvPr>
              <p:cNvSpPr/>
              <p:nvPr/>
            </p:nvSpPr>
            <p:spPr>
              <a:xfrm>
                <a:off x="564825" y="3724910"/>
                <a:ext cx="10504371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Per il calcolo della pressione di ristagno finale si procede nella seguente maniera: dalle tabelle  delle </a:t>
                </a:r>
                <a:r>
                  <a:rPr lang="it-IT" sz="20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onde d’urto normali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si entra con </a:t>
                </a:r>
                <a14:m>
                  <m:oMath xmlns:m="http://schemas.openxmlformats.org/officeDocument/2006/math">
                    <m:r>
                      <a:rPr lang="it-IT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𝑀</m:t>
                    </m:r>
                    <m:r>
                      <a:rPr lang="it-IT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e si ricava il rapporto fra pressione a monte e a valle  dell’onda:</a:t>
                </a:r>
              </a:p>
            </p:txBody>
          </p:sp>
        </mc:Choice>
        <mc:Fallback xmlns="">
          <p:sp>
            <p:nvSpPr>
              <p:cNvPr id="2" name="Rettangolo 1">
                <a:extLst>
                  <a:ext uri="{FF2B5EF4-FFF2-40B4-BE49-F238E27FC236}">
                    <a16:creationId xmlns:a16="http://schemas.microsoft.com/office/drawing/2014/main" id="{567FBB07-6159-42A2-930F-7A2FC7F355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825" y="3724910"/>
                <a:ext cx="10504371" cy="1015663"/>
              </a:xfrm>
              <a:prstGeom prst="rect">
                <a:avLst/>
              </a:prstGeom>
              <a:blipFill>
                <a:blip r:embed="rId6"/>
                <a:stretch>
                  <a:fillRect l="-522" t="-2395" r="-696" b="-1018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AA1B1C80-09FB-462D-83F9-6E35B8B7C841}"/>
                  </a:ext>
                </a:extLst>
              </p:cNvPr>
              <p:cNvSpPr txBox="1"/>
              <p:nvPr/>
            </p:nvSpPr>
            <p:spPr>
              <a:xfrm>
                <a:off x="2326664" y="4950825"/>
                <a:ext cx="497829" cy="565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it-IT" b="0" i="0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e>
                            <m:sub>
                              <m:r>
                                <a:rPr lang="it-IT" b="0" i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it-IT" b="0" i="0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e>
                            <m:sub>
                              <m:r>
                                <a:rPr lang="it-IT" b="0" i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it-IT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AA1B1C80-09FB-462D-83F9-6E35B8B7C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664" y="4950825"/>
                <a:ext cx="497829" cy="56528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4676B32D-299C-4AFF-BB4E-F8F8876145C9}"/>
                  </a:ext>
                </a:extLst>
              </p:cNvPr>
              <p:cNvSpPr txBox="1"/>
              <p:nvPr/>
            </p:nvSpPr>
            <p:spPr>
              <a:xfrm>
                <a:off x="2907207" y="5093724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4.500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4676B32D-299C-4AFF-BB4E-F8F8876145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207" y="5093724"/>
                <a:ext cx="613951" cy="276999"/>
              </a:xfrm>
              <a:prstGeom prst="rect">
                <a:avLst/>
              </a:prstGeom>
              <a:blipFill>
                <a:blip r:embed="rId8"/>
                <a:stretch>
                  <a:fillRect l="-8911" r="-9901" b="-888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object 5">
            <a:extLst>
              <a:ext uri="{FF2B5EF4-FFF2-40B4-BE49-F238E27FC236}">
                <a16:creationId xmlns:a16="http://schemas.microsoft.com/office/drawing/2014/main" id="{8E67EE50-1A5B-43F7-88ED-4AA0F9B47197}"/>
              </a:ext>
            </a:extLst>
          </p:cNvPr>
          <p:cNvSpPr/>
          <p:nvPr/>
        </p:nvSpPr>
        <p:spPr>
          <a:xfrm>
            <a:off x="8994962" y="1789986"/>
            <a:ext cx="2898294" cy="148054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9F1E78BE-0F2E-4227-85AD-C1A3C7AF8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5857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:a16="http://schemas.microsoft.com/office/drawing/2014/main" id="{7396857F-EE1B-453F-9F99-84B4BA068200}"/>
              </a:ext>
            </a:extLst>
          </p:cNvPr>
          <p:cNvSpPr/>
          <p:nvPr/>
        </p:nvSpPr>
        <p:spPr>
          <a:xfrm>
            <a:off x="9040182" y="202413"/>
            <a:ext cx="2898294" cy="1267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6797DFBF-C446-417A-9D7F-0E547E75E6CC}"/>
              </a:ext>
            </a:extLst>
          </p:cNvPr>
          <p:cNvSpPr/>
          <p:nvPr/>
        </p:nvSpPr>
        <p:spPr>
          <a:xfrm>
            <a:off x="545431" y="333759"/>
            <a:ext cx="75494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 quanto detto prima il fenomeno di svuotamento termina quando la pressione di ristagno è  pari 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42748E33-221D-4384-84FF-A2B6FFF87A03}"/>
                  </a:ext>
                </a:extLst>
              </p:cNvPr>
              <p:cNvSpPr txBox="1"/>
              <p:nvPr/>
            </p:nvSpPr>
            <p:spPr>
              <a:xfrm>
                <a:off x="1742172" y="1194335"/>
                <a:ext cx="937243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42748E33-221D-4384-84FF-A2B6FFF87A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2172" y="1194335"/>
                <a:ext cx="937243" cy="5638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31FB922C-4D81-4291-8D82-C9099ABFA878}"/>
                  </a:ext>
                </a:extLst>
              </p:cNvPr>
              <p:cNvSpPr txBox="1"/>
              <p:nvPr/>
            </p:nvSpPr>
            <p:spPr>
              <a:xfrm>
                <a:off x="1700749" y="2009006"/>
                <a:ext cx="1957331" cy="5653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31FB922C-4D81-4291-8D82-C9099ABFA8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0749" y="2009006"/>
                <a:ext cx="1957331" cy="5653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sellaDiTesto 18">
                <a:extLst>
                  <a:ext uri="{FF2B5EF4-FFF2-40B4-BE49-F238E27FC236}">
                    <a16:creationId xmlns:a16="http://schemas.microsoft.com/office/drawing/2014/main" id="{7A61CE8D-36F7-43C6-89EF-7B5E5B7DA2AD}"/>
                  </a:ext>
                </a:extLst>
              </p:cNvPr>
              <p:cNvSpPr txBox="1"/>
              <p:nvPr/>
            </p:nvSpPr>
            <p:spPr>
              <a:xfrm>
                <a:off x="3658080" y="2031448"/>
                <a:ext cx="2907847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0.1278</m:t>
                          </m:r>
                        </m:den>
                      </m:f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4.500</m:t>
                          </m:r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1.000⋅14.70=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9" name="CasellaDiTesto 18">
                <a:extLst>
                  <a:ext uri="{FF2B5EF4-FFF2-40B4-BE49-F238E27FC236}">
                    <a16:creationId xmlns:a16="http://schemas.microsoft.com/office/drawing/2014/main" id="{7A61CE8D-36F7-43C6-89EF-7B5E5B7DA2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080" y="2031448"/>
                <a:ext cx="2907847" cy="5204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asellaDiTesto 25">
                <a:extLst>
                  <a:ext uri="{FF2B5EF4-FFF2-40B4-BE49-F238E27FC236}">
                    <a16:creationId xmlns:a16="http://schemas.microsoft.com/office/drawing/2014/main" id="{968C06FE-6117-4101-BF9A-C7133D6BF319}"/>
                  </a:ext>
                </a:extLst>
              </p:cNvPr>
              <p:cNvSpPr txBox="1"/>
              <p:nvPr/>
            </p:nvSpPr>
            <p:spPr>
              <a:xfrm>
                <a:off x="6565927" y="2153179"/>
                <a:ext cx="10989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25.56</m:t>
                      </m:r>
                      <m:r>
                        <a:rPr lang="it-IT" b="1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𝑝𝑠𝑖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6" name="CasellaDiTesto 25">
                <a:extLst>
                  <a:ext uri="{FF2B5EF4-FFF2-40B4-BE49-F238E27FC236}">
                    <a16:creationId xmlns:a16="http://schemas.microsoft.com/office/drawing/2014/main" id="{968C06FE-6117-4101-BF9A-C7133D6BF3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5927" y="2153179"/>
                <a:ext cx="1098955" cy="276999"/>
              </a:xfrm>
              <a:prstGeom prst="rect">
                <a:avLst/>
              </a:prstGeom>
              <a:blipFill>
                <a:blip r:embed="rId6"/>
                <a:stretch>
                  <a:fillRect l="-5000" t="-2174" r="-7222" b="-3260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ttangolo 26">
                <a:extLst>
                  <a:ext uri="{FF2B5EF4-FFF2-40B4-BE49-F238E27FC236}">
                    <a16:creationId xmlns:a16="http://schemas.microsoft.com/office/drawing/2014/main" id="{5F85F484-6C97-46A9-B284-C55C3E84E32A}"/>
                  </a:ext>
                </a:extLst>
              </p:cNvPr>
              <p:cNvSpPr/>
              <p:nvPr/>
            </p:nvSpPr>
            <p:spPr>
              <a:xfrm>
                <a:off x="591797" y="3020796"/>
                <a:ext cx="8392856" cy="7325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Con i valori ricavati di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si può utilizzare la formula suddetta e ricavare il valore richiesto del volume:</a:t>
                </a:r>
              </a:p>
            </p:txBody>
          </p:sp>
        </mc:Choice>
        <mc:Fallback xmlns="">
          <p:sp>
            <p:nvSpPr>
              <p:cNvPr id="27" name="Rettangolo 26">
                <a:extLst>
                  <a:ext uri="{FF2B5EF4-FFF2-40B4-BE49-F238E27FC236}">
                    <a16:creationId xmlns:a16="http://schemas.microsoft.com/office/drawing/2014/main" id="{5F85F484-6C97-46A9-B284-C55C3E84E3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797" y="3020796"/>
                <a:ext cx="8392856" cy="732508"/>
              </a:xfrm>
              <a:prstGeom prst="rect">
                <a:avLst/>
              </a:prstGeom>
              <a:blipFill>
                <a:blip r:embed="rId7"/>
                <a:stretch>
                  <a:fillRect l="-654" t="-5000" r="-654" b="-15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asellaDiTesto 27">
                <a:extLst>
                  <a:ext uri="{FF2B5EF4-FFF2-40B4-BE49-F238E27FC236}">
                    <a16:creationId xmlns:a16="http://schemas.microsoft.com/office/drawing/2014/main" id="{E208DC07-5EF3-4D04-9463-394AEAE41D40}"/>
                  </a:ext>
                </a:extLst>
              </p:cNvPr>
              <p:cNvSpPr txBox="1"/>
              <p:nvPr/>
            </p:nvSpPr>
            <p:spPr>
              <a:xfrm>
                <a:off x="1136117" y="3979768"/>
                <a:ext cx="3912866" cy="14014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it-IT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p>
                            <m:sSupPr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ad>
                            <m:radPr>
                              <m:degHide m:val="on"/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sSub>
                                <m:sSubPr>
                                  <m:ctrlP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rad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ad>
                            <m:radPr>
                              <m:degHide m:val="on"/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>
                                          <m: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𝛾</m:t>
                                          </m:r>
                                          <m: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num>
                                    <m:den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rad>
                        </m:num>
                        <m:den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it-IT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𝑃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  <m:r>
                                                <a:rPr lang="it-IT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it-IT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𝑃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  <m:r>
                                                <a:rPr lang="it-IT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</m:num>
                                    <m:den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d>
                        </m:den>
                      </m:f>
                      <m:r>
                        <a:rPr lang="it-IT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1600" dirty="0"/>
              </a:p>
            </p:txBody>
          </p:sp>
        </mc:Choice>
        <mc:Fallback xmlns="">
          <p:sp>
            <p:nvSpPr>
              <p:cNvPr id="28" name="CasellaDiTesto 27">
                <a:extLst>
                  <a:ext uri="{FF2B5EF4-FFF2-40B4-BE49-F238E27FC236}">
                    <a16:creationId xmlns:a16="http://schemas.microsoft.com/office/drawing/2014/main" id="{E208DC07-5EF3-4D04-9463-394AEAE41D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117" y="3979768"/>
                <a:ext cx="3912866" cy="140147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asellaDiTesto 28">
                <a:extLst>
                  <a:ext uri="{FF2B5EF4-FFF2-40B4-BE49-F238E27FC236}">
                    <a16:creationId xmlns:a16="http://schemas.microsoft.com/office/drawing/2014/main" id="{CDC2C1CA-E45E-4CDE-9464-FAE439061640}"/>
                  </a:ext>
                </a:extLst>
              </p:cNvPr>
              <p:cNvSpPr txBox="1"/>
              <p:nvPr/>
            </p:nvSpPr>
            <p:spPr>
              <a:xfrm>
                <a:off x="5081871" y="3985872"/>
                <a:ext cx="5382307" cy="13362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30⋅</m:t>
                          </m:r>
                          <m:d>
                            <m:dPr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1.4−1</m:t>
                              </m:r>
                            </m:e>
                          </m:d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⋅0.5296⋅</m:t>
                          </m:r>
                          <m:rad>
                            <m:radPr>
                              <m:degHide m:val="on"/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1.4⋅1716⋅610</m:t>
                              </m:r>
                            </m:e>
                          </m:rad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ad>
                            <m:radPr>
                              <m:degHide m:val="on"/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>
                                          <m: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1.4+1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1.4+1</m:t>
                                      </m:r>
                                    </m:num>
                                    <m:den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1.4−1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rad>
                        </m:num>
                        <m:den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25.56</m:t>
                                          </m:r>
                                        </m:num>
                                        <m:den>
                                          <m: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150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1−1.4</m:t>
                                      </m:r>
                                    </m:num>
                                    <m:den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2⋅1.4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d>
                        </m:den>
                      </m:f>
                      <m:r>
                        <a:rPr lang="it-IT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1600" dirty="0"/>
              </a:p>
            </p:txBody>
          </p:sp>
        </mc:Choice>
        <mc:Fallback xmlns="">
          <p:sp>
            <p:nvSpPr>
              <p:cNvPr id="29" name="CasellaDiTesto 28">
                <a:extLst>
                  <a:ext uri="{FF2B5EF4-FFF2-40B4-BE49-F238E27FC236}">
                    <a16:creationId xmlns:a16="http://schemas.microsoft.com/office/drawing/2014/main" id="{CDC2C1CA-E45E-4CDE-9464-FAE4390616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871" y="3985872"/>
                <a:ext cx="5382307" cy="13362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F3BC2953-A66B-4E2C-8515-F5DB870B0B20}"/>
                  </a:ext>
                </a:extLst>
              </p:cNvPr>
              <p:cNvSpPr txBox="1"/>
              <p:nvPr/>
            </p:nvSpPr>
            <p:spPr>
              <a:xfrm>
                <a:off x="10471666" y="4603172"/>
                <a:ext cx="989373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600" b="1" i="0" smtClean="0">
                          <a:latin typeface="Cambria Math" panose="02040503050406030204" pitchFamily="18" charset="0"/>
                        </a:rPr>
                        <m:t>𝟖𝟔𝟓𝟖</m:t>
                      </m:r>
                      <m:sSup>
                        <m:sSupPr>
                          <m:ctrlPr>
                            <a:rPr lang="it-IT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600" b="1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it-IT" sz="1600" b="1" i="1" smtClean="0">
                              <a:latin typeface="Cambria Math" panose="02040503050406030204" pitchFamily="18" charset="0"/>
                            </a:rPr>
                            <m:t>𝒇𝒕</m:t>
                          </m:r>
                        </m:e>
                        <m:sup>
                          <m:r>
                            <a:rPr lang="it-IT" sz="1600" b="1" i="0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it-IT" sz="1600" b="1" dirty="0"/>
              </a:p>
            </p:txBody>
          </p:sp>
        </mc:Choice>
        <mc:Fallback xmlns="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F3BC2953-A66B-4E2C-8515-F5DB870B0B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1666" y="4603172"/>
                <a:ext cx="989373" cy="251800"/>
              </a:xfrm>
              <a:prstGeom prst="rect">
                <a:avLst/>
              </a:prstGeom>
              <a:blipFill>
                <a:blip r:embed="rId10"/>
                <a:stretch>
                  <a:fillRect l="-4321" r="-1235" b="-3414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tangolo 3">
                <a:extLst>
                  <a:ext uri="{FF2B5EF4-FFF2-40B4-BE49-F238E27FC236}">
                    <a16:creationId xmlns:a16="http://schemas.microsoft.com/office/drawing/2014/main" id="{530878E7-FADE-489B-A0B9-AA549A5F26ED}"/>
                  </a:ext>
                </a:extLst>
              </p:cNvPr>
              <p:cNvSpPr/>
              <p:nvPr/>
            </p:nvSpPr>
            <p:spPr>
              <a:xfrm>
                <a:off x="545431" y="5839548"/>
                <a:ext cx="1029314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Si noti che si è utilizzato il sistema di misure anglosassone, dove </a:t>
                </a:r>
                <a14:m>
                  <m:oMath xmlns:m="http://schemas.openxmlformats.org/officeDocument/2006/math">
                    <m:r>
                      <a:rPr lang="it-IT" sz="20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it-IT" sz="20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=1716⋅</m:t>
                    </m:r>
                    <m:r>
                      <a:rPr lang="it-IT" sz="20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sSup>
                      <m:sSupPr>
                        <m:ctrlPr>
                          <a:rPr lang="it-IT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it-IT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it-IT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it-IT" sz="20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sSup>
                      <m:sSupPr>
                        <m:ctrlPr>
                          <a:rPr lang="it-IT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it-IT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  <m:sup>
                        <m:r>
                          <a:rPr lang="it-IT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it-IT" sz="20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it-IT" sz="20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it-IT" sz="20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</m:e>
                      <m:sub>
                        <m:r>
                          <a:rPr lang="it-IT" sz="20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it-IT" sz="20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it-IT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it-IT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150+459.67</m:t>
                        </m:r>
                      </m:e>
                    </m:d>
                    <m:r>
                      <a:rPr lang="it-IT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⋅</m:t>
                    </m:r>
                    <m:r>
                      <a:rPr lang="it-IT" sz="20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Rettangolo 3">
                <a:extLst>
                  <a:ext uri="{FF2B5EF4-FFF2-40B4-BE49-F238E27FC236}">
                    <a16:creationId xmlns:a16="http://schemas.microsoft.com/office/drawing/2014/main" id="{530878E7-FADE-489B-A0B9-AA549A5F26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431" y="5839548"/>
                <a:ext cx="10293145" cy="707886"/>
              </a:xfrm>
              <a:prstGeom prst="rect">
                <a:avLst/>
              </a:prstGeom>
              <a:blipFill>
                <a:blip r:embed="rId11"/>
                <a:stretch>
                  <a:fillRect l="-533" t="-4310" r="-651" b="-1551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object 5">
            <a:extLst>
              <a:ext uri="{FF2B5EF4-FFF2-40B4-BE49-F238E27FC236}">
                <a16:creationId xmlns:a16="http://schemas.microsoft.com/office/drawing/2014/main" id="{4E05EAD6-8B55-4768-AF7D-538C2F004C62}"/>
              </a:ext>
            </a:extLst>
          </p:cNvPr>
          <p:cNvSpPr/>
          <p:nvPr/>
        </p:nvSpPr>
        <p:spPr>
          <a:xfrm>
            <a:off x="8994962" y="1789986"/>
            <a:ext cx="2898294" cy="148054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6A55E7F-18CE-464F-B7EF-7A80A13D8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67383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6" grpId="0"/>
      <p:bldP spid="27" grpId="0"/>
      <p:bldP spid="28" grpId="0"/>
      <p:bldP spid="29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:a16="http://schemas.microsoft.com/office/drawing/2014/main" id="{7396857F-EE1B-453F-9F99-84B4BA068200}"/>
              </a:ext>
            </a:extLst>
          </p:cNvPr>
          <p:cNvSpPr/>
          <p:nvPr/>
        </p:nvSpPr>
        <p:spPr>
          <a:xfrm>
            <a:off x="9040182" y="202413"/>
            <a:ext cx="2898294" cy="1267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asellaDiTesto 27">
                <a:extLst>
                  <a:ext uri="{FF2B5EF4-FFF2-40B4-BE49-F238E27FC236}">
                    <a16:creationId xmlns:a16="http://schemas.microsoft.com/office/drawing/2014/main" id="{E208DC07-5EF3-4D04-9463-394AEAE41D40}"/>
                  </a:ext>
                </a:extLst>
              </p:cNvPr>
              <p:cNvSpPr txBox="1"/>
              <p:nvPr/>
            </p:nvSpPr>
            <p:spPr>
              <a:xfrm>
                <a:off x="2431517" y="334868"/>
                <a:ext cx="3912866" cy="14014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it-IT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p>
                            <m:sSupPr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ad>
                            <m:radPr>
                              <m:degHide m:val="on"/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sSub>
                                <m:sSubPr>
                                  <m:ctrlP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rad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ad>
                            <m:radPr>
                              <m:degHide m:val="on"/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>
                                          <m: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𝛾</m:t>
                                          </m:r>
                                          <m: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num>
                                    <m:den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rad>
                        </m:num>
                        <m:den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it-IT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𝑃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  <m:r>
                                                <a:rPr lang="it-IT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it-IT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𝑃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  <m:r>
                                                <a:rPr lang="it-IT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</m:num>
                                    <m:den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d>
                        </m:den>
                      </m:f>
                      <m:r>
                        <a:rPr lang="it-IT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1600" dirty="0"/>
              </a:p>
            </p:txBody>
          </p:sp>
        </mc:Choice>
        <mc:Fallback xmlns="">
          <p:sp>
            <p:nvSpPr>
              <p:cNvPr id="28" name="CasellaDiTesto 27">
                <a:extLst>
                  <a:ext uri="{FF2B5EF4-FFF2-40B4-BE49-F238E27FC236}">
                    <a16:creationId xmlns:a16="http://schemas.microsoft.com/office/drawing/2014/main" id="{E208DC07-5EF3-4D04-9463-394AEAE41D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517" y="334868"/>
                <a:ext cx="3912866" cy="14014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F3BC2953-A66B-4E2C-8515-F5DB870B0B20}"/>
                  </a:ext>
                </a:extLst>
              </p:cNvPr>
              <p:cNvSpPr txBox="1"/>
              <p:nvPr/>
            </p:nvSpPr>
            <p:spPr>
              <a:xfrm>
                <a:off x="6394966" y="958272"/>
                <a:ext cx="989373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600" b="1" i="0" smtClean="0">
                          <a:latin typeface="Cambria Math" panose="02040503050406030204" pitchFamily="18" charset="0"/>
                        </a:rPr>
                        <m:t>𝟖𝟔𝟓𝟖</m:t>
                      </m:r>
                      <m:sSup>
                        <m:sSupPr>
                          <m:ctrlPr>
                            <a:rPr lang="it-IT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600" b="1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it-IT" sz="1600" b="1" i="1" smtClean="0">
                              <a:latin typeface="Cambria Math" panose="02040503050406030204" pitchFamily="18" charset="0"/>
                            </a:rPr>
                            <m:t>𝒇𝒕</m:t>
                          </m:r>
                        </m:e>
                        <m:sup>
                          <m:r>
                            <a:rPr lang="it-IT" sz="1600" b="1" i="0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it-IT" sz="1600" b="1" dirty="0"/>
              </a:p>
            </p:txBody>
          </p:sp>
        </mc:Choice>
        <mc:Fallback xmlns="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F3BC2953-A66B-4E2C-8515-F5DB870B0B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4966" y="958272"/>
                <a:ext cx="989373" cy="251800"/>
              </a:xfrm>
              <a:prstGeom prst="rect">
                <a:avLst/>
              </a:prstGeom>
              <a:blipFill>
                <a:blip r:embed="rId4"/>
                <a:stretch>
                  <a:fillRect l="-4321" r="-1852" b="-3095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ttangolo 1">
            <a:extLst>
              <a:ext uri="{FF2B5EF4-FFF2-40B4-BE49-F238E27FC236}">
                <a16:creationId xmlns:a16="http://schemas.microsoft.com/office/drawing/2014/main" id="{679E8696-BD36-481D-931D-B2058C668A6F}"/>
              </a:ext>
            </a:extLst>
          </p:cNvPr>
          <p:cNvSpPr/>
          <p:nvPr/>
        </p:nvSpPr>
        <p:spPr>
          <a:xfrm>
            <a:off x="901700" y="2578437"/>
            <a:ext cx="77343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Risolvendo invece il problema considerando lo svuotamento isotermo si troverà il valore del  volume a partire dalla formula (11.5), tramite cioè la seguente relazione: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76DD1994-E767-478D-9A84-A9D6E7864288}"/>
                  </a:ext>
                </a:extLst>
              </p:cNvPr>
              <p:cNvSpPr txBox="1"/>
              <p:nvPr/>
            </p:nvSpPr>
            <p:spPr>
              <a:xfrm>
                <a:off x="2370205" y="3992051"/>
                <a:ext cx="3309945" cy="12258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it-IT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it-IT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ad>
                            <m:radPr>
                              <m:degHide m:val="on"/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sSub>
                                <m:sSubPr>
                                  <m:ctrlP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rad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ad>
                            <m:radPr>
                              <m:degHide m:val="on"/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>
                                          <m: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𝛾</m:t>
                                          </m:r>
                                          <m:r>
                                            <a:rPr lang="it-IT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num>
                                    <m:den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rad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f>
                            <m:fPr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it-IT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1600" dirty="0"/>
              </a:p>
            </p:txBody>
          </p:sp>
        </mc:Choice>
        <mc:Fallback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76DD1994-E767-478D-9A84-A9D6E78642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205" y="3992051"/>
                <a:ext cx="3309945" cy="12258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4A93F9EB-E141-4F8F-9DC3-56219D6B529A}"/>
                  </a:ext>
                </a:extLst>
              </p:cNvPr>
              <p:cNvSpPr txBox="1"/>
              <p:nvPr/>
            </p:nvSpPr>
            <p:spPr>
              <a:xfrm>
                <a:off x="5618567" y="4613118"/>
                <a:ext cx="1109214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0" smtClean="0">
                          <a:latin typeface="Cambria Math" panose="02040503050406030204" pitchFamily="18" charset="0"/>
                        </a:rPr>
                        <m:t>𝟕𝟎𝟑𝟔</m:t>
                      </m:r>
                      <m:r>
                        <a:rPr lang="it-IT" b="1" i="1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it-IT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𝒇𝒕</m:t>
                          </m:r>
                        </m:e>
                        <m:sup>
                          <m:r>
                            <a:rPr lang="it-IT" b="1" i="0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it-IT" b="1" dirty="0"/>
              </a:p>
            </p:txBody>
          </p:sp>
        </mc:Choice>
        <mc:Fallback xmlns="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4A93F9EB-E141-4F8F-9DC3-56219D6B52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567" y="4613118"/>
                <a:ext cx="1109214" cy="283219"/>
              </a:xfrm>
              <a:prstGeom prst="rect">
                <a:avLst/>
              </a:prstGeom>
              <a:blipFill>
                <a:blip r:embed="rId6"/>
                <a:stretch>
                  <a:fillRect l="-4945" t="-6522" r="-2198" b="-3478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bject 5">
            <a:extLst>
              <a:ext uri="{FF2B5EF4-FFF2-40B4-BE49-F238E27FC236}">
                <a16:creationId xmlns:a16="http://schemas.microsoft.com/office/drawing/2014/main" id="{4794BCC3-5C08-480F-A61D-2849441713AE}"/>
              </a:ext>
            </a:extLst>
          </p:cNvPr>
          <p:cNvSpPr/>
          <p:nvPr/>
        </p:nvSpPr>
        <p:spPr>
          <a:xfrm>
            <a:off x="8994962" y="1789986"/>
            <a:ext cx="2898294" cy="14805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A9AB841-BE7A-4819-A014-759593890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9856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ttangolo 6">
                <a:extLst>
                  <a:ext uri="{FF2B5EF4-FFF2-40B4-BE49-F238E27FC236}">
                    <a16:creationId xmlns:a16="http://schemas.microsoft.com/office/drawing/2014/main" id="{F7984847-2444-4438-A5AF-30C442BBD477}"/>
                  </a:ext>
                </a:extLst>
              </p:cNvPr>
              <p:cNvSpPr/>
              <p:nvPr/>
            </p:nvSpPr>
            <p:spPr>
              <a:xfrm>
                <a:off x="965200" y="470238"/>
                <a:ext cx="10440000" cy="87530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Si modifichi ora la galleria proposta aggiungendo a valle della camera di prova un diffusore, avente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20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it-IT" sz="20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it-IT" sz="20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sz="20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it-IT" sz="20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it-IT" sz="20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=3.375 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7" name="Rettangolo 6">
                <a:extLst>
                  <a:ext uri="{FF2B5EF4-FFF2-40B4-BE49-F238E27FC236}">
                    <a16:creationId xmlns:a16="http://schemas.microsoft.com/office/drawing/2014/main" id="{F7984847-2444-4438-A5AF-30C442BBD4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00" y="470238"/>
                <a:ext cx="10440000" cy="875304"/>
              </a:xfrm>
              <a:prstGeom prst="rect">
                <a:avLst/>
              </a:prstGeom>
              <a:blipFill>
                <a:blip r:embed="rId2"/>
                <a:stretch>
                  <a:fillRect l="-525" t="-277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ttangolo 7">
            <a:extLst>
              <a:ext uri="{FF2B5EF4-FFF2-40B4-BE49-F238E27FC236}">
                <a16:creationId xmlns:a16="http://schemas.microsoft.com/office/drawing/2014/main" id="{457D6E3D-7CDD-4F83-8B72-C20FDBA75633}"/>
              </a:ext>
            </a:extLst>
          </p:cNvPr>
          <p:cNvSpPr/>
          <p:nvPr/>
        </p:nvSpPr>
        <p:spPr>
          <a:xfrm>
            <a:off x="965200" y="3689290"/>
            <a:ext cx="10440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In questo modo si può aumentare il tempo di prova, infatti la presenza un divergente dà luogo ad una successiva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ricompressione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del fluido a valle di quella già prodotta  dall’onda d’urto.</a:t>
            </a: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6B89BDE1-CB2C-4CE8-8104-637D93F5A420}"/>
              </a:ext>
            </a:extLst>
          </p:cNvPr>
          <p:cNvSpPr/>
          <p:nvPr/>
        </p:nvSpPr>
        <p:spPr>
          <a:xfrm>
            <a:off x="3228493" y="1534893"/>
            <a:ext cx="5735013" cy="18529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74298E65-6FB0-4195-9AB8-E59E765270EC}"/>
              </a:ext>
            </a:extLst>
          </p:cNvPr>
          <p:cNvSpPr/>
          <p:nvPr/>
        </p:nvSpPr>
        <p:spPr>
          <a:xfrm>
            <a:off x="3769727" y="4642418"/>
            <a:ext cx="4652546" cy="20631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4A482F2-C5DD-4F2B-9156-3DB85D0CC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62338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>
            <a:extLst>
              <a:ext uri="{FF2B5EF4-FFF2-40B4-BE49-F238E27FC236}">
                <a16:creationId xmlns:a16="http://schemas.microsoft.com/office/drawing/2014/main" id="{6B89BDE1-CB2C-4CE8-8104-637D93F5A420}"/>
              </a:ext>
            </a:extLst>
          </p:cNvPr>
          <p:cNvSpPr/>
          <p:nvPr/>
        </p:nvSpPr>
        <p:spPr>
          <a:xfrm>
            <a:off x="8879993" y="341093"/>
            <a:ext cx="3146907" cy="10167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74298E65-6FB0-4195-9AB8-E59E765270EC}"/>
              </a:ext>
            </a:extLst>
          </p:cNvPr>
          <p:cNvSpPr/>
          <p:nvPr/>
        </p:nvSpPr>
        <p:spPr>
          <a:xfrm>
            <a:off x="8879993" y="1708718"/>
            <a:ext cx="3163321" cy="14027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tangolo 1">
                <a:extLst>
                  <a:ext uri="{FF2B5EF4-FFF2-40B4-BE49-F238E27FC236}">
                    <a16:creationId xmlns:a16="http://schemas.microsoft.com/office/drawing/2014/main" id="{8F4A77E2-F57C-4CF4-BE8A-14C5B05EE40C}"/>
                  </a:ext>
                </a:extLst>
              </p:cNvPr>
              <p:cNvSpPr/>
              <p:nvPr/>
            </p:nvSpPr>
            <p:spPr>
              <a:xfrm>
                <a:off x="455801" y="277557"/>
                <a:ext cx="8151303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È necessario dunque calcolare la nuova pressione di ristagno finale! Dalle tabelle  relative alle </a:t>
                </a:r>
                <a:r>
                  <a:rPr lang="it-IT" sz="20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onde d’urto normali</a:t>
                </a:r>
                <a:r>
                  <a:rPr lang="it-IT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si ricava il numero di Mach a valle dell’onda d’urto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e>
                      <m:sub>
                        <m:r>
                          <a:rPr lang="it-IT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endParaRPr 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ttangolo 1">
                <a:extLst>
                  <a:ext uri="{FF2B5EF4-FFF2-40B4-BE49-F238E27FC236}">
                    <a16:creationId xmlns:a16="http://schemas.microsoft.com/office/drawing/2014/main" id="{8F4A77E2-F57C-4CF4-BE8A-14C5B05EE4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01" y="277557"/>
                <a:ext cx="8151303" cy="1631216"/>
              </a:xfrm>
              <a:prstGeom prst="rect">
                <a:avLst/>
              </a:prstGeom>
              <a:blipFill>
                <a:blip r:embed="rId4"/>
                <a:stretch>
                  <a:fillRect l="-673" t="-1873" r="-142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90A3C091-CE66-4A70-8C8E-C72B998F3604}"/>
                  </a:ext>
                </a:extLst>
              </p:cNvPr>
              <p:cNvSpPr txBox="1"/>
              <p:nvPr/>
            </p:nvSpPr>
            <p:spPr>
              <a:xfrm>
                <a:off x="3808602" y="1570218"/>
                <a:ext cx="5811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90A3C091-CE66-4A70-8C8E-C72B998F36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8602" y="1570218"/>
                <a:ext cx="581121" cy="276999"/>
              </a:xfrm>
              <a:prstGeom prst="rect">
                <a:avLst/>
              </a:prstGeom>
              <a:blipFill>
                <a:blip r:embed="rId5"/>
                <a:stretch>
                  <a:fillRect l="-9474" r="-3158" b="-1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74FA6641-3023-45A0-8AB8-566308480C57}"/>
                  </a:ext>
                </a:extLst>
              </p:cNvPr>
              <p:cNvSpPr txBox="1"/>
              <p:nvPr/>
            </p:nvSpPr>
            <p:spPr>
              <a:xfrm>
                <a:off x="4389723" y="1570217"/>
                <a:ext cx="7421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0.5774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74FA6641-3023-45A0-8AB8-566308480C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723" y="1570217"/>
                <a:ext cx="742191" cy="276999"/>
              </a:xfrm>
              <a:prstGeom prst="rect">
                <a:avLst/>
              </a:prstGeom>
              <a:blipFill>
                <a:blip r:embed="rId6"/>
                <a:stretch>
                  <a:fillRect l="-6557" r="-8197" b="-888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ttangolo 4">
            <a:extLst>
              <a:ext uri="{FF2B5EF4-FFF2-40B4-BE49-F238E27FC236}">
                <a16:creationId xmlns:a16="http://schemas.microsoft.com/office/drawing/2014/main" id="{25E64075-A915-457F-85D6-11A1EF4A4ED5}"/>
              </a:ext>
            </a:extLst>
          </p:cNvPr>
          <p:cNvSpPr/>
          <p:nvPr/>
        </p:nvSpPr>
        <p:spPr>
          <a:xfrm>
            <a:off x="455801" y="2186835"/>
            <a:ext cx="83106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Con tale valore si può entrare nelle tabelle relative al </a:t>
            </a:r>
            <a:r>
              <a:rPr lang="it-IT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moto isentropico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 ricavare i rapporti fra  la pressione statica e di ristagno nella zona 4 ed il rapporto fra l’area della sezione 4 e l’area critica: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3388A299-E95C-482A-AB9A-E7460DEC3BB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56744" y="3260300"/>
            <a:ext cx="2797875" cy="1639070"/>
          </a:xfrm>
          <a:prstGeom prst="rect">
            <a:avLst/>
          </a:prstGeom>
        </p:spPr>
      </p:pic>
      <p:sp>
        <p:nvSpPr>
          <p:cNvPr id="9" name="object 13">
            <a:extLst>
              <a:ext uri="{FF2B5EF4-FFF2-40B4-BE49-F238E27FC236}">
                <a16:creationId xmlns:a16="http://schemas.microsoft.com/office/drawing/2014/main" id="{166E901B-D731-4D90-87ED-61C6B1C02A18}"/>
              </a:ext>
            </a:extLst>
          </p:cNvPr>
          <p:cNvSpPr txBox="1"/>
          <p:nvPr/>
        </p:nvSpPr>
        <p:spPr>
          <a:xfrm>
            <a:off x="4912797" y="4331683"/>
            <a:ext cx="68326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</a:rPr>
              <a:t>1</a:t>
            </a:r>
            <a:r>
              <a:rPr i="1" spc="-5" dirty="0"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</a:rPr>
              <a:t>.</a:t>
            </a:r>
            <a:r>
              <a:rPr spc="-5" dirty="0"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</a:rPr>
              <a:t>216</a:t>
            </a:r>
            <a:endParaRPr dirty="0">
              <a:latin typeface="Cambria Math" panose="02040503050406030204" pitchFamily="18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10" name="object 14">
            <a:extLst>
              <a:ext uri="{FF2B5EF4-FFF2-40B4-BE49-F238E27FC236}">
                <a16:creationId xmlns:a16="http://schemas.microsoft.com/office/drawing/2014/main" id="{0707F84C-7566-49EA-AB7B-B2475D7DCE90}"/>
              </a:ext>
            </a:extLst>
          </p:cNvPr>
          <p:cNvSpPr txBox="1"/>
          <p:nvPr/>
        </p:nvSpPr>
        <p:spPr>
          <a:xfrm>
            <a:off x="4854619" y="3420810"/>
            <a:ext cx="799617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65" dirty="0"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</a:rPr>
              <a:t> </a:t>
            </a:r>
            <a:r>
              <a:rPr spc="-5" dirty="0"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</a:rPr>
              <a:t>0</a:t>
            </a:r>
            <a:r>
              <a:rPr i="1" spc="-5" dirty="0"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</a:rPr>
              <a:t>.</a:t>
            </a:r>
            <a:r>
              <a:rPr spc="-5" dirty="0"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</a:rPr>
              <a:t>7978</a:t>
            </a:r>
            <a:endParaRPr dirty="0">
              <a:latin typeface="Cambria Math" panose="02040503050406030204" pitchFamily="18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93A0AF3D-160D-4F10-B0E5-FF8C8F9E3F60}"/>
              </a:ext>
            </a:extLst>
          </p:cNvPr>
          <p:cNvSpPr/>
          <p:nvPr/>
        </p:nvSpPr>
        <p:spPr>
          <a:xfrm>
            <a:off x="455801" y="5059880"/>
            <a:ext cx="114313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È ora possibile ricavare il rapporto fra l’area della sezione di uscita del diffusore e la nuova  sezione critica dalla seguente catena di rapporti: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BB632033-0AF9-43A3-85C4-051D5572946E}"/>
                  </a:ext>
                </a:extLst>
              </p:cNvPr>
              <p:cNvSpPr txBox="1"/>
              <p:nvPr/>
            </p:nvSpPr>
            <p:spPr>
              <a:xfrm>
                <a:off x="2414337" y="6110117"/>
                <a:ext cx="2264659" cy="5932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BB632033-0AF9-43A3-85C4-051D55729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4337" y="6110117"/>
                <a:ext cx="2264659" cy="59323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2EE02FCC-341A-4BFF-9D76-948DBA6D6780}"/>
                  </a:ext>
                </a:extLst>
              </p:cNvPr>
              <p:cNvSpPr txBox="1"/>
              <p:nvPr/>
            </p:nvSpPr>
            <p:spPr>
              <a:xfrm>
                <a:off x="4678996" y="6112980"/>
                <a:ext cx="307616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3.375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1.687</m:t>
                          </m:r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1.000⋅1.216⋅1=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2EE02FCC-341A-4BFF-9D76-948DBA6D67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8996" y="6112980"/>
                <a:ext cx="3076163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B6AA788B-7C3B-49DB-92F6-EE1C68550E00}"/>
                  </a:ext>
                </a:extLst>
              </p:cNvPr>
              <p:cNvSpPr txBox="1"/>
              <p:nvPr/>
            </p:nvSpPr>
            <p:spPr>
              <a:xfrm>
                <a:off x="7771201" y="6269888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2.433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B6AA788B-7C3B-49DB-92F6-EE1C68550E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1201" y="6269888"/>
                <a:ext cx="613951" cy="276999"/>
              </a:xfrm>
              <a:prstGeom prst="rect">
                <a:avLst/>
              </a:prstGeom>
              <a:blipFill>
                <a:blip r:embed="rId10"/>
                <a:stretch>
                  <a:fillRect l="-8911" r="-8911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Segnaposto numero diapositiva 14">
            <a:extLst>
              <a:ext uri="{FF2B5EF4-FFF2-40B4-BE49-F238E27FC236}">
                <a16:creationId xmlns:a16="http://schemas.microsoft.com/office/drawing/2014/main" id="{92A66FC9-995F-410F-BD3B-10CF49378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4140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9" grpId="0"/>
      <p:bldP spid="10" grpId="0"/>
      <p:bldP spid="7" grpId="0"/>
      <p:bldP spid="8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>
            <a:extLst>
              <a:ext uri="{FF2B5EF4-FFF2-40B4-BE49-F238E27FC236}">
                <a16:creationId xmlns:a16="http://schemas.microsoft.com/office/drawing/2014/main" id="{6B89BDE1-CB2C-4CE8-8104-637D93F5A420}"/>
              </a:ext>
            </a:extLst>
          </p:cNvPr>
          <p:cNvSpPr/>
          <p:nvPr/>
        </p:nvSpPr>
        <p:spPr>
          <a:xfrm>
            <a:off x="8879993" y="341093"/>
            <a:ext cx="3146907" cy="10167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74298E65-6FB0-4195-9AB8-E59E765270EC}"/>
              </a:ext>
            </a:extLst>
          </p:cNvPr>
          <p:cNvSpPr/>
          <p:nvPr/>
        </p:nvSpPr>
        <p:spPr>
          <a:xfrm>
            <a:off x="8879993" y="1708718"/>
            <a:ext cx="3163321" cy="14027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BB632033-0AF9-43A3-85C4-051D5572946E}"/>
                  </a:ext>
                </a:extLst>
              </p:cNvPr>
              <p:cNvSpPr txBox="1"/>
              <p:nvPr/>
            </p:nvSpPr>
            <p:spPr>
              <a:xfrm>
                <a:off x="1474770" y="254602"/>
                <a:ext cx="2264659" cy="5932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BB632033-0AF9-43A3-85C4-051D55729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4770" y="254602"/>
                <a:ext cx="2264659" cy="593239"/>
              </a:xfrm>
              <a:prstGeom prst="rect">
                <a:avLst/>
              </a:prstGeom>
              <a:blipFill>
                <a:blip r:embed="rId4"/>
                <a:stretch>
                  <a:fillRect b="-103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2EE02FCC-341A-4BFF-9D76-948DBA6D6780}"/>
                  </a:ext>
                </a:extLst>
              </p:cNvPr>
              <p:cNvSpPr txBox="1"/>
              <p:nvPr/>
            </p:nvSpPr>
            <p:spPr>
              <a:xfrm>
                <a:off x="3739429" y="257465"/>
                <a:ext cx="307616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3.375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1.687</m:t>
                          </m:r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1.000⋅1.216⋅1=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2EE02FCC-341A-4BFF-9D76-948DBA6D67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429" y="257465"/>
                <a:ext cx="3076163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B6AA788B-7C3B-49DB-92F6-EE1C68550E00}"/>
                  </a:ext>
                </a:extLst>
              </p:cNvPr>
              <p:cNvSpPr txBox="1"/>
              <p:nvPr/>
            </p:nvSpPr>
            <p:spPr>
              <a:xfrm>
                <a:off x="6831634" y="414373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2.433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B6AA788B-7C3B-49DB-92F6-EE1C68550E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1634" y="414373"/>
                <a:ext cx="613951" cy="276999"/>
              </a:xfrm>
              <a:prstGeom prst="rect">
                <a:avLst/>
              </a:prstGeom>
              <a:blipFill>
                <a:blip r:embed="rId6"/>
                <a:stretch>
                  <a:fillRect l="-9000" r="-10000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ttangolo 14">
            <a:extLst>
              <a:ext uri="{FF2B5EF4-FFF2-40B4-BE49-F238E27FC236}">
                <a16:creationId xmlns:a16="http://schemas.microsoft.com/office/drawing/2014/main" id="{1EB0239F-6D88-43B7-B75A-DA3E01E8B177}"/>
              </a:ext>
            </a:extLst>
          </p:cNvPr>
          <p:cNvSpPr/>
          <p:nvPr/>
        </p:nvSpPr>
        <p:spPr>
          <a:xfrm>
            <a:off x="458797" y="1200886"/>
            <a:ext cx="78630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Con tale valore è ora possibile ricavare il numero di Mach all’uscita del diffusore ed il  rapporto fra pressione statica e di ristagno, mediante l’utilizzo delle tabelle del </a:t>
            </a:r>
            <a:r>
              <a:rPr lang="it-IT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moto isentropico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59C407D8-09A2-412D-BB84-1E3E1CFE295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55186" y="2284686"/>
            <a:ext cx="2513644" cy="16536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27D0F81C-54A2-4C6B-9506-44A51DF1443D}"/>
                  </a:ext>
                </a:extLst>
              </p:cNvPr>
              <p:cNvSpPr txBox="1"/>
              <p:nvPr/>
            </p:nvSpPr>
            <p:spPr>
              <a:xfrm>
                <a:off x="4598564" y="2637005"/>
                <a:ext cx="7421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0.2466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27D0F81C-54A2-4C6B-9506-44A51DF144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8564" y="2637005"/>
                <a:ext cx="742191" cy="276999"/>
              </a:xfrm>
              <a:prstGeom prst="rect">
                <a:avLst/>
              </a:prstGeom>
              <a:blipFill>
                <a:blip r:embed="rId8"/>
                <a:stretch>
                  <a:fillRect l="-6557" r="-8197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C057FB29-718A-4141-89DF-4E07FAE6F1B4}"/>
                  </a:ext>
                </a:extLst>
              </p:cNvPr>
              <p:cNvSpPr txBox="1"/>
              <p:nvPr/>
            </p:nvSpPr>
            <p:spPr>
              <a:xfrm>
                <a:off x="4598564" y="3393347"/>
                <a:ext cx="7421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0.9586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C057FB29-718A-4141-89DF-4E07FAE6F1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8564" y="3393347"/>
                <a:ext cx="742191" cy="276999"/>
              </a:xfrm>
              <a:prstGeom prst="rect">
                <a:avLst/>
              </a:prstGeom>
              <a:blipFill>
                <a:blip r:embed="rId9"/>
                <a:stretch>
                  <a:fillRect l="-6557" r="-8197" b="-888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ttangolo 18">
            <a:extLst>
              <a:ext uri="{FF2B5EF4-FFF2-40B4-BE49-F238E27FC236}">
                <a16:creationId xmlns:a16="http://schemas.microsoft.com/office/drawing/2014/main" id="{9CA03D31-3608-4011-A9CE-4A5818080ACC}"/>
              </a:ext>
            </a:extLst>
          </p:cNvPr>
          <p:cNvSpPr/>
          <p:nvPr/>
        </p:nvSpPr>
        <p:spPr>
          <a:xfrm>
            <a:off x="458797" y="4241342"/>
            <a:ext cx="10361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Si è ora in grado di calcolare il valore della nuova pressione di ristagno finale: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174EE65C-A720-4615-A273-C8289B8FD190}"/>
                  </a:ext>
                </a:extLst>
              </p:cNvPr>
              <p:cNvSpPr txBox="1"/>
              <p:nvPr/>
            </p:nvSpPr>
            <p:spPr>
              <a:xfrm>
                <a:off x="1782098" y="5068156"/>
                <a:ext cx="2789417" cy="565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04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04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05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05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174EE65C-A720-4615-A273-C8289B8FD1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098" y="5068156"/>
                <a:ext cx="2789417" cy="5656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5BB4DAA0-3863-40A0-BF45-EA4372DB2071}"/>
                  </a:ext>
                </a:extLst>
              </p:cNvPr>
              <p:cNvSpPr txBox="1"/>
              <p:nvPr/>
            </p:nvSpPr>
            <p:spPr>
              <a:xfrm>
                <a:off x="4568830" y="5060974"/>
                <a:ext cx="4493218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0.1278</m:t>
                          </m:r>
                        </m:den>
                      </m:f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4.500</m:t>
                          </m:r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0.7978⋅1.000⋅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0.9586</m:t>
                          </m:r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14.70=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5BB4DAA0-3863-40A0-BF45-EA4372DB20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830" y="5060974"/>
                <a:ext cx="4493218" cy="52046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2B6E4333-6FD7-4842-86F4-BB1D8C6D5FFB}"/>
                  </a:ext>
                </a:extLst>
              </p:cNvPr>
              <p:cNvSpPr txBox="1"/>
              <p:nvPr/>
            </p:nvSpPr>
            <p:spPr>
              <a:xfrm>
                <a:off x="9062048" y="5212458"/>
                <a:ext cx="10989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21.27</m:t>
                      </m:r>
                      <m:r>
                        <a:rPr lang="it-IT" b="1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𝑝𝑠𝑖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2B6E4333-6FD7-4842-86F4-BB1D8C6D5F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2048" y="5212458"/>
                <a:ext cx="1098955" cy="276999"/>
              </a:xfrm>
              <a:prstGeom prst="rect">
                <a:avLst/>
              </a:prstGeom>
              <a:blipFill>
                <a:blip r:embed="rId12"/>
                <a:stretch>
                  <a:fillRect l="-5000" r="-5000" b="-2391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Segnaposto numero diapositiva 22">
            <a:extLst>
              <a:ext uri="{FF2B5EF4-FFF2-40B4-BE49-F238E27FC236}">
                <a16:creationId xmlns:a16="http://schemas.microsoft.com/office/drawing/2014/main" id="{3C20D947-6B19-4918-8BAF-7AF8D0F4F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5065-99FF-496B-8E8A-0CE36881DE40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44353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1397</Words>
  <Application>Microsoft Office PowerPoint</Application>
  <PresentationFormat>Widescreen</PresentationFormat>
  <Paragraphs>115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Mirko Zaccara</dc:creator>
  <cp:lastModifiedBy>TOMMASO ASTARITA</cp:lastModifiedBy>
  <cp:revision>36</cp:revision>
  <dcterms:created xsi:type="dcterms:W3CDTF">2020-05-07T20:26:43Z</dcterms:created>
  <dcterms:modified xsi:type="dcterms:W3CDTF">2020-06-01T07:36:39Z</dcterms:modified>
</cp:coreProperties>
</file>