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9" r:id="rId25"/>
    <p:sldId id="281" r:id="rId26"/>
    <p:sldId id="282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DFFD70-670A-49DC-B44F-5006D3F97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270416-9333-45CE-9D07-2623E32A6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1FF80F-9691-4346-BFDA-3AECA049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FA39C-29AB-41D4-AB38-06C6E2B9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7498B2-AA57-469E-BDCC-F7D6269B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34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5FD436-4234-4BEE-81D3-9841337E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2EB1A2-8B8F-4F15-A25C-96A69116A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335AD-9EA7-41C8-A420-E70AD88E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1BE03E-AB7C-4773-9E4F-9A0B3ED2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6F505-A052-4C05-8720-A0BB97B7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98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2AB585-4201-43E5-9E4A-49626EAF3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621CFB-2050-40A9-945A-7F1FF48E4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ACC936-7FE9-43BC-8077-A39BA02B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9CAE68-C488-4B02-B8B8-39BF96F9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3D3BD7-781C-40C9-9029-67D03B3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F5084B-043C-47EC-9192-B2F2ECC3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AB5FE7-0FF7-4872-BC13-4497FDA3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AFCED8-4C18-415F-942C-1D46F226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B3464F-D111-4A07-A8E0-7476B1BB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7D47EB-EBBB-47AB-8199-355281B8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4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48E1B-4957-49DF-8BDF-6474E390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9F418F-C887-47C8-8AA5-20614D021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0BAD29-E5D0-4C1C-8B9A-513F4D26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5CEB6E-7673-4FFA-8874-2D8DEA94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582761-1616-4A3D-A2E3-ECF7D29E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88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DB562-FD50-40BE-9B03-7C77A33C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4D509B-33C4-43DA-A413-FA22DB59E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CEB82E-9D19-4D7F-854C-B69270AEF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522FFB-DF00-4838-BB2A-B6BC0B63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59D66-9648-45A3-BC4F-4B1806C2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040D3C-5CB1-4954-AEAB-EB833BB6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1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CDE09-C952-4D4F-84A9-DE9C3225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72C01A-E1D8-45C3-A58C-4BFB6C80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613927-9096-4390-9664-82BDAB7DA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57DD512-1E29-400B-A900-BBA70B47E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4B0ED0-787A-4BE5-B033-CBB0292FC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7FC63D-4828-47C7-B6DD-46E288DC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26A1798-6147-47B3-9C6C-982EE19E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439FE8-D0CC-4FDE-813C-F03A975B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4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5D2F78-67A9-435C-BA08-B4F99A0D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52740F-89CF-41C9-B03D-2A53109D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95B974-0561-45D3-B0BD-3A1C9F6D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053F96-D624-40E8-AC83-1A5E98F0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69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65DF077-CD69-43EB-9613-95F95384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A67158-79A1-4353-A42F-D81A2BB2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85A0A7-C312-47FF-B7DF-651E964F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77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D1029-6A76-49B5-BB56-BDE1AD1F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626B7D-C1B9-4F9D-8A2E-F9913BB7F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F53C5F-2037-4E28-9D1D-C79F5BA9C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908791-5873-49EE-B4E0-7F3FD7B7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B3F58C-6FEA-4B7D-8C76-9754CEEE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B3C2DE-81CD-49EE-859B-3A8FE7F7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36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33AD5B-2894-4569-942F-A69624BC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EBCC828-6ED2-4B6D-B297-67A3F5238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82AACF-331C-48BB-A804-9E61E58E8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F12F36-2580-4254-A5C0-5A3806CE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859562-AF4A-4280-A1FC-6E49E459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34B0D8-3C23-4FB0-97C3-A878A98B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2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B703F2-29A6-434A-8D67-D86909E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D36501-20DC-48BC-97C9-0F28D45F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C86DAF-E446-44B9-A1B5-E118ADFB2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122F-816C-469A-8A7C-42F36DEBA809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CBF64F-FED2-4C28-8ADA-4583D2CAC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DBDD11-E50A-4542-BF63-C0D14686D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BA45-96F5-4EA4-B62F-0C68EE50B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3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37.png"/><Relationship Id="rId7" Type="http://schemas.openxmlformats.org/officeDocument/2006/relationships/image" Target="../media/image15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39.png"/><Relationship Id="rId10" Type="http://schemas.openxmlformats.org/officeDocument/2006/relationships/image" Target="../media/image160.png"/><Relationship Id="rId4" Type="http://schemas.openxmlformats.org/officeDocument/2006/relationships/image" Target="../media/image138.png"/><Relationship Id="rId9" Type="http://schemas.openxmlformats.org/officeDocument/2006/relationships/image" Target="../media/image1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47.png"/><Relationship Id="rId18" Type="http://schemas.openxmlformats.org/officeDocument/2006/relationships/image" Target="../media/image170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64.png"/><Relationship Id="rId12" Type="http://schemas.openxmlformats.org/officeDocument/2006/relationships/image" Target="../media/image167.png"/><Relationship Id="rId17" Type="http://schemas.openxmlformats.org/officeDocument/2006/relationships/image" Target="../media/image169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45.png"/><Relationship Id="rId5" Type="http://schemas.openxmlformats.org/officeDocument/2006/relationships/image" Target="../media/image162.png"/><Relationship Id="rId15" Type="http://schemas.openxmlformats.org/officeDocument/2006/relationships/image" Target="../media/image149.png"/><Relationship Id="rId10" Type="http://schemas.openxmlformats.org/officeDocument/2006/relationships/image" Target="../media/image166.png"/><Relationship Id="rId19" Type="http://schemas.openxmlformats.org/officeDocument/2006/relationships/image" Target="../media/image171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37.png"/><Relationship Id="rId7" Type="http://schemas.openxmlformats.org/officeDocument/2006/relationships/image" Target="../media/image174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11" Type="http://schemas.openxmlformats.org/officeDocument/2006/relationships/image" Target="../media/image177.png"/><Relationship Id="rId5" Type="http://schemas.openxmlformats.org/officeDocument/2006/relationships/image" Target="../media/image162.png"/><Relationship Id="rId10" Type="http://schemas.openxmlformats.org/officeDocument/2006/relationships/image" Target="../media/image176.png"/><Relationship Id="rId4" Type="http://schemas.openxmlformats.org/officeDocument/2006/relationships/image" Target="../media/image138.png"/><Relationship Id="rId9" Type="http://schemas.openxmlformats.org/officeDocument/2006/relationships/image" Target="../media/image1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3" Type="http://schemas.openxmlformats.org/officeDocument/2006/relationships/image" Target="../media/image137.png"/><Relationship Id="rId21" Type="http://schemas.openxmlformats.org/officeDocument/2006/relationships/image" Target="../media/image195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" Type="http://schemas.openxmlformats.org/officeDocument/2006/relationships/image" Target="../media/image136.png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19" Type="http://schemas.openxmlformats.org/officeDocument/2006/relationships/image" Target="../media/image193.png"/><Relationship Id="rId4" Type="http://schemas.openxmlformats.org/officeDocument/2006/relationships/image" Target="../media/image13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Relationship Id="rId22" Type="http://schemas.openxmlformats.org/officeDocument/2006/relationships/image" Target="../media/image1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26" Type="http://schemas.openxmlformats.org/officeDocument/2006/relationships/image" Target="../media/image218.png"/><Relationship Id="rId3" Type="http://schemas.openxmlformats.org/officeDocument/2006/relationships/image" Target="../media/image137.png"/><Relationship Id="rId21" Type="http://schemas.openxmlformats.org/officeDocument/2006/relationships/image" Target="../media/image213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17" Type="http://schemas.openxmlformats.org/officeDocument/2006/relationships/image" Target="../media/image209.png"/><Relationship Id="rId25" Type="http://schemas.openxmlformats.org/officeDocument/2006/relationships/image" Target="../media/image217.png"/><Relationship Id="rId2" Type="http://schemas.openxmlformats.org/officeDocument/2006/relationships/image" Target="../media/image136.png"/><Relationship Id="rId16" Type="http://schemas.openxmlformats.org/officeDocument/2006/relationships/image" Target="../media/image208.png"/><Relationship Id="rId20" Type="http://schemas.openxmlformats.org/officeDocument/2006/relationships/image" Target="../media/image212.png"/><Relationship Id="rId29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24" Type="http://schemas.openxmlformats.org/officeDocument/2006/relationships/image" Target="../media/image216.png"/><Relationship Id="rId5" Type="http://schemas.openxmlformats.org/officeDocument/2006/relationships/image" Target="../media/image197.png"/><Relationship Id="rId15" Type="http://schemas.openxmlformats.org/officeDocument/2006/relationships/image" Target="../media/image207.png"/><Relationship Id="rId23" Type="http://schemas.openxmlformats.org/officeDocument/2006/relationships/image" Target="../media/image215.png"/><Relationship Id="rId28" Type="http://schemas.openxmlformats.org/officeDocument/2006/relationships/image" Target="../media/image220.png"/><Relationship Id="rId10" Type="http://schemas.openxmlformats.org/officeDocument/2006/relationships/image" Target="../media/image202.png"/><Relationship Id="rId19" Type="http://schemas.openxmlformats.org/officeDocument/2006/relationships/image" Target="../media/image211.png"/><Relationship Id="rId4" Type="http://schemas.openxmlformats.org/officeDocument/2006/relationships/image" Target="../media/image138.png"/><Relationship Id="rId9" Type="http://schemas.openxmlformats.org/officeDocument/2006/relationships/image" Target="../media/image201.png"/><Relationship Id="rId14" Type="http://schemas.openxmlformats.org/officeDocument/2006/relationships/image" Target="../media/image206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26" Type="http://schemas.openxmlformats.org/officeDocument/2006/relationships/image" Target="../media/image247.png"/><Relationship Id="rId3" Type="http://schemas.openxmlformats.org/officeDocument/2006/relationships/image" Target="../media/image137.png"/><Relationship Id="rId21" Type="http://schemas.openxmlformats.org/officeDocument/2006/relationships/image" Target="../media/image242.png"/><Relationship Id="rId7" Type="http://schemas.openxmlformats.org/officeDocument/2006/relationships/image" Target="../media/image199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5" Type="http://schemas.openxmlformats.org/officeDocument/2006/relationships/image" Target="../media/image246.png"/><Relationship Id="rId2" Type="http://schemas.openxmlformats.org/officeDocument/2006/relationships/image" Target="../media/image136.png"/><Relationship Id="rId16" Type="http://schemas.openxmlformats.org/officeDocument/2006/relationships/image" Target="../media/image237.png"/><Relationship Id="rId20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32.png"/><Relationship Id="rId24" Type="http://schemas.openxmlformats.org/officeDocument/2006/relationships/image" Target="../media/image245.png"/><Relationship Id="rId5" Type="http://schemas.openxmlformats.org/officeDocument/2006/relationships/image" Target="../media/image197.png"/><Relationship Id="rId15" Type="http://schemas.openxmlformats.org/officeDocument/2006/relationships/image" Target="../media/image236.png"/><Relationship Id="rId23" Type="http://schemas.openxmlformats.org/officeDocument/2006/relationships/image" Target="../media/image244.png"/><Relationship Id="rId28" Type="http://schemas.openxmlformats.org/officeDocument/2006/relationships/image" Target="../media/image249.png"/><Relationship Id="rId10" Type="http://schemas.openxmlformats.org/officeDocument/2006/relationships/image" Target="../media/image231.png"/><Relationship Id="rId19" Type="http://schemas.openxmlformats.org/officeDocument/2006/relationships/image" Target="../media/image240.png"/><Relationship Id="rId4" Type="http://schemas.openxmlformats.org/officeDocument/2006/relationships/image" Target="../media/image138.png"/><Relationship Id="rId9" Type="http://schemas.openxmlformats.org/officeDocument/2006/relationships/image" Target="../media/image201.png"/><Relationship Id="rId14" Type="http://schemas.openxmlformats.org/officeDocument/2006/relationships/image" Target="../media/image235.png"/><Relationship Id="rId22" Type="http://schemas.openxmlformats.org/officeDocument/2006/relationships/image" Target="../media/image243.png"/><Relationship Id="rId27" Type="http://schemas.openxmlformats.org/officeDocument/2006/relationships/image" Target="../media/image2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5" Type="http://schemas.openxmlformats.org/officeDocument/2006/relationships/image" Target="../media/image253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9.png"/><Relationship Id="rId18" Type="http://schemas.openxmlformats.org/officeDocument/2006/relationships/image" Target="../media/image239.png"/><Relationship Id="rId26" Type="http://schemas.openxmlformats.org/officeDocument/2006/relationships/image" Target="../media/image247.png"/><Relationship Id="rId3" Type="http://schemas.openxmlformats.org/officeDocument/2006/relationships/image" Target="../media/image137.png"/><Relationship Id="rId21" Type="http://schemas.openxmlformats.org/officeDocument/2006/relationships/image" Target="../media/image263.png"/><Relationship Id="rId7" Type="http://schemas.openxmlformats.org/officeDocument/2006/relationships/image" Target="../media/image199.png"/><Relationship Id="rId12" Type="http://schemas.openxmlformats.org/officeDocument/2006/relationships/image" Target="../media/image2580.png"/><Relationship Id="rId17" Type="http://schemas.openxmlformats.org/officeDocument/2006/relationships/image" Target="../media/image261.png"/><Relationship Id="rId25" Type="http://schemas.openxmlformats.org/officeDocument/2006/relationships/image" Target="../media/image266.png"/><Relationship Id="rId2" Type="http://schemas.openxmlformats.org/officeDocument/2006/relationships/image" Target="../media/image136.png"/><Relationship Id="rId16" Type="http://schemas.openxmlformats.org/officeDocument/2006/relationships/image" Target="../media/image260.png"/><Relationship Id="rId20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32.png"/><Relationship Id="rId24" Type="http://schemas.openxmlformats.org/officeDocument/2006/relationships/image" Target="../media/image265.png"/><Relationship Id="rId5" Type="http://schemas.openxmlformats.org/officeDocument/2006/relationships/image" Target="../media/image197.png"/><Relationship Id="rId15" Type="http://schemas.openxmlformats.org/officeDocument/2006/relationships/image" Target="../media/image236.png"/><Relationship Id="rId23" Type="http://schemas.openxmlformats.org/officeDocument/2006/relationships/image" Target="../media/image264.png"/><Relationship Id="rId28" Type="http://schemas.openxmlformats.org/officeDocument/2006/relationships/image" Target="../media/image267.png"/><Relationship Id="rId10" Type="http://schemas.openxmlformats.org/officeDocument/2006/relationships/image" Target="../media/image258.png"/><Relationship Id="rId19" Type="http://schemas.openxmlformats.org/officeDocument/2006/relationships/image" Target="../media/image262.png"/><Relationship Id="rId4" Type="http://schemas.openxmlformats.org/officeDocument/2006/relationships/image" Target="../media/image138.png"/><Relationship Id="rId9" Type="http://schemas.openxmlformats.org/officeDocument/2006/relationships/image" Target="../media/image201.png"/><Relationship Id="rId14" Type="http://schemas.openxmlformats.org/officeDocument/2006/relationships/image" Target="../media/image235.png"/><Relationship Id="rId22" Type="http://schemas.openxmlformats.org/officeDocument/2006/relationships/image" Target="../media/image243.png"/><Relationship Id="rId27" Type="http://schemas.openxmlformats.org/officeDocument/2006/relationships/image" Target="../media/image2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0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29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31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29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31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89.png"/><Relationship Id="rId7" Type="http://schemas.openxmlformats.org/officeDocument/2006/relationships/image" Target="../media/image90.png"/><Relationship Id="rId12" Type="http://schemas.openxmlformats.org/officeDocument/2006/relationships/image" Target="../media/image39.png"/><Relationship Id="rId17" Type="http://schemas.openxmlformats.org/officeDocument/2006/relationships/image" Target="../media/image93.png"/><Relationship Id="rId2" Type="http://schemas.openxmlformats.org/officeDocument/2006/relationships/image" Target="../media/image8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1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30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29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31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746E0D6-FE14-4B32-8562-5266C8C30569}"/>
                  </a:ext>
                </a:extLst>
              </p:cNvPr>
              <p:cNvSpPr txBox="1"/>
              <p:nvPr/>
            </p:nvSpPr>
            <p:spPr>
              <a:xfrm>
                <a:off x="696000" y="260059"/>
                <a:ext cx="10800000" cy="4258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2400"/>
                  </a:spcAft>
                </a:pP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MOTO ALLA FANNO – Es. 1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All'ingresso di un condotto che può essere modellato con il modello di moto alla Fanno le  condizioni sono: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=0.2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=200×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Se le caratteristiche geometriche sono:</a:t>
                </a:r>
              </a:p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=0.005</m:t>
                    </m:r>
                  </m:oMath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determinare le condizioni termofluidodinamiche all'uscita del condotto e la caduta di  pressione di ristagno.</a:t>
                </a:r>
              </a:p>
              <a:p>
                <a:pPr>
                  <a:lnSpc>
                    <a:spcPct val="110000"/>
                  </a:lnSpc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746E0D6-FE14-4B32-8562-5266C8C3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260059"/>
                <a:ext cx="10800000" cy="4258025"/>
              </a:xfrm>
              <a:prstGeom prst="rect">
                <a:avLst/>
              </a:prstGeom>
              <a:blipFill>
                <a:blip r:embed="rId2"/>
                <a:stretch>
                  <a:fillRect l="-564" t="-860" r="-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o 19">
            <a:extLst>
              <a:ext uri="{FF2B5EF4-FFF2-40B4-BE49-F238E27FC236}">
                <a16:creationId xmlns:a16="http://schemas.microsoft.com/office/drawing/2014/main" id="{59DBD552-0735-4FD0-9C24-481AC1362518}"/>
              </a:ext>
            </a:extLst>
          </p:cNvPr>
          <p:cNvGrpSpPr/>
          <p:nvPr/>
        </p:nvGrpSpPr>
        <p:grpSpPr>
          <a:xfrm>
            <a:off x="4080195" y="4266621"/>
            <a:ext cx="4031610" cy="2173622"/>
            <a:chOff x="4080195" y="4266621"/>
            <a:chExt cx="4031610" cy="2173622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55EAC25E-25F1-4749-8389-048D350DD74D}"/>
                </a:ext>
              </a:extLst>
            </p:cNvPr>
            <p:cNvGrpSpPr/>
            <p:nvPr/>
          </p:nvGrpSpPr>
          <p:grpSpPr>
            <a:xfrm>
              <a:off x="4080195" y="4429389"/>
              <a:ext cx="4031610" cy="2010854"/>
              <a:chOff x="3828875" y="4437776"/>
              <a:chExt cx="3192490" cy="1616572"/>
            </a:xfrm>
          </p:grpSpPr>
          <p:sp>
            <p:nvSpPr>
              <p:cNvPr id="6" name="object 33">
                <a:extLst>
                  <a:ext uri="{FF2B5EF4-FFF2-40B4-BE49-F238E27FC236}">
                    <a16:creationId xmlns:a16="http://schemas.microsoft.com/office/drawing/2014/main" id="{3F3A7557-4384-40FB-AC62-8186ADA86840}"/>
                  </a:ext>
                </a:extLst>
              </p:cNvPr>
              <p:cNvSpPr/>
              <p:nvPr/>
            </p:nvSpPr>
            <p:spPr>
              <a:xfrm>
                <a:off x="3828875" y="6022516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0" y="9144"/>
                    </a:moveTo>
                    <a:lnTo>
                      <a:pt x="0" y="18288"/>
                    </a:lnTo>
                    <a:lnTo>
                      <a:pt x="9143" y="18288"/>
                    </a:lnTo>
                    <a:lnTo>
                      <a:pt x="0" y="9144"/>
                    </a:lnTo>
                    <a:close/>
                  </a:path>
                  <a:path w="2326004" h="18414">
                    <a:moveTo>
                      <a:pt x="2325624" y="0"/>
                    </a:moveTo>
                    <a:lnTo>
                      <a:pt x="9143" y="0"/>
                    </a:lnTo>
                    <a:lnTo>
                      <a:pt x="18287" y="9144"/>
                    </a:lnTo>
                    <a:lnTo>
                      <a:pt x="0" y="9144"/>
                    </a:lnTo>
                    <a:lnTo>
                      <a:pt x="9143" y="18288"/>
                    </a:lnTo>
                    <a:lnTo>
                      <a:pt x="2325624" y="18288"/>
                    </a:lnTo>
                    <a:lnTo>
                      <a:pt x="2325624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34">
                <a:extLst>
                  <a:ext uri="{FF2B5EF4-FFF2-40B4-BE49-F238E27FC236}">
                    <a16:creationId xmlns:a16="http://schemas.microsoft.com/office/drawing/2014/main" id="{5848FE69-43BE-4913-A780-C0E8D04107B9}"/>
                  </a:ext>
                </a:extLst>
              </p:cNvPr>
              <p:cNvSpPr/>
              <p:nvPr/>
            </p:nvSpPr>
            <p:spPr>
              <a:xfrm>
                <a:off x="3828875" y="5036570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9143" y="0"/>
                    </a:moveTo>
                    <a:lnTo>
                      <a:pt x="0" y="9143"/>
                    </a:lnTo>
                    <a:lnTo>
                      <a:pt x="0" y="591311"/>
                    </a:lnTo>
                    <a:lnTo>
                      <a:pt x="18287" y="591311"/>
                    </a:lnTo>
                    <a:lnTo>
                      <a:pt x="18287" y="18287"/>
                    </a:lnTo>
                    <a:lnTo>
                      <a:pt x="9143" y="18287"/>
                    </a:lnTo>
                    <a:lnTo>
                      <a:pt x="9143" y="0"/>
                    </a:lnTo>
                    <a:close/>
                  </a:path>
                  <a:path w="18414" h="591820">
                    <a:moveTo>
                      <a:pt x="18287" y="9143"/>
                    </a:moveTo>
                    <a:lnTo>
                      <a:pt x="9143" y="18287"/>
                    </a:lnTo>
                    <a:lnTo>
                      <a:pt x="18287" y="18287"/>
                    </a:lnTo>
                    <a:lnTo>
                      <a:pt x="18287" y="9143"/>
                    </a:lnTo>
                    <a:close/>
                  </a:path>
                  <a:path w="18414" h="591820">
                    <a:moveTo>
                      <a:pt x="9143" y="0"/>
                    </a:moveTo>
                    <a:lnTo>
                      <a:pt x="0" y="0"/>
                    </a:lnTo>
                    <a:lnTo>
                      <a:pt x="0" y="9143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35">
                <a:extLst>
                  <a:ext uri="{FF2B5EF4-FFF2-40B4-BE49-F238E27FC236}">
                    <a16:creationId xmlns:a16="http://schemas.microsoft.com/office/drawing/2014/main" id="{BDD7CD34-D94E-4C44-95A9-3B080C3087D6}"/>
                  </a:ext>
                </a:extLst>
              </p:cNvPr>
              <p:cNvSpPr/>
              <p:nvPr/>
            </p:nvSpPr>
            <p:spPr>
              <a:xfrm>
                <a:off x="3841376" y="5036570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2316480" y="0"/>
                    </a:moveTo>
                    <a:lnTo>
                      <a:pt x="0" y="0"/>
                    </a:lnTo>
                    <a:lnTo>
                      <a:pt x="0" y="18287"/>
                    </a:lnTo>
                    <a:lnTo>
                      <a:pt x="2316480" y="18287"/>
                    </a:lnTo>
                    <a:lnTo>
                      <a:pt x="2307335" y="9143"/>
                    </a:lnTo>
                    <a:lnTo>
                      <a:pt x="2325623" y="9143"/>
                    </a:lnTo>
                    <a:lnTo>
                      <a:pt x="2316480" y="0"/>
                    </a:lnTo>
                    <a:close/>
                  </a:path>
                  <a:path w="2326004" h="18414">
                    <a:moveTo>
                      <a:pt x="2325623" y="0"/>
                    </a:moveTo>
                    <a:lnTo>
                      <a:pt x="2316480" y="0"/>
                    </a:lnTo>
                    <a:lnTo>
                      <a:pt x="2325623" y="9143"/>
                    </a:lnTo>
                    <a:lnTo>
                      <a:pt x="232562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36">
                <a:extLst>
                  <a:ext uri="{FF2B5EF4-FFF2-40B4-BE49-F238E27FC236}">
                    <a16:creationId xmlns:a16="http://schemas.microsoft.com/office/drawing/2014/main" id="{65760E09-323E-43B2-B8B4-8C464A7A139D}"/>
                  </a:ext>
                </a:extLst>
              </p:cNvPr>
              <p:cNvSpPr/>
              <p:nvPr/>
            </p:nvSpPr>
            <p:spPr>
              <a:xfrm>
                <a:off x="6995841" y="5052056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18287" y="573024"/>
                    </a:moveTo>
                    <a:lnTo>
                      <a:pt x="9144" y="573024"/>
                    </a:lnTo>
                    <a:lnTo>
                      <a:pt x="9144" y="591312"/>
                    </a:lnTo>
                    <a:lnTo>
                      <a:pt x="18287" y="582168"/>
                    </a:lnTo>
                    <a:lnTo>
                      <a:pt x="18287" y="573024"/>
                    </a:lnTo>
                    <a:close/>
                  </a:path>
                  <a:path w="18414" h="591820">
                    <a:moveTo>
                      <a:pt x="18287" y="582168"/>
                    </a:moveTo>
                    <a:lnTo>
                      <a:pt x="9144" y="591312"/>
                    </a:lnTo>
                    <a:lnTo>
                      <a:pt x="18287" y="591312"/>
                    </a:lnTo>
                    <a:lnTo>
                      <a:pt x="18287" y="582168"/>
                    </a:lnTo>
                    <a:close/>
                  </a:path>
                  <a:path w="18414" h="591820">
                    <a:moveTo>
                      <a:pt x="18287" y="0"/>
                    </a:moveTo>
                    <a:lnTo>
                      <a:pt x="0" y="0"/>
                    </a:lnTo>
                    <a:lnTo>
                      <a:pt x="0" y="582168"/>
                    </a:lnTo>
                    <a:lnTo>
                      <a:pt x="9144" y="573024"/>
                    </a:lnTo>
                    <a:lnTo>
                      <a:pt x="18287" y="573024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37">
                <a:extLst>
                  <a:ext uri="{FF2B5EF4-FFF2-40B4-BE49-F238E27FC236}">
                    <a16:creationId xmlns:a16="http://schemas.microsoft.com/office/drawing/2014/main" id="{1FD155DD-579B-4E08-9904-CFB63CE29CD0}"/>
                  </a:ext>
                </a:extLst>
              </p:cNvPr>
              <p:cNvSpPr/>
              <p:nvPr/>
            </p:nvSpPr>
            <p:spPr>
              <a:xfrm>
                <a:off x="7008342" y="4437776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38">
                <a:extLst>
                  <a:ext uri="{FF2B5EF4-FFF2-40B4-BE49-F238E27FC236}">
                    <a16:creationId xmlns:a16="http://schemas.microsoft.com/office/drawing/2014/main" id="{6513B12F-F438-4588-8EC8-94C64B989B59}"/>
                  </a:ext>
                </a:extLst>
              </p:cNvPr>
              <p:cNvSpPr/>
              <p:nvPr/>
            </p:nvSpPr>
            <p:spPr>
              <a:xfrm>
                <a:off x="3841376" y="4556502"/>
                <a:ext cx="3166967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41">
                <a:extLst>
                  <a:ext uri="{FF2B5EF4-FFF2-40B4-BE49-F238E27FC236}">
                    <a16:creationId xmlns:a16="http://schemas.microsoft.com/office/drawing/2014/main" id="{7714F33A-42BE-458C-8BBE-46BE71CE18B5}"/>
                  </a:ext>
                </a:extLst>
              </p:cNvPr>
              <p:cNvSpPr/>
              <p:nvPr/>
            </p:nvSpPr>
            <p:spPr>
              <a:xfrm>
                <a:off x="3837208" y="4442940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45D782D5-39D9-455B-B67F-9C4AE055E7BC}"/>
                    </a:ext>
                  </a:extLst>
                </p:cNvPr>
                <p:cNvSpPr txBox="1"/>
                <p:nvPr/>
              </p:nvSpPr>
              <p:spPr>
                <a:xfrm>
                  <a:off x="5988495" y="4266621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45D782D5-39D9-455B-B67F-9C4AE055E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495" y="4266621"/>
                  <a:ext cx="19922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7273" r="-27273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5A5FB4C9-0C50-4982-B40F-FDE602283717}"/>
                    </a:ext>
                  </a:extLst>
                </p:cNvPr>
                <p:cNvSpPr txBox="1"/>
                <p:nvPr/>
              </p:nvSpPr>
              <p:spPr>
                <a:xfrm>
                  <a:off x="4111988" y="564371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5A5FB4C9-0C50-4982-B40F-FDE6022837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988" y="5643715"/>
                  <a:ext cx="1992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1250" r="-31250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A0AE8D69-5470-4C75-B0FF-C3D1C8729C65}"/>
                    </a:ext>
                  </a:extLst>
                </p:cNvPr>
                <p:cNvSpPr txBox="1"/>
                <p:nvPr/>
              </p:nvSpPr>
              <p:spPr>
                <a:xfrm>
                  <a:off x="7879911" y="5657646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A0AE8D69-5470-4C75-B0FF-C3D1C8729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9911" y="5657646"/>
                  <a:ext cx="1992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1250" r="-31250" b="-588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3665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6EAC52-E4C1-40A6-8DEE-D8BF2A66523C}"/>
              </a:ext>
            </a:extLst>
          </p:cNvPr>
          <p:cNvSpPr txBox="1"/>
          <p:nvPr/>
        </p:nvSpPr>
        <p:spPr>
          <a:xfrm>
            <a:off x="696000" y="180000"/>
            <a:ext cx="10800000" cy="11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Questo esercizio verrà risolto utilizzando il sistema tecnico anglosassone, ma ad ogni passo si  aggiungerà anche la conversione in SI.</a:t>
            </a:r>
          </a:p>
          <a:p>
            <a:pPr marL="12700" algn="just">
              <a:lnSpc>
                <a:spcPct val="110000"/>
              </a:lnSpc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A tale proposito si ricorda che: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4A46F98-F5AB-468E-8BEB-A774C1654AA9}"/>
                  </a:ext>
                </a:extLst>
              </p:cNvPr>
              <p:cNvSpPr txBox="1"/>
              <p:nvPr/>
            </p:nvSpPr>
            <p:spPr>
              <a:xfrm>
                <a:off x="2857500" y="1574800"/>
                <a:ext cx="25674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psi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=6.895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4A46F98-F5AB-468E-8BEB-A774C1654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1574800"/>
                <a:ext cx="2567434" cy="307777"/>
              </a:xfrm>
              <a:prstGeom prst="rect">
                <a:avLst/>
              </a:prstGeom>
              <a:blipFill>
                <a:blip r:embed="rId2"/>
                <a:stretch>
                  <a:fillRect l="-1900" t="-1961" r="-1900" b="-313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AECD499-C3E5-472D-8953-C0BB2BC59414}"/>
                  </a:ext>
                </a:extLst>
              </p:cNvPr>
              <p:cNvSpPr txBox="1"/>
              <p:nvPr/>
            </p:nvSpPr>
            <p:spPr>
              <a:xfrm>
                <a:off x="6210336" y="1574800"/>
                <a:ext cx="21896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atm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14.696 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psi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AECD499-C3E5-472D-8953-C0BB2BC59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36" y="1574800"/>
                <a:ext cx="2189638" cy="307777"/>
              </a:xfrm>
              <a:prstGeom prst="rect">
                <a:avLst/>
              </a:prstGeom>
              <a:blipFill>
                <a:blip r:embed="rId3"/>
                <a:stretch>
                  <a:fillRect l="-1671" r="-3064" b="-313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3473DC4-7A71-4282-A8D8-ED86F59CC1F4}"/>
                  </a:ext>
                </a:extLst>
              </p:cNvPr>
              <p:cNvSpPr txBox="1"/>
              <p:nvPr/>
            </p:nvSpPr>
            <p:spPr>
              <a:xfrm>
                <a:off x="2857500" y="2118662"/>
                <a:ext cx="16169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0.556 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3473DC4-7A71-4282-A8D8-ED86F59CC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118662"/>
                <a:ext cx="1616981" cy="307777"/>
              </a:xfrm>
              <a:prstGeom prst="rect">
                <a:avLst/>
              </a:prstGeom>
              <a:blipFill>
                <a:blip r:embed="rId4"/>
                <a:stretch>
                  <a:fillRect l="-2642" r="-2264"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29CE8E0-B8B6-4334-B56A-0676894E7881}"/>
                  </a:ext>
                </a:extLst>
              </p:cNvPr>
              <p:cNvSpPr txBox="1"/>
              <p:nvPr/>
            </p:nvSpPr>
            <p:spPr>
              <a:xfrm>
                <a:off x="6210336" y="2118662"/>
                <a:ext cx="1349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1. 8 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29CE8E0-B8B6-4334-B56A-0676894E7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36" y="2118662"/>
                <a:ext cx="1349023" cy="307777"/>
              </a:xfrm>
              <a:prstGeom prst="rect">
                <a:avLst/>
              </a:prstGeom>
              <a:blipFill>
                <a:blip r:embed="rId5"/>
                <a:stretch>
                  <a:fillRect l="-4072" r="-4072" b="-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18A67B5-40E1-4C42-ACFD-C782765497F0}"/>
                  </a:ext>
                </a:extLst>
              </p:cNvPr>
              <p:cNvSpPr txBox="1"/>
              <p:nvPr/>
            </p:nvSpPr>
            <p:spPr>
              <a:xfrm>
                <a:off x="2857500" y="2734248"/>
                <a:ext cx="16476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3.281 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ft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18A67B5-40E1-4C42-ACFD-C78276549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734248"/>
                <a:ext cx="1647694" cy="307777"/>
              </a:xfrm>
              <a:prstGeom prst="rect">
                <a:avLst/>
              </a:prstGeom>
              <a:blipFill>
                <a:blip r:embed="rId6"/>
                <a:stretch>
                  <a:fillRect l="-3333" r="-3704"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00C084C-1522-46FC-8BCD-F2A556971241}"/>
                  </a:ext>
                </a:extLst>
              </p:cNvPr>
              <p:cNvSpPr txBox="1"/>
              <p:nvPr/>
            </p:nvSpPr>
            <p:spPr>
              <a:xfrm>
                <a:off x="5067336" y="2734248"/>
                <a:ext cx="16536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ft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0.305 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00C084C-1522-46FC-8BCD-F2A556971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36" y="2734248"/>
                <a:ext cx="1653658" cy="307777"/>
              </a:xfrm>
              <a:prstGeom prst="rect">
                <a:avLst/>
              </a:prstGeom>
              <a:blipFill>
                <a:blip r:embed="rId7"/>
                <a:stretch>
                  <a:fillRect l="-2941" r="-1471"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9319446-F1F4-41F9-BDDA-34289FBE520A}"/>
                  </a:ext>
                </a:extLst>
              </p:cNvPr>
              <p:cNvSpPr txBox="1"/>
              <p:nvPr/>
            </p:nvSpPr>
            <p:spPr>
              <a:xfrm>
                <a:off x="7283136" y="2702873"/>
                <a:ext cx="164769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ft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12 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9319446-F1F4-41F9-BDDA-34289FBE5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36" y="2702873"/>
                <a:ext cx="1647694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9668E5E-D087-461B-BF1C-C020B35E61F7}"/>
                  </a:ext>
                </a:extLst>
              </p:cNvPr>
              <p:cNvSpPr txBox="1"/>
              <p:nvPr/>
            </p:nvSpPr>
            <p:spPr>
              <a:xfrm>
                <a:off x="9492972" y="2702873"/>
                <a:ext cx="165365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2.54 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9668E5E-D087-461B-BF1C-C020B35E6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972" y="2702873"/>
                <a:ext cx="1653658" cy="307777"/>
              </a:xfrm>
              <a:prstGeom prst="rect">
                <a:avLst/>
              </a:prstGeom>
              <a:blipFill>
                <a:blip r:embed="rId9"/>
                <a:stretch>
                  <a:fillRect l="-3309" r="-2206"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366E93-294E-49E4-9A72-7D4D0F1F5CE5}"/>
              </a:ext>
            </a:extLst>
          </p:cNvPr>
          <p:cNvSpPr txBox="1"/>
          <p:nvPr/>
        </p:nvSpPr>
        <p:spPr>
          <a:xfrm>
            <a:off x="810336" y="1526357"/>
            <a:ext cx="2047164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i="1" spc="-15" dirty="0">
                <a:latin typeface="Arial" panose="020B0604020202020204" pitchFamily="34" charset="0"/>
                <a:cs typeface="Arial" panose="020B0604020202020204" pitchFamily="34" charset="0"/>
              </a:rPr>
              <a:t>pressioni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9FF01C-F27E-4E49-B02E-E0FC5F553DAE}"/>
              </a:ext>
            </a:extLst>
          </p:cNvPr>
          <p:cNvSpPr txBox="1"/>
          <p:nvPr/>
        </p:nvSpPr>
        <p:spPr>
          <a:xfrm>
            <a:off x="792086" y="2070218"/>
            <a:ext cx="2047164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i="1" spc="-15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60A8358-141F-4ADA-A7A4-0714E4A450FC}"/>
              </a:ext>
            </a:extLst>
          </p:cNvPr>
          <p:cNvSpPr txBox="1"/>
          <p:nvPr/>
        </p:nvSpPr>
        <p:spPr>
          <a:xfrm>
            <a:off x="810336" y="2702873"/>
            <a:ext cx="2047164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i="1" spc="-15" dirty="0">
                <a:latin typeface="Arial" panose="020B0604020202020204" pitchFamily="34" charset="0"/>
                <a:cs typeface="Arial" panose="020B0604020202020204" pitchFamily="34" charset="0"/>
              </a:rPr>
              <a:t>lunghezze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FB751A-0D6B-4187-A12B-19EFB09C5B53}"/>
              </a:ext>
            </a:extLst>
          </p:cNvPr>
          <p:cNvSpPr txBox="1"/>
          <p:nvPr/>
        </p:nvSpPr>
        <p:spPr>
          <a:xfrm>
            <a:off x="810336" y="3443004"/>
            <a:ext cx="2047164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CC4430AA-1259-45E3-BBE7-D6FA1A073A52}"/>
                  </a:ext>
                </a:extLst>
              </p:cNvPr>
              <p:cNvSpPr txBox="1"/>
              <p:nvPr/>
            </p:nvSpPr>
            <p:spPr>
              <a:xfrm>
                <a:off x="924636" y="4086370"/>
                <a:ext cx="17182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psi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CC4430AA-1259-45E3-BBE7-D6FA1A07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36" y="4086370"/>
                <a:ext cx="1718227" cy="307777"/>
              </a:xfrm>
              <a:prstGeom prst="rect">
                <a:avLst/>
              </a:prstGeom>
              <a:blipFill>
                <a:blip r:embed="rId10"/>
                <a:stretch>
                  <a:fillRect l="-3191" r="-1064" b="-313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46A209F-8F00-4D98-A0B9-F87BB858228A}"/>
                  </a:ext>
                </a:extLst>
              </p:cNvPr>
              <p:cNvSpPr txBox="1"/>
              <p:nvPr/>
            </p:nvSpPr>
            <p:spPr>
              <a:xfrm>
                <a:off x="924636" y="4823380"/>
                <a:ext cx="1543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=500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46A209F-8F00-4D98-A0B9-F87BB8582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36" y="4823380"/>
                <a:ext cx="1543308" cy="307777"/>
              </a:xfrm>
              <a:prstGeom prst="rect">
                <a:avLst/>
              </a:prstGeom>
              <a:blipFill>
                <a:blip r:embed="rId11"/>
                <a:stretch>
                  <a:fillRect l="-3557" r="-1186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011B2F2-3B43-4570-B77D-FDE4A4EC52D5}"/>
                  </a:ext>
                </a:extLst>
              </p:cNvPr>
              <p:cNvSpPr txBox="1"/>
              <p:nvPr/>
            </p:nvSpPr>
            <p:spPr>
              <a:xfrm>
                <a:off x="945309" y="5585848"/>
                <a:ext cx="1777218" cy="630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=287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011B2F2-3B43-4570-B77D-FDE4A4EC5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09" y="5585848"/>
                <a:ext cx="1777218" cy="6301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FF76649-F762-4CB3-A188-40493402FEE2}"/>
                  </a:ext>
                </a:extLst>
              </p:cNvPr>
              <p:cNvSpPr txBox="1"/>
              <p:nvPr/>
            </p:nvSpPr>
            <p:spPr>
              <a:xfrm>
                <a:off x="2769863" y="4086986"/>
                <a:ext cx="19953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689.476×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FF76649-F762-4CB3-A188-40493402F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863" y="4086986"/>
                <a:ext cx="1995353" cy="307777"/>
              </a:xfrm>
              <a:prstGeom prst="rect">
                <a:avLst/>
              </a:prstGeom>
              <a:blipFill>
                <a:blip r:embed="rId13"/>
                <a:stretch>
                  <a:fillRect l="-4268" t="-1961" r="-915"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BA87EB4F-6C31-4787-A613-895EA9A6B7FD}"/>
                  </a:ext>
                </a:extLst>
              </p:cNvPr>
              <p:cNvSpPr txBox="1"/>
              <p:nvPr/>
            </p:nvSpPr>
            <p:spPr>
              <a:xfrm>
                <a:off x="2769863" y="4823380"/>
                <a:ext cx="199535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277.778 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BA87EB4F-6C31-4787-A613-895EA9A6B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863" y="4823380"/>
                <a:ext cx="1995353" cy="307777"/>
              </a:xfrm>
              <a:prstGeom prst="rect">
                <a:avLst/>
              </a:prstGeom>
              <a:blipFill>
                <a:blip r:embed="rId14"/>
                <a:stretch>
                  <a:fillRect l="-4268"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FD88A465-E911-45DD-9705-6D51FB359D59}"/>
                  </a:ext>
                </a:extLst>
              </p:cNvPr>
              <p:cNvSpPr txBox="1"/>
              <p:nvPr/>
            </p:nvSpPr>
            <p:spPr>
              <a:xfrm>
                <a:off x="2769863" y="5567758"/>
                <a:ext cx="199535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1.716×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FD88A465-E911-45DD-9705-6D51FB359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863" y="5567758"/>
                <a:ext cx="1995353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9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53B7D79-4E76-426B-A5FC-6CA38F69F14D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10800000" cy="4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Primo caso: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  <m:r>
                      <m:rPr>
                        <m:sty m:val="p"/>
                      </m:rPr>
                      <a:rPr lang="it-IT" sz="2000" b="0" i="0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53B7D79-4E76-426B-A5FC-6CA38F69F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10800000" cy="404663"/>
              </a:xfrm>
              <a:prstGeom prst="rect">
                <a:avLst/>
              </a:prstGeom>
              <a:blipFill>
                <a:blip r:embed="rId2"/>
                <a:stretch>
                  <a:fillRect l="-451" t="-7576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4E0ED358-12E4-4636-A4C8-8369F84D3750}"/>
              </a:ext>
            </a:extLst>
          </p:cNvPr>
          <p:cNvSpPr>
            <a:spLocks noChangeAspect="1"/>
          </p:cNvSpPr>
          <p:nvPr/>
        </p:nvSpPr>
        <p:spPr>
          <a:xfrm>
            <a:off x="9740803" y="387166"/>
            <a:ext cx="914400" cy="1011757"/>
          </a:xfrm>
          <a:custGeom>
            <a:avLst/>
            <a:gdLst>
              <a:gd name="connsiteX0" fmla="*/ 0 w 485775"/>
              <a:gd name="connsiteY0" fmla="*/ 0 h 537496"/>
              <a:gd name="connsiteX1" fmla="*/ 71437 w 485775"/>
              <a:gd name="connsiteY1" fmla="*/ 54769 h 537496"/>
              <a:gd name="connsiteX2" fmla="*/ 128587 w 485775"/>
              <a:gd name="connsiteY2" fmla="*/ 173831 h 537496"/>
              <a:gd name="connsiteX3" fmla="*/ 188118 w 485775"/>
              <a:gd name="connsiteY3" fmla="*/ 342900 h 537496"/>
              <a:gd name="connsiteX4" fmla="*/ 261937 w 485775"/>
              <a:gd name="connsiteY4" fmla="*/ 457200 h 537496"/>
              <a:gd name="connsiteX5" fmla="*/ 328612 w 485775"/>
              <a:gd name="connsiteY5" fmla="*/ 500062 h 537496"/>
              <a:gd name="connsiteX6" fmla="*/ 433387 w 485775"/>
              <a:gd name="connsiteY6" fmla="*/ 533400 h 537496"/>
              <a:gd name="connsiteX7" fmla="*/ 485775 w 485775"/>
              <a:gd name="connsiteY7" fmla="*/ 535781 h 53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775" h="537496">
                <a:moveTo>
                  <a:pt x="0" y="0"/>
                </a:moveTo>
                <a:cubicBezTo>
                  <a:pt x="25003" y="12898"/>
                  <a:pt x="50006" y="25797"/>
                  <a:pt x="71437" y="54769"/>
                </a:cubicBezTo>
                <a:cubicBezTo>
                  <a:pt x="92868" y="83741"/>
                  <a:pt x="109140" y="125809"/>
                  <a:pt x="128587" y="173831"/>
                </a:cubicBezTo>
                <a:cubicBezTo>
                  <a:pt x="148034" y="221853"/>
                  <a:pt x="165893" y="295672"/>
                  <a:pt x="188118" y="342900"/>
                </a:cubicBezTo>
                <a:cubicBezTo>
                  <a:pt x="210343" y="390128"/>
                  <a:pt x="238521" y="431006"/>
                  <a:pt x="261937" y="457200"/>
                </a:cubicBezTo>
                <a:cubicBezTo>
                  <a:pt x="285353" y="483394"/>
                  <a:pt x="300037" y="487362"/>
                  <a:pt x="328612" y="500062"/>
                </a:cubicBezTo>
                <a:cubicBezTo>
                  <a:pt x="357187" y="512762"/>
                  <a:pt x="407193" y="527447"/>
                  <a:pt x="433387" y="533400"/>
                </a:cubicBezTo>
                <a:cubicBezTo>
                  <a:pt x="459581" y="539353"/>
                  <a:pt x="472678" y="537567"/>
                  <a:pt x="485775" y="53578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616C61C-0AB5-492D-BD1B-996FBD271420}"/>
              </a:ext>
            </a:extLst>
          </p:cNvPr>
          <p:cNvCxnSpPr>
            <a:cxnSpLocks/>
          </p:cNvCxnSpPr>
          <p:nvPr/>
        </p:nvCxnSpPr>
        <p:spPr>
          <a:xfrm>
            <a:off x="9512193" y="2421239"/>
            <a:ext cx="1317544" cy="0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644985D-2FE0-4E00-AD78-2429D11ECFED}"/>
              </a:ext>
            </a:extLst>
          </p:cNvPr>
          <p:cNvCxnSpPr>
            <a:cxnSpLocks/>
          </p:cNvCxnSpPr>
          <p:nvPr/>
        </p:nvCxnSpPr>
        <p:spPr>
          <a:xfrm>
            <a:off x="10630516" y="1398923"/>
            <a:ext cx="0" cy="9937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2181D59-A146-4B18-B0B6-EF6799C56B8F}"/>
                  </a:ext>
                </a:extLst>
              </p:cNvPr>
              <p:cNvSpPr txBox="1"/>
              <p:nvPr/>
            </p:nvSpPr>
            <p:spPr>
              <a:xfrm>
                <a:off x="10630516" y="1763157"/>
                <a:ext cx="6892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1≡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2181D59-A146-4B18-B0B6-EF6799C56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516" y="1763157"/>
                <a:ext cx="689228" cy="307777"/>
              </a:xfrm>
              <a:prstGeom prst="rect">
                <a:avLst/>
              </a:prstGeom>
              <a:blipFill>
                <a:blip r:embed="rId3"/>
                <a:stretch>
                  <a:fillRect l="-8850" r="-3540"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F1F6E7-C59E-4F23-88FB-7F0B34FBDE83}"/>
              </a:ext>
            </a:extLst>
          </p:cNvPr>
          <p:cNvSpPr txBox="1"/>
          <p:nvPr/>
        </p:nvSpPr>
        <p:spPr>
          <a:xfrm>
            <a:off x="696000" y="777630"/>
            <a:ext cx="7200000" cy="123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12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 questo caso abbiamo un ugello semplicemente convergente.</a:t>
            </a:r>
          </a:p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La massima pressione all’uscita per cui il moto risulta strozzato è data dalla pressione critica: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D4A355D-B82F-4716-90A9-FF21853CF91C}"/>
                  </a:ext>
                </a:extLst>
              </p:cNvPr>
              <p:cNvSpPr txBox="1"/>
              <p:nvPr/>
            </p:nvSpPr>
            <p:spPr>
              <a:xfrm>
                <a:off x="810336" y="2206256"/>
                <a:ext cx="318125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=0.5283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D4A355D-B82F-4716-90A9-FF21853CF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36" y="2206256"/>
                <a:ext cx="3181255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F16C182-56A4-46EB-BA16-7E4A7FC97648}"/>
                  </a:ext>
                </a:extLst>
              </p:cNvPr>
              <p:cNvSpPr txBox="1"/>
              <p:nvPr/>
            </p:nvSpPr>
            <p:spPr>
              <a:xfrm>
                <a:off x="4254524" y="2398136"/>
                <a:ext cx="33960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2.83 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psi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   364.25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F16C182-56A4-46EB-BA16-7E4A7FC9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24" y="2398136"/>
                <a:ext cx="3396058" cy="307777"/>
              </a:xfrm>
              <a:prstGeom prst="rect">
                <a:avLst/>
              </a:prstGeom>
              <a:blipFill>
                <a:blip r:embed="rId5"/>
                <a:stretch>
                  <a:fillRect l="-2693" t="-1961" b="-313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82BEBF-A748-43B2-A5B8-A394B42FD03C}"/>
              </a:ext>
            </a:extLst>
          </p:cNvPr>
          <p:cNvSpPr txBox="1"/>
          <p:nvPr/>
        </p:nvSpPr>
        <p:spPr>
          <a:xfrm>
            <a:off x="810336" y="3282639"/>
            <a:ext cx="10685664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12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Poiché siamo interessati solo alla variazione percentuale della portata, non è necessario  calcolare le portate nei tre casi, infatti: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BC8297-1E8A-4081-A558-A3F7AFF18AC5}"/>
                  </a:ext>
                </a:extLst>
              </p:cNvPr>
              <p:cNvSpPr txBox="1"/>
              <p:nvPr/>
            </p:nvSpPr>
            <p:spPr>
              <a:xfrm>
                <a:off x="904097" y="4237992"/>
                <a:ext cx="2497286" cy="72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i="1" dirty="0"/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BC8297-1E8A-4081-A558-A3F7AFF18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97" y="4237992"/>
                <a:ext cx="2497286" cy="728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CF47B3A-06B9-49F0-966B-BF53CF34255D}"/>
              </a:ext>
            </a:extLst>
          </p:cNvPr>
          <p:cNvSpPr txBox="1"/>
          <p:nvPr/>
        </p:nvSpPr>
        <p:spPr>
          <a:xfrm>
            <a:off x="3761181" y="4400249"/>
            <a:ext cx="662065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12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8F4483D4-A39A-4516-B3A6-2B7A3B7842BA}"/>
                  </a:ext>
                </a:extLst>
              </p:cNvPr>
              <p:cNvSpPr/>
              <p:nvPr/>
            </p:nvSpPr>
            <p:spPr>
              <a:xfrm>
                <a:off x="4876805" y="4198206"/>
                <a:ext cx="1596527" cy="808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pc="-15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it-IT" sz="2000" i="1" spc="-15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 spc="-1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 spc="-15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 spc="-15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000" i="1" spc="-15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it-IT" sz="2000" i="1" spc="-15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000" i="1" spc="-15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i="1" spc="-15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it-IT" sz="2000" i="1" spc="-15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8F4483D4-A39A-4516-B3A6-2B7A3B784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5" y="4198206"/>
                <a:ext cx="1596527" cy="8087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8DC0315-07A0-431E-A142-4074B6F923CC}"/>
              </a:ext>
            </a:extLst>
          </p:cNvPr>
          <p:cNvSpPr txBox="1"/>
          <p:nvPr/>
        </p:nvSpPr>
        <p:spPr>
          <a:xfrm>
            <a:off x="810336" y="5381347"/>
            <a:ext cx="10685664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12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 cui si vede immediatamente che le variazioni percentuali della portata sono proporzionali  alle variazioni percentuali della pressione di ristagno all'uscita.</a:t>
            </a:r>
          </a:p>
        </p:txBody>
      </p:sp>
    </p:spTree>
    <p:extLst>
      <p:ext uri="{BB962C8B-B14F-4D97-AF65-F5344CB8AC3E}">
        <p14:creationId xmlns:p14="http://schemas.microsoft.com/office/powerpoint/2010/main" val="35919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88880445-3C5E-4776-9B3A-FED155B65C27}"/>
              </a:ext>
            </a:extLst>
          </p:cNvPr>
          <p:cNvGrpSpPr>
            <a:grpSpLocks noChangeAspect="1"/>
          </p:cNvGrpSpPr>
          <p:nvPr/>
        </p:nvGrpSpPr>
        <p:grpSpPr>
          <a:xfrm>
            <a:off x="7708793" y="180000"/>
            <a:ext cx="4165707" cy="1684759"/>
            <a:chOff x="3438126" y="4006666"/>
            <a:chExt cx="5029415" cy="2034073"/>
          </a:xfrm>
        </p:grpSpPr>
        <p:sp>
          <p:nvSpPr>
            <p:cNvPr id="3" name="Figura a mano libera: forma 2">
              <a:extLst>
                <a:ext uri="{FF2B5EF4-FFF2-40B4-BE49-F238E27FC236}">
                  <a16:creationId xmlns:a16="http://schemas.microsoft.com/office/drawing/2014/main" id="{ABB045BB-5EA4-4895-85E1-0D5DDF31E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6736" y="4006666"/>
              <a:ext cx="914400" cy="1011757"/>
            </a:xfrm>
            <a:custGeom>
              <a:avLst/>
              <a:gdLst>
                <a:gd name="connsiteX0" fmla="*/ 0 w 485775"/>
                <a:gd name="connsiteY0" fmla="*/ 0 h 537496"/>
                <a:gd name="connsiteX1" fmla="*/ 71437 w 485775"/>
                <a:gd name="connsiteY1" fmla="*/ 54769 h 537496"/>
                <a:gd name="connsiteX2" fmla="*/ 128587 w 485775"/>
                <a:gd name="connsiteY2" fmla="*/ 173831 h 537496"/>
                <a:gd name="connsiteX3" fmla="*/ 188118 w 485775"/>
                <a:gd name="connsiteY3" fmla="*/ 342900 h 537496"/>
                <a:gd name="connsiteX4" fmla="*/ 261937 w 485775"/>
                <a:gd name="connsiteY4" fmla="*/ 457200 h 537496"/>
                <a:gd name="connsiteX5" fmla="*/ 328612 w 485775"/>
                <a:gd name="connsiteY5" fmla="*/ 500062 h 537496"/>
                <a:gd name="connsiteX6" fmla="*/ 433387 w 485775"/>
                <a:gd name="connsiteY6" fmla="*/ 533400 h 537496"/>
                <a:gd name="connsiteX7" fmla="*/ 485775 w 485775"/>
                <a:gd name="connsiteY7" fmla="*/ 535781 h 53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75" h="537496">
                  <a:moveTo>
                    <a:pt x="0" y="0"/>
                  </a:moveTo>
                  <a:cubicBezTo>
                    <a:pt x="25003" y="12898"/>
                    <a:pt x="50006" y="25797"/>
                    <a:pt x="71437" y="54769"/>
                  </a:cubicBezTo>
                  <a:cubicBezTo>
                    <a:pt x="92868" y="83741"/>
                    <a:pt x="109140" y="125809"/>
                    <a:pt x="128587" y="173831"/>
                  </a:cubicBezTo>
                  <a:cubicBezTo>
                    <a:pt x="148034" y="221853"/>
                    <a:pt x="165893" y="295672"/>
                    <a:pt x="188118" y="342900"/>
                  </a:cubicBezTo>
                  <a:cubicBezTo>
                    <a:pt x="210343" y="390128"/>
                    <a:pt x="238521" y="431006"/>
                    <a:pt x="261937" y="457200"/>
                  </a:cubicBezTo>
                  <a:cubicBezTo>
                    <a:pt x="285353" y="483394"/>
                    <a:pt x="300037" y="487362"/>
                    <a:pt x="328612" y="500062"/>
                  </a:cubicBezTo>
                  <a:cubicBezTo>
                    <a:pt x="357187" y="512762"/>
                    <a:pt x="407193" y="527447"/>
                    <a:pt x="433387" y="533400"/>
                  </a:cubicBezTo>
                  <a:cubicBezTo>
                    <a:pt x="459581" y="539353"/>
                    <a:pt x="472678" y="537567"/>
                    <a:pt x="485775" y="53578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974F7E73-8A6C-41F4-8195-91D99C16FD6D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36824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3440BFED-8E73-49F3-B12E-19230A35375E}"/>
                </a:ext>
              </a:extLst>
            </p:cNvPr>
            <p:cNvCxnSpPr>
              <a:cxnSpLocks/>
            </p:cNvCxnSpPr>
            <p:nvPr/>
          </p:nvCxnSpPr>
          <p:spPr>
            <a:xfrm>
              <a:off x="3438126" y="6040739"/>
              <a:ext cx="502941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107EF63-757E-44EB-A216-0B57C189C814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2DC6C055-C051-4CD4-8145-F27F8EC3EE6D}"/>
                </a:ext>
              </a:extLst>
            </p:cNvPr>
            <p:cNvCxnSpPr>
              <a:cxnSpLocks/>
            </p:cNvCxnSpPr>
            <p:nvPr/>
          </p:nvCxnSpPr>
          <p:spPr>
            <a:xfrm>
              <a:off x="8226490" y="5018422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C6432AB-5D68-4BE9-945B-36F0DB0BA8B1}"/>
                    </a:ext>
                  </a:extLst>
                </p:cNvPr>
                <p:cNvSpPr txBox="1"/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C6432AB-5D68-4BE9-945B-36F0DB0BA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48148" r="-444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371C661-01C5-42DE-AC01-6BFD24955981}"/>
                    </a:ext>
                  </a:extLst>
                </p:cNvPr>
                <p:cNvSpPr txBox="1"/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371C661-01C5-42DE-AC01-6BFD24955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2143" r="-28571" b="-190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37">
              <a:extLst>
                <a:ext uri="{FF2B5EF4-FFF2-40B4-BE49-F238E27FC236}">
                  <a16:creationId xmlns:a16="http://schemas.microsoft.com/office/drawing/2014/main" id="{BDA14116-4D6C-44A0-9838-90D220481F8E}"/>
                </a:ext>
              </a:extLst>
            </p:cNvPr>
            <p:cNvSpPr/>
            <p:nvPr/>
          </p:nvSpPr>
          <p:spPr>
            <a:xfrm>
              <a:off x="8238931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8">
              <a:extLst>
                <a:ext uri="{FF2B5EF4-FFF2-40B4-BE49-F238E27FC236}">
                  <a16:creationId xmlns:a16="http://schemas.microsoft.com/office/drawing/2014/main" id="{69244F77-7C32-4E85-A539-184015EFB4E1}"/>
                </a:ext>
              </a:extLst>
            </p:cNvPr>
            <p:cNvSpPr/>
            <p:nvPr/>
          </p:nvSpPr>
          <p:spPr>
            <a:xfrm>
              <a:off x="4556449" y="4460475"/>
              <a:ext cx="368248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1">
              <a:extLst>
                <a:ext uri="{FF2B5EF4-FFF2-40B4-BE49-F238E27FC236}">
                  <a16:creationId xmlns:a16="http://schemas.microsoft.com/office/drawing/2014/main" id="{03DD6829-2CB3-42D8-90E0-1BE17B2A0CED}"/>
                </a:ext>
              </a:extLst>
            </p:cNvPr>
            <p:cNvSpPr/>
            <p:nvPr/>
          </p:nvSpPr>
          <p:spPr>
            <a:xfrm>
              <a:off x="4551185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6D63295-CBBC-4DAA-B24D-F6A5F19EDFA0}"/>
                    </a:ext>
                  </a:extLst>
                </p:cNvPr>
                <p:cNvSpPr txBox="1"/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6D63295-CBBC-4DAA-B24D-F6A5F19ED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4444" r="-444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A45F6FE-266A-4BFE-A86B-88A6D99B7927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10800000" cy="4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Secondo caso: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m:rPr>
                        <m:sty m:val="p"/>
                      </m:rPr>
                      <a:rPr lang="it-IT" sz="2000" b="0" i="0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A45F6FE-266A-4BFE-A86B-88A6D99B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10800000" cy="404663"/>
              </a:xfrm>
              <a:prstGeom prst="rect">
                <a:avLst/>
              </a:prstGeom>
              <a:blipFill>
                <a:blip r:embed="rId5"/>
                <a:stretch>
                  <a:fillRect l="-451" t="-7576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1CEDA05-198A-4612-82AC-E1348AF8DBD2}"/>
              </a:ext>
            </a:extLst>
          </p:cNvPr>
          <p:cNvSpPr txBox="1"/>
          <p:nvPr/>
        </p:nvSpPr>
        <p:spPr>
          <a:xfrm>
            <a:off x="696000" y="789741"/>
            <a:ext cx="648000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Anzitutto, calcoliamo il rapporto caratteristico del moto alla Fanno relativo al nostro condotto: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FCBE645C-1778-4F85-90AA-AD983384F9F6}"/>
                  </a:ext>
                </a:extLst>
              </p:cNvPr>
              <p:cNvSpPr/>
              <p:nvPr/>
            </p:nvSpPr>
            <p:spPr>
              <a:xfrm>
                <a:off x="774268" y="1664237"/>
                <a:ext cx="2832570" cy="67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4⋅0.0025⋅10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0.1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FCBE645C-1778-4F85-90AA-AD983384F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1664237"/>
                <a:ext cx="2832570" cy="677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A06C105A-94DB-4F3A-A168-24C3E58626FD}"/>
                  </a:ext>
                </a:extLst>
              </p:cNvPr>
              <p:cNvSpPr/>
              <p:nvPr/>
            </p:nvSpPr>
            <p:spPr>
              <a:xfrm>
                <a:off x="3530629" y="1837591"/>
                <a:ext cx="385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A06C105A-94DB-4F3A-A168-24C3E5862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629" y="1837591"/>
                <a:ext cx="38504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AB6CA94-0A3B-4462-ACF5-EC94D8C7A5B7}"/>
              </a:ext>
            </a:extLst>
          </p:cNvPr>
          <p:cNvSpPr txBox="1"/>
          <p:nvPr/>
        </p:nvSpPr>
        <p:spPr>
          <a:xfrm>
            <a:off x="774267" y="2495283"/>
            <a:ext cx="10910881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Poiché siamo interessati al caso in cui la sezione d'uscita sia critica questo rapporto è anche  quello critico, quindi dalle tabelle (FF):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7B85DBF-DF10-404B-9332-1B996AD690F4}"/>
                  </a:ext>
                </a:extLst>
              </p:cNvPr>
              <p:cNvSpPr/>
              <p:nvPr/>
            </p:nvSpPr>
            <p:spPr>
              <a:xfrm>
                <a:off x="786153" y="3353818"/>
                <a:ext cx="1253548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7B85DBF-DF10-404B-9332-1B996AD69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53" y="3353818"/>
                <a:ext cx="1253548" cy="6820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4BF3994-4641-4774-A772-39C27603356E}"/>
              </a:ext>
            </a:extLst>
          </p:cNvPr>
          <p:cNvCxnSpPr>
            <a:cxnSpLocks/>
          </p:cNvCxnSpPr>
          <p:nvPr/>
        </p:nvCxnSpPr>
        <p:spPr>
          <a:xfrm>
            <a:off x="2336800" y="3696656"/>
            <a:ext cx="16198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342C7E56-D1D3-4542-BED0-0495D21C23F8}"/>
              </a:ext>
            </a:extLst>
          </p:cNvPr>
          <p:cNvSpPr/>
          <p:nvPr/>
        </p:nvSpPr>
        <p:spPr>
          <a:xfrm>
            <a:off x="2897305" y="3302156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2E415FC5-E8F2-4C8F-B27A-370087552D1E}"/>
                  </a:ext>
                </a:extLst>
              </p:cNvPr>
              <p:cNvSpPr/>
              <p:nvPr/>
            </p:nvSpPr>
            <p:spPr>
              <a:xfrm>
                <a:off x="4440346" y="3473466"/>
                <a:ext cx="822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2E415FC5-E8F2-4C8F-B27A-37008755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46" y="3473466"/>
                <a:ext cx="82266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D5ED53F9-BE33-46AE-B1C0-2513F76A9F7D}"/>
                  </a:ext>
                </a:extLst>
              </p:cNvPr>
              <p:cNvSpPr/>
              <p:nvPr/>
            </p:nvSpPr>
            <p:spPr>
              <a:xfrm>
                <a:off x="5268971" y="3473466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D5ED53F9-BE33-46AE-B1C0-2513F76A9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971" y="3473466"/>
                <a:ext cx="72327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F38FF90C-E05E-432E-BEA7-82DDC206A1FE}"/>
                  </a:ext>
                </a:extLst>
              </p:cNvPr>
              <p:cNvSpPr/>
              <p:nvPr/>
            </p:nvSpPr>
            <p:spPr>
              <a:xfrm>
                <a:off x="6844460" y="3395871"/>
                <a:ext cx="754694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F38FF90C-E05E-432E-BEA7-82DDC206A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460" y="3395871"/>
                <a:ext cx="754694" cy="6712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542650FF-AD4A-4664-96F5-56E8BF0E5397}"/>
                  </a:ext>
                </a:extLst>
              </p:cNvPr>
              <p:cNvSpPr/>
              <p:nvPr/>
            </p:nvSpPr>
            <p:spPr>
              <a:xfrm>
                <a:off x="7535654" y="3518753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2.10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542650FF-AD4A-4664-96F5-56E8BF0E5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654" y="3518753"/>
                <a:ext cx="72327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E67FA75-4AEB-4E97-BF16-783BB38E3A2B}"/>
                  </a:ext>
                </a:extLst>
              </p:cNvPr>
              <p:cNvSpPr/>
              <p:nvPr/>
            </p:nvSpPr>
            <p:spPr>
              <a:xfrm>
                <a:off x="9152904" y="3381797"/>
                <a:ext cx="873829" cy="699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E67FA75-4AEB-4E97-BF16-783BB38E3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904" y="3381797"/>
                <a:ext cx="873829" cy="6994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708CCB38-B68B-4BEF-A978-20AFF3D66CAC}"/>
                  </a:ext>
                </a:extLst>
              </p:cNvPr>
              <p:cNvSpPr/>
              <p:nvPr/>
            </p:nvSpPr>
            <p:spPr>
              <a:xfrm>
                <a:off x="9907598" y="3531453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1.32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708CCB38-B68B-4BEF-A978-20AFF3D66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598" y="3531453"/>
                <a:ext cx="72327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D16D0F0A-FD23-43B6-9BDD-0E45C4E52BC3}"/>
                  </a:ext>
                </a:extLst>
              </p:cNvPr>
              <p:cNvSpPr/>
              <p:nvPr/>
            </p:nvSpPr>
            <p:spPr>
              <a:xfrm>
                <a:off x="2618543" y="3694841"/>
                <a:ext cx="10563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D16D0F0A-FD23-43B6-9BDD-0E45C4E52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43" y="3694841"/>
                <a:ext cx="1056379" cy="400110"/>
              </a:xfrm>
              <a:prstGeom prst="rect">
                <a:avLst/>
              </a:prstGeom>
              <a:blipFill>
                <a:blip r:embed="rId15"/>
                <a:stretch>
                  <a:fillRect l="-6358" t="-6061" r="-5202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DFAB418-CD33-44DE-BC04-BC88206CBDD8}"/>
              </a:ext>
            </a:extLst>
          </p:cNvPr>
          <p:cNvSpPr txBox="1"/>
          <p:nvPr/>
        </p:nvSpPr>
        <p:spPr>
          <a:xfrm>
            <a:off x="786153" y="4269858"/>
            <a:ext cx="10910881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Noto il numero di Mach dalle tabelle (ISO) si può ricavare il rapporto: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C6E5D4C4-6EAD-4CE5-A228-B982F2937DB1}"/>
                  </a:ext>
                </a:extLst>
              </p:cNvPr>
              <p:cNvSpPr/>
              <p:nvPr/>
            </p:nvSpPr>
            <p:spPr>
              <a:xfrm>
                <a:off x="4440346" y="4893746"/>
                <a:ext cx="859273" cy="707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C6E5D4C4-6EAD-4CE5-A228-B982F2937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46" y="4893746"/>
                <a:ext cx="859273" cy="7079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EA0BA4DC-A47E-4961-860B-D5099779A72D}"/>
                  </a:ext>
                </a:extLst>
              </p:cNvPr>
              <p:cNvSpPr/>
              <p:nvPr/>
            </p:nvSpPr>
            <p:spPr>
              <a:xfrm>
                <a:off x="796750" y="4999512"/>
                <a:ext cx="13748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EA0BA4DC-A47E-4961-860B-D5099779A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50" y="4999512"/>
                <a:ext cx="137480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tangolo 35">
            <a:extLst>
              <a:ext uri="{FF2B5EF4-FFF2-40B4-BE49-F238E27FC236}">
                <a16:creationId xmlns:a16="http://schemas.microsoft.com/office/drawing/2014/main" id="{32D4D23F-4349-49EF-B838-5669BE32E234}"/>
              </a:ext>
            </a:extLst>
          </p:cNvPr>
          <p:cNvSpPr/>
          <p:nvPr/>
        </p:nvSpPr>
        <p:spPr>
          <a:xfrm>
            <a:off x="2813489" y="4812761"/>
            <a:ext cx="625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6DAAF5A6-5DC5-440A-A4CF-1546374535B1}"/>
                  </a:ext>
                </a:extLst>
              </p:cNvPr>
              <p:cNvSpPr/>
              <p:nvPr/>
            </p:nvSpPr>
            <p:spPr>
              <a:xfrm>
                <a:off x="5288853" y="502385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838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6DAAF5A6-5DC5-440A-A4CF-154637453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853" y="5023851"/>
                <a:ext cx="865943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0C26C10A-E8A9-46A4-8516-FC6F21E1451D}"/>
              </a:ext>
            </a:extLst>
          </p:cNvPr>
          <p:cNvCxnSpPr>
            <a:cxnSpLocks/>
          </p:cNvCxnSpPr>
          <p:nvPr/>
        </p:nvCxnSpPr>
        <p:spPr>
          <a:xfrm>
            <a:off x="2321282" y="5212871"/>
            <a:ext cx="16198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45277BB-6211-4881-B025-A6C4192C6C8A}"/>
              </a:ext>
            </a:extLst>
          </p:cNvPr>
          <p:cNvSpPr txBox="1"/>
          <p:nvPr/>
        </p:nvSpPr>
        <p:spPr>
          <a:xfrm>
            <a:off x="796751" y="5748952"/>
            <a:ext cx="1108250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2CFD068E-5715-4B14-99E9-2E370622EF6C}"/>
                  </a:ext>
                </a:extLst>
              </p:cNvPr>
              <p:cNvSpPr/>
              <p:nvPr/>
            </p:nvSpPr>
            <p:spPr>
              <a:xfrm>
                <a:off x="1981001" y="5578263"/>
                <a:ext cx="5189113" cy="768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=1⋅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2.10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⋅0.838⋅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2CFD068E-5715-4B14-99E9-2E370622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01" y="5578263"/>
                <a:ext cx="5189113" cy="76809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A8E74FAE-C045-4298-AB48-E4D744AA7690}"/>
                  </a:ext>
                </a:extLst>
              </p:cNvPr>
              <p:cNvSpPr/>
              <p:nvPr/>
            </p:nvSpPr>
            <p:spPr>
              <a:xfrm>
                <a:off x="7170114" y="5762255"/>
                <a:ext cx="38293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9.905 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psi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  275.134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A8E74FAE-C045-4298-AB48-E4D744AA7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114" y="5762255"/>
                <a:ext cx="3829318" cy="400110"/>
              </a:xfrm>
              <a:prstGeom prst="rect">
                <a:avLst/>
              </a:prstGeom>
              <a:blipFill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53F9A7F3-D4EA-4CFE-93DB-E9E8DD2FC4ED}"/>
                  </a:ext>
                </a:extLst>
              </p:cNvPr>
              <p:cNvSpPr txBox="1"/>
              <p:nvPr/>
            </p:nvSpPr>
            <p:spPr>
              <a:xfrm>
                <a:off x="1905001" y="6414101"/>
                <a:ext cx="3421982" cy="45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(siccome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b>
                            <m: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b="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53F9A7F3-D4EA-4CFE-93DB-E9E8DD2FC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6414101"/>
                <a:ext cx="3421982" cy="451598"/>
              </a:xfrm>
              <a:prstGeom prst="rect">
                <a:avLst/>
              </a:prstGeom>
              <a:blipFill>
                <a:blip r:embed="rId21"/>
                <a:stretch>
                  <a:fillRect l="-1604" t="-1351" r="-713" b="-175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8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3" grpId="0"/>
      <p:bldP spid="34" grpId="0"/>
      <p:bldP spid="36" grpId="0"/>
      <p:bldP spid="37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88880445-3C5E-4776-9B3A-FED155B65C27}"/>
              </a:ext>
            </a:extLst>
          </p:cNvPr>
          <p:cNvGrpSpPr>
            <a:grpSpLocks noChangeAspect="1"/>
          </p:cNvGrpSpPr>
          <p:nvPr/>
        </p:nvGrpSpPr>
        <p:grpSpPr>
          <a:xfrm>
            <a:off x="7708793" y="180000"/>
            <a:ext cx="4165707" cy="1684759"/>
            <a:chOff x="3438126" y="4006666"/>
            <a:chExt cx="5029415" cy="2034073"/>
          </a:xfrm>
        </p:grpSpPr>
        <p:sp>
          <p:nvSpPr>
            <p:cNvPr id="3" name="Figura a mano libera: forma 2">
              <a:extLst>
                <a:ext uri="{FF2B5EF4-FFF2-40B4-BE49-F238E27FC236}">
                  <a16:creationId xmlns:a16="http://schemas.microsoft.com/office/drawing/2014/main" id="{ABB045BB-5EA4-4895-85E1-0D5DDF31E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6736" y="4006666"/>
              <a:ext cx="914400" cy="1011757"/>
            </a:xfrm>
            <a:custGeom>
              <a:avLst/>
              <a:gdLst>
                <a:gd name="connsiteX0" fmla="*/ 0 w 485775"/>
                <a:gd name="connsiteY0" fmla="*/ 0 h 537496"/>
                <a:gd name="connsiteX1" fmla="*/ 71437 w 485775"/>
                <a:gd name="connsiteY1" fmla="*/ 54769 h 537496"/>
                <a:gd name="connsiteX2" fmla="*/ 128587 w 485775"/>
                <a:gd name="connsiteY2" fmla="*/ 173831 h 537496"/>
                <a:gd name="connsiteX3" fmla="*/ 188118 w 485775"/>
                <a:gd name="connsiteY3" fmla="*/ 342900 h 537496"/>
                <a:gd name="connsiteX4" fmla="*/ 261937 w 485775"/>
                <a:gd name="connsiteY4" fmla="*/ 457200 h 537496"/>
                <a:gd name="connsiteX5" fmla="*/ 328612 w 485775"/>
                <a:gd name="connsiteY5" fmla="*/ 500062 h 537496"/>
                <a:gd name="connsiteX6" fmla="*/ 433387 w 485775"/>
                <a:gd name="connsiteY6" fmla="*/ 533400 h 537496"/>
                <a:gd name="connsiteX7" fmla="*/ 485775 w 485775"/>
                <a:gd name="connsiteY7" fmla="*/ 535781 h 53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75" h="537496">
                  <a:moveTo>
                    <a:pt x="0" y="0"/>
                  </a:moveTo>
                  <a:cubicBezTo>
                    <a:pt x="25003" y="12898"/>
                    <a:pt x="50006" y="25797"/>
                    <a:pt x="71437" y="54769"/>
                  </a:cubicBezTo>
                  <a:cubicBezTo>
                    <a:pt x="92868" y="83741"/>
                    <a:pt x="109140" y="125809"/>
                    <a:pt x="128587" y="173831"/>
                  </a:cubicBezTo>
                  <a:cubicBezTo>
                    <a:pt x="148034" y="221853"/>
                    <a:pt x="165893" y="295672"/>
                    <a:pt x="188118" y="342900"/>
                  </a:cubicBezTo>
                  <a:cubicBezTo>
                    <a:pt x="210343" y="390128"/>
                    <a:pt x="238521" y="431006"/>
                    <a:pt x="261937" y="457200"/>
                  </a:cubicBezTo>
                  <a:cubicBezTo>
                    <a:pt x="285353" y="483394"/>
                    <a:pt x="300037" y="487362"/>
                    <a:pt x="328612" y="500062"/>
                  </a:cubicBezTo>
                  <a:cubicBezTo>
                    <a:pt x="357187" y="512762"/>
                    <a:pt x="407193" y="527447"/>
                    <a:pt x="433387" y="533400"/>
                  </a:cubicBezTo>
                  <a:cubicBezTo>
                    <a:pt x="459581" y="539353"/>
                    <a:pt x="472678" y="537567"/>
                    <a:pt x="485775" y="53578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974F7E73-8A6C-41F4-8195-91D99C16FD6D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36824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3440BFED-8E73-49F3-B12E-19230A35375E}"/>
                </a:ext>
              </a:extLst>
            </p:cNvPr>
            <p:cNvCxnSpPr>
              <a:cxnSpLocks/>
            </p:cNvCxnSpPr>
            <p:nvPr/>
          </p:nvCxnSpPr>
          <p:spPr>
            <a:xfrm>
              <a:off x="3438126" y="6040739"/>
              <a:ext cx="502941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107EF63-757E-44EB-A216-0B57C189C814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2DC6C055-C051-4CD4-8145-F27F8EC3EE6D}"/>
                </a:ext>
              </a:extLst>
            </p:cNvPr>
            <p:cNvCxnSpPr>
              <a:cxnSpLocks/>
            </p:cNvCxnSpPr>
            <p:nvPr/>
          </p:nvCxnSpPr>
          <p:spPr>
            <a:xfrm>
              <a:off x="8226490" y="5018422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C6432AB-5D68-4BE9-945B-36F0DB0BA8B1}"/>
                    </a:ext>
                  </a:extLst>
                </p:cNvPr>
                <p:cNvSpPr txBox="1"/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C6432AB-5D68-4BE9-945B-36F0DB0BA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48148" r="-444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371C661-01C5-42DE-AC01-6BFD24955981}"/>
                    </a:ext>
                  </a:extLst>
                </p:cNvPr>
                <p:cNvSpPr txBox="1"/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371C661-01C5-42DE-AC01-6BFD24955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2143" r="-28571" b="-190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37">
              <a:extLst>
                <a:ext uri="{FF2B5EF4-FFF2-40B4-BE49-F238E27FC236}">
                  <a16:creationId xmlns:a16="http://schemas.microsoft.com/office/drawing/2014/main" id="{BDA14116-4D6C-44A0-9838-90D220481F8E}"/>
                </a:ext>
              </a:extLst>
            </p:cNvPr>
            <p:cNvSpPr/>
            <p:nvPr/>
          </p:nvSpPr>
          <p:spPr>
            <a:xfrm>
              <a:off x="8238931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8">
              <a:extLst>
                <a:ext uri="{FF2B5EF4-FFF2-40B4-BE49-F238E27FC236}">
                  <a16:creationId xmlns:a16="http://schemas.microsoft.com/office/drawing/2014/main" id="{69244F77-7C32-4E85-A539-184015EFB4E1}"/>
                </a:ext>
              </a:extLst>
            </p:cNvPr>
            <p:cNvSpPr/>
            <p:nvPr/>
          </p:nvSpPr>
          <p:spPr>
            <a:xfrm>
              <a:off x="4556449" y="4460475"/>
              <a:ext cx="368248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1">
              <a:extLst>
                <a:ext uri="{FF2B5EF4-FFF2-40B4-BE49-F238E27FC236}">
                  <a16:creationId xmlns:a16="http://schemas.microsoft.com/office/drawing/2014/main" id="{03DD6829-2CB3-42D8-90E0-1BE17B2A0CED}"/>
                </a:ext>
              </a:extLst>
            </p:cNvPr>
            <p:cNvSpPr/>
            <p:nvPr/>
          </p:nvSpPr>
          <p:spPr>
            <a:xfrm>
              <a:off x="4551185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6D63295-CBBC-4DAA-B24D-F6A5F19EDFA0}"/>
                    </a:ext>
                  </a:extLst>
                </p:cNvPr>
                <p:cNvSpPr txBox="1"/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6D63295-CBBC-4DAA-B24D-F6A5F19ED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4444" r="-444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A45F6FE-266A-4BFE-A86B-88A6D99B7927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10800000" cy="4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Secondo caso: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m:rPr>
                        <m:sty m:val="p"/>
                      </m:rPr>
                      <a:rPr lang="it-IT" sz="2000" b="0" i="0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A45F6FE-266A-4BFE-A86B-88A6D99B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10800000" cy="404663"/>
              </a:xfrm>
              <a:prstGeom prst="rect">
                <a:avLst/>
              </a:prstGeom>
              <a:blipFill>
                <a:blip r:embed="rId5"/>
                <a:stretch>
                  <a:fillRect l="-451" t="-7576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1CEDA05-198A-4612-82AC-E1348AF8DBD2}"/>
              </a:ext>
            </a:extLst>
          </p:cNvPr>
          <p:cNvSpPr txBox="1"/>
          <p:nvPr/>
        </p:nvSpPr>
        <p:spPr>
          <a:xfrm>
            <a:off x="696000" y="789741"/>
            <a:ext cx="6480000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Inoltre: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E67FA75-4AEB-4E97-BF16-783BB38E3A2B}"/>
                  </a:ext>
                </a:extLst>
              </p:cNvPr>
              <p:cNvSpPr/>
              <p:nvPr/>
            </p:nvSpPr>
            <p:spPr>
              <a:xfrm>
                <a:off x="696000" y="1319690"/>
                <a:ext cx="2532103" cy="943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1.32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E67FA75-4AEB-4E97-BF16-783BB38E3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319690"/>
                <a:ext cx="2532103" cy="943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708CCB38-B68B-4BEF-A978-20AFF3D66CAC}"/>
                  </a:ext>
                </a:extLst>
              </p:cNvPr>
              <p:cNvSpPr/>
              <p:nvPr/>
            </p:nvSpPr>
            <p:spPr>
              <a:xfrm>
                <a:off x="3228103" y="1454078"/>
                <a:ext cx="37233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75.758 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psi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  522.33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</m:t>
                    </m:r>
                  </m:oMath>
                </a14:m>
                <a:r>
                  <a:rPr lang="it-IT" sz="2000" dirty="0"/>
                  <a:t> </a:t>
                </a:r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708CCB38-B68B-4BEF-A978-20AFF3D66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103" y="1454078"/>
                <a:ext cx="3723392" cy="400110"/>
              </a:xfrm>
              <a:prstGeom prst="rect">
                <a:avLst/>
              </a:prstGeom>
              <a:blipFill>
                <a:blip r:embed="rId7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CE7B881-9F57-456B-950D-44749EA93A83}"/>
              </a:ext>
            </a:extLst>
          </p:cNvPr>
          <p:cNvSpPr txBox="1"/>
          <p:nvPr/>
        </p:nvSpPr>
        <p:spPr>
          <a:xfrm>
            <a:off x="695999" y="2425173"/>
            <a:ext cx="1080000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Come già detto, la portata è proporzionale alla pressione di ristagno nella sezione critica, che coincide con la sezione d’uscita: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E6D5F1DD-8FEF-467D-98A4-596FE794339A}"/>
                  </a:ext>
                </a:extLst>
              </p:cNvPr>
              <p:cNvSpPr txBox="1"/>
              <p:nvPr/>
            </p:nvSpPr>
            <p:spPr>
              <a:xfrm>
                <a:off x="810336" y="3298482"/>
                <a:ext cx="2497287" cy="72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i="1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E6D5F1DD-8FEF-467D-98A4-596FE794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36" y="3298482"/>
                <a:ext cx="2497287" cy="7285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4ACA7D3-1529-44C9-A2D7-37DBBF848F19}"/>
              </a:ext>
            </a:extLst>
          </p:cNvPr>
          <p:cNvSpPr txBox="1"/>
          <p:nvPr/>
        </p:nvSpPr>
        <p:spPr>
          <a:xfrm>
            <a:off x="695999" y="4274865"/>
            <a:ext cx="10800000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Quindi la variazione percentuale è data da: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9A044E04-C66B-4DFE-A67C-2BA6CD9749DB}"/>
                  </a:ext>
                </a:extLst>
              </p:cNvPr>
              <p:cNvSpPr txBox="1"/>
              <p:nvPr/>
            </p:nvSpPr>
            <p:spPr>
              <a:xfrm>
                <a:off x="810336" y="4893485"/>
                <a:ext cx="2389372" cy="807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̇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9A044E04-C66B-4DFE-A67C-2BA6CD974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36" y="4893485"/>
                <a:ext cx="2389372" cy="807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D5598E76-58D2-403D-B9DC-BD0FA471DFE6}"/>
                  </a:ext>
                </a:extLst>
              </p:cNvPr>
              <p:cNvSpPr txBox="1"/>
              <p:nvPr/>
            </p:nvSpPr>
            <p:spPr>
              <a:xfrm>
                <a:off x="695999" y="5789988"/>
                <a:ext cx="10800000" cy="951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Con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pressione di ristagno critica (all’uscita) relativa al </a:t>
                </a: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primo caso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  <m:r>
                      <m:rPr>
                        <m:sty m:val="p"/>
                      </m:rPr>
                      <a:rPr lang="it-IT" sz="2000" b="0" i="0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pressione di ristagno critica (all’uscita) relativa al </a:t>
                </a: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secondo caso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m:rPr>
                        <m:sty m:val="p"/>
                      </m:rPr>
                      <a:rPr lang="it-IT" sz="2000" b="0" i="0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D5598E76-58D2-403D-B9DC-BD0FA471D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5789988"/>
                <a:ext cx="10800000" cy="951286"/>
              </a:xfrm>
              <a:prstGeom prst="rect">
                <a:avLst/>
              </a:prstGeom>
              <a:blipFill>
                <a:blip r:embed="rId10"/>
                <a:stretch>
                  <a:fillRect l="-451" b="-70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2B00EE2C-FE21-43D4-8343-7750C1490768}"/>
                  </a:ext>
                </a:extLst>
              </p:cNvPr>
              <p:cNvSpPr/>
              <p:nvPr/>
            </p:nvSpPr>
            <p:spPr>
              <a:xfrm>
                <a:off x="3278903" y="5084238"/>
                <a:ext cx="11406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24.242%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2B00EE2C-FE21-43D4-8343-7750C1490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903" y="5084238"/>
                <a:ext cx="1140697" cy="400110"/>
              </a:xfrm>
              <a:prstGeom prst="rect">
                <a:avLst/>
              </a:prstGeom>
              <a:blipFill>
                <a:blip r:embed="rId11"/>
                <a:stretch>
                  <a:fillRect r="-21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8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88880445-3C5E-4776-9B3A-FED155B65C27}"/>
              </a:ext>
            </a:extLst>
          </p:cNvPr>
          <p:cNvGrpSpPr>
            <a:grpSpLocks noChangeAspect="1"/>
          </p:cNvGrpSpPr>
          <p:nvPr/>
        </p:nvGrpSpPr>
        <p:grpSpPr>
          <a:xfrm>
            <a:off x="7708793" y="180000"/>
            <a:ext cx="4165707" cy="1684759"/>
            <a:chOff x="3438126" y="4006666"/>
            <a:chExt cx="5029415" cy="2034073"/>
          </a:xfrm>
        </p:grpSpPr>
        <p:sp>
          <p:nvSpPr>
            <p:cNvPr id="3" name="Figura a mano libera: forma 2">
              <a:extLst>
                <a:ext uri="{FF2B5EF4-FFF2-40B4-BE49-F238E27FC236}">
                  <a16:creationId xmlns:a16="http://schemas.microsoft.com/office/drawing/2014/main" id="{ABB045BB-5EA4-4895-85E1-0D5DDF31E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6736" y="4006666"/>
              <a:ext cx="914400" cy="1011757"/>
            </a:xfrm>
            <a:custGeom>
              <a:avLst/>
              <a:gdLst>
                <a:gd name="connsiteX0" fmla="*/ 0 w 485775"/>
                <a:gd name="connsiteY0" fmla="*/ 0 h 537496"/>
                <a:gd name="connsiteX1" fmla="*/ 71437 w 485775"/>
                <a:gd name="connsiteY1" fmla="*/ 54769 h 537496"/>
                <a:gd name="connsiteX2" fmla="*/ 128587 w 485775"/>
                <a:gd name="connsiteY2" fmla="*/ 173831 h 537496"/>
                <a:gd name="connsiteX3" fmla="*/ 188118 w 485775"/>
                <a:gd name="connsiteY3" fmla="*/ 342900 h 537496"/>
                <a:gd name="connsiteX4" fmla="*/ 261937 w 485775"/>
                <a:gd name="connsiteY4" fmla="*/ 457200 h 537496"/>
                <a:gd name="connsiteX5" fmla="*/ 328612 w 485775"/>
                <a:gd name="connsiteY5" fmla="*/ 500062 h 537496"/>
                <a:gd name="connsiteX6" fmla="*/ 433387 w 485775"/>
                <a:gd name="connsiteY6" fmla="*/ 533400 h 537496"/>
                <a:gd name="connsiteX7" fmla="*/ 485775 w 485775"/>
                <a:gd name="connsiteY7" fmla="*/ 535781 h 53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75" h="537496">
                  <a:moveTo>
                    <a:pt x="0" y="0"/>
                  </a:moveTo>
                  <a:cubicBezTo>
                    <a:pt x="25003" y="12898"/>
                    <a:pt x="50006" y="25797"/>
                    <a:pt x="71437" y="54769"/>
                  </a:cubicBezTo>
                  <a:cubicBezTo>
                    <a:pt x="92868" y="83741"/>
                    <a:pt x="109140" y="125809"/>
                    <a:pt x="128587" y="173831"/>
                  </a:cubicBezTo>
                  <a:cubicBezTo>
                    <a:pt x="148034" y="221853"/>
                    <a:pt x="165893" y="295672"/>
                    <a:pt x="188118" y="342900"/>
                  </a:cubicBezTo>
                  <a:cubicBezTo>
                    <a:pt x="210343" y="390128"/>
                    <a:pt x="238521" y="431006"/>
                    <a:pt x="261937" y="457200"/>
                  </a:cubicBezTo>
                  <a:cubicBezTo>
                    <a:pt x="285353" y="483394"/>
                    <a:pt x="300037" y="487362"/>
                    <a:pt x="328612" y="500062"/>
                  </a:cubicBezTo>
                  <a:cubicBezTo>
                    <a:pt x="357187" y="512762"/>
                    <a:pt x="407193" y="527447"/>
                    <a:pt x="433387" y="533400"/>
                  </a:cubicBezTo>
                  <a:cubicBezTo>
                    <a:pt x="459581" y="539353"/>
                    <a:pt x="472678" y="537567"/>
                    <a:pt x="485775" y="53578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974F7E73-8A6C-41F4-8195-91D99C16FD6D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36824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3440BFED-8E73-49F3-B12E-19230A35375E}"/>
                </a:ext>
              </a:extLst>
            </p:cNvPr>
            <p:cNvCxnSpPr>
              <a:cxnSpLocks/>
            </p:cNvCxnSpPr>
            <p:nvPr/>
          </p:nvCxnSpPr>
          <p:spPr>
            <a:xfrm>
              <a:off x="3438126" y="6040739"/>
              <a:ext cx="502941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107EF63-757E-44EB-A216-0B57C189C814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2DC6C055-C051-4CD4-8145-F27F8EC3EE6D}"/>
                </a:ext>
              </a:extLst>
            </p:cNvPr>
            <p:cNvCxnSpPr>
              <a:cxnSpLocks/>
            </p:cNvCxnSpPr>
            <p:nvPr/>
          </p:nvCxnSpPr>
          <p:spPr>
            <a:xfrm>
              <a:off x="8226490" y="5018422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C6432AB-5D68-4BE9-945B-36F0DB0BA8B1}"/>
                    </a:ext>
                  </a:extLst>
                </p:cNvPr>
                <p:cNvSpPr txBox="1"/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C6432AB-5D68-4BE9-945B-36F0DB0BA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48148" r="-444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371C661-01C5-42DE-AC01-6BFD24955981}"/>
                    </a:ext>
                  </a:extLst>
                </p:cNvPr>
                <p:cNvSpPr txBox="1"/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371C661-01C5-42DE-AC01-6BFD24955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2143" r="-28571" b="-190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37">
              <a:extLst>
                <a:ext uri="{FF2B5EF4-FFF2-40B4-BE49-F238E27FC236}">
                  <a16:creationId xmlns:a16="http://schemas.microsoft.com/office/drawing/2014/main" id="{BDA14116-4D6C-44A0-9838-90D220481F8E}"/>
                </a:ext>
              </a:extLst>
            </p:cNvPr>
            <p:cNvSpPr/>
            <p:nvPr/>
          </p:nvSpPr>
          <p:spPr>
            <a:xfrm>
              <a:off x="8238931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8">
              <a:extLst>
                <a:ext uri="{FF2B5EF4-FFF2-40B4-BE49-F238E27FC236}">
                  <a16:creationId xmlns:a16="http://schemas.microsoft.com/office/drawing/2014/main" id="{69244F77-7C32-4E85-A539-184015EFB4E1}"/>
                </a:ext>
              </a:extLst>
            </p:cNvPr>
            <p:cNvSpPr/>
            <p:nvPr/>
          </p:nvSpPr>
          <p:spPr>
            <a:xfrm>
              <a:off x="4556449" y="4460475"/>
              <a:ext cx="368248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1">
              <a:extLst>
                <a:ext uri="{FF2B5EF4-FFF2-40B4-BE49-F238E27FC236}">
                  <a16:creationId xmlns:a16="http://schemas.microsoft.com/office/drawing/2014/main" id="{03DD6829-2CB3-42D8-90E0-1BE17B2A0CED}"/>
                </a:ext>
              </a:extLst>
            </p:cNvPr>
            <p:cNvSpPr/>
            <p:nvPr/>
          </p:nvSpPr>
          <p:spPr>
            <a:xfrm>
              <a:off x="4551185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6D63295-CBBC-4DAA-B24D-F6A5F19EDFA0}"/>
                    </a:ext>
                  </a:extLst>
                </p:cNvPr>
                <p:cNvSpPr txBox="1"/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6D63295-CBBC-4DAA-B24D-F6A5F19ED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4444" r="-444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A45F6FE-266A-4BFE-A86B-88A6D99B7927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10800000" cy="4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Terzo caso: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m:rPr>
                        <m:sty m:val="p"/>
                      </m:rPr>
                      <a:rPr lang="it-IT" sz="2000" b="0" i="0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A45F6FE-266A-4BFE-A86B-88A6D99B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10800000" cy="404663"/>
              </a:xfrm>
              <a:prstGeom prst="rect">
                <a:avLst/>
              </a:prstGeom>
              <a:blipFill>
                <a:blip r:embed="rId5"/>
                <a:stretch>
                  <a:fillRect l="-451" t="-7576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1CEDA05-198A-4612-82AC-E1348AF8DBD2}"/>
              </a:ext>
            </a:extLst>
          </p:cNvPr>
          <p:cNvSpPr txBox="1"/>
          <p:nvPr/>
        </p:nvSpPr>
        <p:spPr>
          <a:xfrm>
            <a:off x="696000" y="789741"/>
            <a:ext cx="648000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Il procedimento è identico al caso precedente. Calcoliamo il rapporto caratteristico del moto alla Fanno: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FCBE645C-1778-4F85-90AA-AD983384F9F6}"/>
                  </a:ext>
                </a:extLst>
              </p:cNvPr>
              <p:cNvSpPr/>
              <p:nvPr/>
            </p:nvSpPr>
            <p:spPr>
              <a:xfrm>
                <a:off x="774268" y="1664237"/>
                <a:ext cx="2975238" cy="67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4⋅0.0025⋅100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0.1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FCBE645C-1778-4F85-90AA-AD983384F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1664237"/>
                <a:ext cx="2975238" cy="677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A06C105A-94DB-4F3A-A168-24C3E58626FD}"/>
                  </a:ext>
                </a:extLst>
              </p:cNvPr>
              <p:cNvSpPr/>
              <p:nvPr/>
            </p:nvSpPr>
            <p:spPr>
              <a:xfrm>
                <a:off x="3632229" y="1837591"/>
                <a:ext cx="5277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A06C105A-94DB-4F3A-A168-24C3E5862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29" y="1837591"/>
                <a:ext cx="52770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AB6CA94-0A3B-4462-ACF5-EC94D8C7A5B7}"/>
              </a:ext>
            </a:extLst>
          </p:cNvPr>
          <p:cNvSpPr txBox="1"/>
          <p:nvPr/>
        </p:nvSpPr>
        <p:spPr>
          <a:xfrm>
            <a:off x="774267" y="2495283"/>
            <a:ext cx="10910881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Poiché siamo interessati al caso in cui la sezione d'uscita sia critica questo rapporto è anche  quello critico, quindi dalle tabelle (FF):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7B85DBF-DF10-404B-9332-1B996AD690F4}"/>
                  </a:ext>
                </a:extLst>
              </p:cNvPr>
              <p:cNvSpPr/>
              <p:nvPr/>
            </p:nvSpPr>
            <p:spPr>
              <a:xfrm>
                <a:off x="786153" y="3353818"/>
                <a:ext cx="1396216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7B85DBF-DF10-404B-9332-1B996AD69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53" y="3353818"/>
                <a:ext cx="1396216" cy="6820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4BF3994-4641-4774-A772-39C27603356E}"/>
              </a:ext>
            </a:extLst>
          </p:cNvPr>
          <p:cNvCxnSpPr>
            <a:cxnSpLocks/>
          </p:cNvCxnSpPr>
          <p:nvPr/>
        </p:nvCxnSpPr>
        <p:spPr>
          <a:xfrm>
            <a:off x="2336800" y="3696656"/>
            <a:ext cx="16198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342C7E56-D1D3-4542-BED0-0495D21C23F8}"/>
              </a:ext>
            </a:extLst>
          </p:cNvPr>
          <p:cNvSpPr/>
          <p:nvPr/>
        </p:nvSpPr>
        <p:spPr>
          <a:xfrm>
            <a:off x="2897305" y="3302156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2E415FC5-E8F2-4C8F-B27A-370087552D1E}"/>
                  </a:ext>
                </a:extLst>
              </p:cNvPr>
              <p:cNvSpPr/>
              <p:nvPr/>
            </p:nvSpPr>
            <p:spPr>
              <a:xfrm>
                <a:off x="4440346" y="3473466"/>
                <a:ext cx="822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2E415FC5-E8F2-4C8F-B27A-37008755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46" y="3473466"/>
                <a:ext cx="82266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D5ED53F9-BE33-46AE-B1C0-2513F76A9F7D}"/>
                  </a:ext>
                </a:extLst>
              </p:cNvPr>
              <p:cNvSpPr/>
              <p:nvPr/>
            </p:nvSpPr>
            <p:spPr>
              <a:xfrm>
                <a:off x="5268971" y="3473466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0.234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D5ED53F9-BE33-46AE-B1C0-2513F76A9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971" y="3473466"/>
                <a:ext cx="86594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F38FF90C-E05E-432E-BEA7-82DDC206A1FE}"/>
                  </a:ext>
                </a:extLst>
              </p:cNvPr>
              <p:cNvSpPr/>
              <p:nvPr/>
            </p:nvSpPr>
            <p:spPr>
              <a:xfrm>
                <a:off x="6844460" y="3395871"/>
                <a:ext cx="754694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F38FF90C-E05E-432E-BEA7-82DDC206A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460" y="3395871"/>
                <a:ext cx="754694" cy="6712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542650FF-AD4A-4664-96F5-56E8BF0E5397}"/>
                  </a:ext>
                </a:extLst>
              </p:cNvPr>
              <p:cNvSpPr/>
              <p:nvPr/>
            </p:nvSpPr>
            <p:spPr>
              <a:xfrm>
                <a:off x="7535654" y="3518753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4.66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542650FF-AD4A-4664-96F5-56E8BF0E5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654" y="3518753"/>
                <a:ext cx="72327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E67FA75-4AEB-4E97-BF16-783BB38E3A2B}"/>
                  </a:ext>
                </a:extLst>
              </p:cNvPr>
              <p:cNvSpPr/>
              <p:nvPr/>
            </p:nvSpPr>
            <p:spPr>
              <a:xfrm>
                <a:off x="9152904" y="3381797"/>
                <a:ext cx="873829" cy="699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E67FA75-4AEB-4E97-BF16-783BB38E3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904" y="3381797"/>
                <a:ext cx="873829" cy="6994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708CCB38-B68B-4BEF-A978-20AFF3D66CAC}"/>
                  </a:ext>
                </a:extLst>
              </p:cNvPr>
              <p:cNvSpPr/>
              <p:nvPr/>
            </p:nvSpPr>
            <p:spPr>
              <a:xfrm>
                <a:off x="9907598" y="3531453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2.56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708CCB38-B68B-4BEF-A978-20AFF3D66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598" y="3531453"/>
                <a:ext cx="72327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D16D0F0A-FD23-43B6-9BDD-0E45C4E52BC3}"/>
                  </a:ext>
                </a:extLst>
              </p:cNvPr>
              <p:cNvSpPr/>
              <p:nvPr/>
            </p:nvSpPr>
            <p:spPr>
              <a:xfrm>
                <a:off x="2618543" y="3694841"/>
                <a:ext cx="10563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D16D0F0A-FD23-43B6-9BDD-0E45C4E52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43" y="3694841"/>
                <a:ext cx="1056379" cy="400110"/>
              </a:xfrm>
              <a:prstGeom prst="rect">
                <a:avLst/>
              </a:prstGeom>
              <a:blipFill>
                <a:blip r:embed="rId15"/>
                <a:stretch>
                  <a:fillRect l="-6358" t="-6061" r="-5202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DFAB418-CD33-44DE-BC04-BC88206CBDD8}"/>
              </a:ext>
            </a:extLst>
          </p:cNvPr>
          <p:cNvSpPr txBox="1"/>
          <p:nvPr/>
        </p:nvSpPr>
        <p:spPr>
          <a:xfrm>
            <a:off x="786153" y="4269858"/>
            <a:ext cx="10910881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Noto il numero di Mach dalle tabelle (ISO) si può ricavare il rapporto: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C6E5D4C4-6EAD-4CE5-A228-B982F2937DB1}"/>
                  </a:ext>
                </a:extLst>
              </p:cNvPr>
              <p:cNvSpPr/>
              <p:nvPr/>
            </p:nvSpPr>
            <p:spPr>
              <a:xfrm>
                <a:off x="4440346" y="4893746"/>
                <a:ext cx="859273" cy="707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C6E5D4C4-6EAD-4CE5-A228-B982F2937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46" y="4893746"/>
                <a:ext cx="859273" cy="7079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EA0BA4DC-A47E-4961-860B-D5099779A72D}"/>
                  </a:ext>
                </a:extLst>
              </p:cNvPr>
              <p:cNvSpPr/>
              <p:nvPr/>
            </p:nvSpPr>
            <p:spPr>
              <a:xfrm>
                <a:off x="796750" y="4999512"/>
                <a:ext cx="15174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0.234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EA0BA4DC-A47E-4961-860B-D5099779A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50" y="4999512"/>
                <a:ext cx="151746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tangolo 35">
            <a:extLst>
              <a:ext uri="{FF2B5EF4-FFF2-40B4-BE49-F238E27FC236}">
                <a16:creationId xmlns:a16="http://schemas.microsoft.com/office/drawing/2014/main" id="{32D4D23F-4349-49EF-B838-5669BE32E234}"/>
              </a:ext>
            </a:extLst>
          </p:cNvPr>
          <p:cNvSpPr/>
          <p:nvPr/>
        </p:nvSpPr>
        <p:spPr>
          <a:xfrm>
            <a:off x="2813489" y="4812761"/>
            <a:ext cx="625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6DAAF5A6-5DC5-440A-A4CF-1546374535B1}"/>
                  </a:ext>
                </a:extLst>
              </p:cNvPr>
              <p:cNvSpPr/>
              <p:nvPr/>
            </p:nvSpPr>
            <p:spPr>
              <a:xfrm>
                <a:off x="5288853" y="502385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.963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6DAAF5A6-5DC5-440A-A4CF-154637453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853" y="5023851"/>
                <a:ext cx="865943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0C26C10A-E8A9-46A4-8516-FC6F21E1451D}"/>
              </a:ext>
            </a:extLst>
          </p:cNvPr>
          <p:cNvCxnSpPr>
            <a:cxnSpLocks/>
          </p:cNvCxnSpPr>
          <p:nvPr/>
        </p:nvCxnSpPr>
        <p:spPr>
          <a:xfrm>
            <a:off x="2321282" y="5212871"/>
            <a:ext cx="16198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45277BB-6211-4881-B025-A6C4192C6C8A}"/>
              </a:ext>
            </a:extLst>
          </p:cNvPr>
          <p:cNvSpPr txBox="1"/>
          <p:nvPr/>
        </p:nvSpPr>
        <p:spPr>
          <a:xfrm>
            <a:off x="796751" y="5748952"/>
            <a:ext cx="1108250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2CFD068E-5715-4B14-99E9-2E370622EF6C}"/>
                  </a:ext>
                </a:extLst>
              </p:cNvPr>
              <p:cNvSpPr/>
              <p:nvPr/>
            </p:nvSpPr>
            <p:spPr>
              <a:xfrm>
                <a:off x="1981001" y="5578263"/>
                <a:ext cx="5080109" cy="768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=1⋅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4.66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⋅0.963⋅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2CFD068E-5715-4B14-99E9-2E370622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01" y="5578263"/>
                <a:ext cx="5080109" cy="76809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A8E74FAE-C045-4298-AB48-E4D744AA7690}"/>
                  </a:ext>
                </a:extLst>
              </p:cNvPr>
              <p:cNvSpPr/>
              <p:nvPr/>
            </p:nvSpPr>
            <p:spPr>
              <a:xfrm>
                <a:off x="7170114" y="5762255"/>
                <a:ext cx="38293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0.665 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psi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  142.482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A8E74FAE-C045-4298-AB48-E4D744AA7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114" y="5762255"/>
                <a:ext cx="3829318" cy="400110"/>
              </a:xfrm>
              <a:prstGeom prst="rect">
                <a:avLst/>
              </a:prstGeom>
              <a:blipFill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53F9A7F3-D4EA-4CFE-93DB-E9E8DD2FC4ED}"/>
                  </a:ext>
                </a:extLst>
              </p:cNvPr>
              <p:cNvSpPr txBox="1"/>
              <p:nvPr/>
            </p:nvSpPr>
            <p:spPr>
              <a:xfrm>
                <a:off x="1905001" y="6414101"/>
                <a:ext cx="3421982" cy="45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(siccome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b>
                            <m: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b="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53F9A7F3-D4EA-4CFE-93DB-E9E8DD2FC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6414101"/>
                <a:ext cx="3421982" cy="451598"/>
              </a:xfrm>
              <a:prstGeom prst="rect">
                <a:avLst/>
              </a:prstGeom>
              <a:blipFill>
                <a:blip r:embed="rId21"/>
                <a:stretch>
                  <a:fillRect l="-1604" t="-1351" r="-713" b="-175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3" grpId="0"/>
      <p:bldP spid="34" grpId="0"/>
      <p:bldP spid="36" grpId="0"/>
      <p:bldP spid="37" grpId="0"/>
      <p:bldP spid="40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88880445-3C5E-4776-9B3A-FED155B65C27}"/>
              </a:ext>
            </a:extLst>
          </p:cNvPr>
          <p:cNvGrpSpPr>
            <a:grpSpLocks noChangeAspect="1"/>
          </p:cNvGrpSpPr>
          <p:nvPr/>
        </p:nvGrpSpPr>
        <p:grpSpPr>
          <a:xfrm>
            <a:off x="7708793" y="180000"/>
            <a:ext cx="4165707" cy="1684759"/>
            <a:chOff x="3438126" y="4006666"/>
            <a:chExt cx="5029415" cy="2034073"/>
          </a:xfrm>
        </p:grpSpPr>
        <p:sp>
          <p:nvSpPr>
            <p:cNvPr id="3" name="Figura a mano libera: forma 2">
              <a:extLst>
                <a:ext uri="{FF2B5EF4-FFF2-40B4-BE49-F238E27FC236}">
                  <a16:creationId xmlns:a16="http://schemas.microsoft.com/office/drawing/2014/main" id="{ABB045BB-5EA4-4895-85E1-0D5DDF31E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6736" y="4006666"/>
              <a:ext cx="914400" cy="1011757"/>
            </a:xfrm>
            <a:custGeom>
              <a:avLst/>
              <a:gdLst>
                <a:gd name="connsiteX0" fmla="*/ 0 w 485775"/>
                <a:gd name="connsiteY0" fmla="*/ 0 h 537496"/>
                <a:gd name="connsiteX1" fmla="*/ 71437 w 485775"/>
                <a:gd name="connsiteY1" fmla="*/ 54769 h 537496"/>
                <a:gd name="connsiteX2" fmla="*/ 128587 w 485775"/>
                <a:gd name="connsiteY2" fmla="*/ 173831 h 537496"/>
                <a:gd name="connsiteX3" fmla="*/ 188118 w 485775"/>
                <a:gd name="connsiteY3" fmla="*/ 342900 h 537496"/>
                <a:gd name="connsiteX4" fmla="*/ 261937 w 485775"/>
                <a:gd name="connsiteY4" fmla="*/ 457200 h 537496"/>
                <a:gd name="connsiteX5" fmla="*/ 328612 w 485775"/>
                <a:gd name="connsiteY5" fmla="*/ 500062 h 537496"/>
                <a:gd name="connsiteX6" fmla="*/ 433387 w 485775"/>
                <a:gd name="connsiteY6" fmla="*/ 533400 h 537496"/>
                <a:gd name="connsiteX7" fmla="*/ 485775 w 485775"/>
                <a:gd name="connsiteY7" fmla="*/ 535781 h 53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75" h="537496">
                  <a:moveTo>
                    <a:pt x="0" y="0"/>
                  </a:moveTo>
                  <a:cubicBezTo>
                    <a:pt x="25003" y="12898"/>
                    <a:pt x="50006" y="25797"/>
                    <a:pt x="71437" y="54769"/>
                  </a:cubicBezTo>
                  <a:cubicBezTo>
                    <a:pt x="92868" y="83741"/>
                    <a:pt x="109140" y="125809"/>
                    <a:pt x="128587" y="173831"/>
                  </a:cubicBezTo>
                  <a:cubicBezTo>
                    <a:pt x="148034" y="221853"/>
                    <a:pt x="165893" y="295672"/>
                    <a:pt x="188118" y="342900"/>
                  </a:cubicBezTo>
                  <a:cubicBezTo>
                    <a:pt x="210343" y="390128"/>
                    <a:pt x="238521" y="431006"/>
                    <a:pt x="261937" y="457200"/>
                  </a:cubicBezTo>
                  <a:cubicBezTo>
                    <a:pt x="285353" y="483394"/>
                    <a:pt x="300037" y="487362"/>
                    <a:pt x="328612" y="500062"/>
                  </a:cubicBezTo>
                  <a:cubicBezTo>
                    <a:pt x="357187" y="512762"/>
                    <a:pt x="407193" y="527447"/>
                    <a:pt x="433387" y="533400"/>
                  </a:cubicBezTo>
                  <a:cubicBezTo>
                    <a:pt x="459581" y="539353"/>
                    <a:pt x="472678" y="537567"/>
                    <a:pt x="485775" y="53578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974F7E73-8A6C-41F4-8195-91D99C16FD6D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36824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3440BFED-8E73-49F3-B12E-19230A35375E}"/>
                </a:ext>
              </a:extLst>
            </p:cNvPr>
            <p:cNvCxnSpPr>
              <a:cxnSpLocks/>
            </p:cNvCxnSpPr>
            <p:nvPr/>
          </p:nvCxnSpPr>
          <p:spPr>
            <a:xfrm>
              <a:off x="3438126" y="6040739"/>
              <a:ext cx="502941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107EF63-757E-44EB-A216-0B57C189C814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2DC6C055-C051-4CD4-8145-F27F8EC3EE6D}"/>
                </a:ext>
              </a:extLst>
            </p:cNvPr>
            <p:cNvCxnSpPr>
              <a:cxnSpLocks/>
            </p:cNvCxnSpPr>
            <p:nvPr/>
          </p:nvCxnSpPr>
          <p:spPr>
            <a:xfrm>
              <a:off x="8226490" y="5018422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C6432AB-5D68-4BE9-945B-36F0DB0BA8B1}"/>
                    </a:ext>
                  </a:extLst>
                </p:cNvPr>
                <p:cNvSpPr txBox="1"/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C6432AB-5D68-4BE9-945B-36F0DB0BA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48148" r="-444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371C661-01C5-42DE-AC01-6BFD24955981}"/>
                    </a:ext>
                  </a:extLst>
                </p:cNvPr>
                <p:cNvSpPr txBox="1"/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371C661-01C5-42DE-AC01-6BFD24955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2143" r="-28571" b="-190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37">
              <a:extLst>
                <a:ext uri="{FF2B5EF4-FFF2-40B4-BE49-F238E27FC236}">
                  <a16:creationId xmlns:a16="http://schemas.microsoft.com/office/drawing/2014/main" id="{BDA14116-4D6C-44A0-9838-90D220481F8E}"/>
                </a:ext>
              </a:extLst>
            </p:cNvPr>
            <p:cNvSpPr/>
            <p:nvPr/>
          </p:nvSpPr>
          <p:spPr>
            <a:xfrm>
              <a:off x="8238931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8">
              <a:extLst>
                <a:ext uri="{FF2B5EF4-FFF2-40B4-BE49-F238E27FC236}">
                  <a16:creationId xmlns:a16="http://schemas.microsoft.com/office/drawing/2014/main" id="{69244F77-7C32-4E85-A539-184015EFB4E1}"/>
                </a:ext>
              </a:extLst>
            </p:cNvPr>
            <p:cNvSpPr/>
            <p:nvPr/>
          </p:nvSpPr>
          <p:spPr>
            <a:xfrm>
              <a:off x="4556449" y="4460475"/>
              <a:ext cx="368248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1">
              <a:extLst>
                <a:ext uri="{FF2B5EF4-FFF2-40B4-BE49-F238E27FC236}">
                  <a16:creationId xmlns:a16="http://schemas.microsoft.com/office/drawing/2014/main" id="{03DD6829-2CB3-42D8-90E0-1BE17B2A0CED}"/>
                </a:ext>
              </a:extLst>
            </p:cNvPr>
            <p:cNvSpPr/>
            <p:nvPr/>
          </p:nvSpPr>
          <p:spPr>
            <a:xfrm>
              <a:off x="4551185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6D63295-CBBC-4DAA-B24D-F6A5F19EDFA0}"/>
                    </a:ext>
                  </a:extLst>
                </p:cNvPr>
                <p:cNvSpPr txBox="1"/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6D63295-CBBC-4DAA-B24D-F6A5F19ED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4444" r="-444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A45F6FE-266A-4BFE-A86B-88A6D99B7927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10800000" cy="4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Terzo caso: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m:rPr>
                        <m:sty m:val="p"/>
                      </m:rPr>
                      <a:rPr lang="it-IT" sz="2000" b="0" i="0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A45F6FE-266A-4BFE-A86B-88A6D99B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10800000" cy="404663"/>
              </a:xfrm>
              <a:prstGeom prst="rect">
                <a:avLst/>
              </a:prstGeom>
              <a:blipFill>
                <a:blip r:embed="rId5"/>
                <a:stretch>
                  <a:fillRect l="-451" t="-7576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1CEDA05-198A-4612-82AC-E1348AF8DBD2}"/>
              </a:ext>
            </a:extLst>
          </p:cNvPr>
          <p:cNvSpPr txBox="1"/>
          <p:nvPr/>
        </p:nvSpPr>
        <p:spPr>
          <a:xfrm>
            <a:off x="696000" y="789741"/>
            <a:ext cx="6480000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Inoltre: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E67FA75-4AEB-4E97-BF16-783BB38E3A2B}"/>
                  </a:ext>
                </a:extLst>
              </p:cNvPr>
              <p:cNvSpPr/>
              <p:nvPr/>
            </p:nvSpPr>
            <p:spPr>
              <a:xfrm>
                <a:off x="696000" y="1319690"/>
                <a:ext cx="2532103" cy="943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2.56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E67FA75-4AEB-4E97-BF16-783BB38E3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319690"/>
                <a:ext cx="2532103" cy="943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708CCB38-B68B-4BEF-A978-20AFF3D66CAC}"/>
                  </a:ext>
                </a:extLst>
              </p:cNvPr>
              <p:cNvSpPr/>
              <p:nvPr/>
            </p:nvSpPr>
            <p:spPr>
              <a:xfrm>
                <a:off x="3228103" y="1454078"/>
                <a:ext cx="38293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39.063 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psi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  269.3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26×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</m:t>
                    </m:r>
                  </m:oMath>
                </a14:m>
                <a:r>
                  <a:rPr lang="it-IT" sz="2000" dirty="0"/>
                  <a:t> </a:t>
                </a:r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708CCB38-B68B-4BEF-A978-20AFF3D66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103" y="1454078"/>
                <a:ext cx="3829318" cy="400110"/>
              </a:xfrm>
              <a:prstGeom prst="rect">
                <a:avLst/>
              </a:prstGeom>
              <a:blipFill>
                <a:blip r:embed="rId7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CE7B881-9F57-456B-950D-44749EA93A83}"/>
              </a:ext>
            </a:extLst>
          </p:cNvPr>
          <p:cNvSpPr txBox="1"/>
          <p:nvPr/>
        </p:nvSpPr>
        <p:spPr>
          <a:xfrm>
            <a:off x="695999" y="2425173"/>
            <a:ext cx="1080000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Come già detto, la portata è proporzionale alla pressione di ristagno nella sezione critica, che coincide con la sezione d’uscita: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E6D5F1DD-8FEF-467D-98A4-596FE794339A}"/>
                  </a:ext>
                </a:extLst>
              </p:cNvPr>
              <p:cNvSpPr txBox="1"/>
              <p:nvPr/>
            </p:nvSpPr>
            <p:spPr>
              <a:xfrm>
                <a:off x="810336" y="3298482"/>
                <a:ext cx="2497287" cy="72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i="1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E6D5F1DD-8FEF-467D-98A4-596FE794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36" y="3298482"/>
                <a:ext cx="2497287" cy="7285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4ACA7D3-1529-44C9-A2D7-37DBBF848F19}"/>
              </a:ext>
            </a:extLst>
          </p:cNvPr>
          <p:cNvSpPr txBox="1"/>
          <p:nvPr/>
        </p:nvSpPr>
        <p:spPr>
          <a:xfrm>
            <a:off x="695999" y="4274865"/>
            <a:ext cx="10800000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Quindi la variazione percentuale è data da: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9A044E04-C66B-4DFE-A67C-2BA6CD9749DB}"/>
                  </a:ext>
                </a:extLst>
              </p:cNvPr>
              <p:cNvSpPr txBox="1"/>
              <p:nvPr/>
            </p:nvSpPr>
            <p:spPr>
              <a:xfrm>
                <a:off x="810336" y="4893485"/>
                <a:ext cx="2389372" cy="807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̇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9A044E04-C66B-4DFE-A67C-2BA6CD974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36" y="4893485"/>
                <a:ext cx="2389372" cy="807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D5598E76-58D2-403D-B9DC-BD0FA471DFE6}"/>
                  </a:ext>
                </a:extLst>
              </p:cNvPr>
              <p:cNvSpPr txBox="1"/>
              <p:nvPr/>
            </p:nvSpPr>
            <p:spPr>
              <a:xfrm>
                <a:off x="695999" y="5789988"/>
                <a:ext cx="10800000" cy="951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Con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pressione di ristagno critica (all’uscita) relativa al </a:t>
                </a: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primo caso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  <m:r>
                      <m:rPr>
                        <m:sty m:val="p"/>
                      </m:rPr>
                      <a:rPr lang="it-IT" sz="2000" b="0" i="0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pressione di ristagno critica (all’uscita) relativa al </a:t>
                </a: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terzo caso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m:rPr>
                        <m:sty m:val="p"/>
                      </m:rPr>
                      <a:rPr lang="it-IT" sz="2000" b="0" i="0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D5598E76-58D2-403D-B9DC-BD0FA471D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5789988"/>
                <a:ext cx="10800000" cy="951286"/>
              </a:xfrm>
              <a:prstGeom prst="rect">
                <a:avLst/>
              </a:prstGeom>
              <a:blipFill>
                <a:blip r:embed="rId10"/>
                <a:stretch>
                  <a:fillRect l="-451" b="-70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2B00EE2C-FE21-43D4-8343-7750C1490768}"/>
                  </a:ext>
                </a:extLst>
              </p:cNvPr>
              <p:cNvSpPr/>
              <p:nvPr/>
            </p:nvSpPr>
            <p:spPr>
              <a:xfrm>
                <a:off x="3278903" y="5084238"/>
                <a:ext cx="11406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60.938%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2B00EE2C-FE21-43D4-8343-7750C1490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903" y="5084238"/>
                <a:ext cx="1140697" cy="400110"/>
              </a:xfrm>
              <a:prstGeom prst="rect">
                <a:avLst/>
              </a:prstGeom>
              <a:blipFill>
                <a:blip r:embed="rId11"/>
                <a:stretch>
                  <a:fillRect r="-21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2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65B1894-A315-471A-8B47-B3A6BF5B2F81}"/>
                  </a:ext>
                </a:extLst>
              </p:cNvPr>
              <p:cNvSpPr txBox="1"/>
              <p:nvPr/>
            </p:nvSpPr>
            <p:spPr>
              <a:xfrm>
                <a:off x="696000" y="260059"/>
                <a:ext cx="10800000" cy="327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2400"/>
                  </a:spcAft>
                </a:pP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MOTO ALLA FANNO – Es. 4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 serbatoio è collegato ad un ugello convergente e successivamente ad un condotto  adiabatico. Le condizioni di ristagno sono: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=1.5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atm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Supponendo che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=0.2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4.0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=0.007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atm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calcolare la pressione nella sezione 1 di ingresso del condotto e la portata.</a:t>
                </a:r>
              </a:p>
              <a:p>
                <a:pPr>
                  <a:lnSpc>
                    <a:spcPct val="110000"/>
                  </a:lnSpc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65B1894-A315-471A-8B47-B3A6BF5B2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260059"/>
                <a:ext cx="10800000" cy="3273140"/>
              </a:xfrm>
              <a:prstGeom prst="rect">
                <a:avLst/>
              </a:prstGeom>
              <a:blipFill>
                <a:blip r:embed="rId2"/>
                <a:stretch>
                  <a:fillRect l="-564" t="-1117" r="-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o 24">
            <a:extLst>
              <a:ext uri="{FF2B5EF4-FFF2-40B4-BE49-F238E27FC236}">
                <a16:creationId xmlns:a16="http://schemas.microsoft.com/office/drawing/2014/main" id="{255A0664-BF6C-48FA-8350-FD07534CB605}"/>
              </a:ext>
            </a:extLst>
          </p:cNvPr>
          <p:cNvGrpSpPr/>
          <p:nvPr/>
        </p:nvGrpSpPr>
        <p:grpSpPr>
          <a:xfrm>
            <a:off x="3581293" y="4159066"/>
            <a:ext cx="5029415" cy="2034073"/>
            <a:chOff x="3438126" y="4006666"/>
            <a:chExt cx="5029415" cy="2034073"/>
          </a:xfrm>
        </p:grpSpPr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0432344C-4454-4B9B-B3F1-70692ECB5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6736" y="4006666"/>
              <a:ext cx="914400" cy="1011757"/>
            </a:xfrm>
            <a:custGeom>
              <a:avLst/>
              <a:gdLst>
                <a:gd name="connsiteX0" fmla="*/ 0 w 485775"/>
                <a:gd name="connsiteY0" fmla="*/ 0 h 537496"/>
                <a:gd name="connsiteX1" fmla="*/ 71437 w 485775"/>
                <a:gd name="connsiteY1" fmla="*/ 54769 h 537496"/>
                <a:gd name="connsiteX2" fmla="*/ 128587 w 485775"/>
                <a:gd name="connsiteY2" fmla="*/ 173831 h 537496"/>
                <a:gd name="connsiteX3" fmla="*/ 188118 w 485775"/>
                <a:gd name="connsiteY3" fmla="*/ 342900 h 537496"/>
                <a:gd name="connsiteX4" fmla="*/ 261937 w 485775"/>
                <a:gd name="connsiteY4" fmla="*/ 457200 h 537496"/>
                <a:gd name="connsiteX5" fmla="*/ 328612 w 485775"/>
                <a:gd name="connsiteY5" fmla="*/ 500062 h 537496"/>
                <a:gd name="connsiteX6" fmla="*/ 433387 w 485775"/>
                <a:gd name="connsiteY6" fmla="*/ 533400 h 537496"/>
                <a:gd name="connsiteX7" fmla="*/ 485775 w 485775"/>
                <a:gd name="connsiteY7" fmla="*/ 535781 h 53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75" h="537496">
                  <a:moveTo>
                    <a:pt x="0" y="0"/>
                  </a:moveTo>
                  <a:cubicBezTo>
                    <a:pt x="25003" y="12898"/>
                    <a:pt x="50006" y="25797"/>
                    <a:pt x="71437" y="54769"/>
                  </a:cubicBezTo>
                  <a:cubicBezTo>
                    <a:pt x="92868" y="83741"/>
                    <a:pt x="109140" y="125809"/>
                    <a:pt x="128587" y="173831"/>
                  </a:cubicBezTo>
                  <a:cubicBezTo>
                    <a:pt x="148034" y="221853"/>
                    <a:pt x="165893" y="295672"/>
                    <a:pt x="188118" y="342900"/>
                  </a:cubicBezTo>
                  <a:cubicBezTo>
                    <a:pt x="210343" y="390128"/>
                    <a:pt x="238521" y="431006"/>
                    <a:pt x="261937" y="457200"/>
                  </a:cubicBezTo>
                  <a:cubicBezTo>
                    <a:pt x="285353" y="483394"/>
                    <a:pt x="300037" y="487362"/>
                    <a:pt x="328612" y="500062"/>
                  </a:cubicBezTo>
                  <a:cubicBezTo>
                    <a:pt x="357187" y="512762"/>
                    <a:pt x="407193" y="527447"/>
                    <a:pt x="433387" y="533400"/>
                  </a:cubicBezTo>
                  <a:cubicBezTo>
                    <a:pt x="459581" y="539353"/>
                    <a:pt x="472678" y="537567"/>
                    <a:pt x="485775" y="53578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2305AEFF-7C04-4E3A-8B39-07A33E615FDA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36824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BB5D564E-7DB0-459D-BAE0-CF77B98F81F2}"/>
                </a:ext>
              </a:extLst>
            </p:cNvPr>
            <p:cNvCxnSpPr>
              <a:cxnSpLocks/>
            </p:cNvCxnSpPr>
            <p:nvPr/>
          </p:nvCxnSpPr>
          <p:spPr>
            <a:xfrm>
              <a:off x="3438126" y="6040739"/>
              <a:ext cx="502941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8D16DAD6-ED8A-4050-8BC5-5907667773F5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489AFB89-D21E-4289-A435-0341FDE26C2E}"/>
                </a:ext>
              </a:extLst>
            </p:cNvPr>
            <p:cNvCxnSpPr>
              <a:cxnSpLocks/>
            </p:cNvCxnSpPr>
            <p:nvPr/>
          </p:nvCxnSpPr>
          <p:spPr>
            <a:xfrm>
              <a:off x="8226490" y="5018422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C0264022-3DB7-4C83-9698-BFF12096949E}"/>
                    </a:ext>
                  </a:extLst>
                </p:cNvPr>
                <p:cNvSpPr txBox="1"/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C0264022-3DB7-4C83-9698-BFF120969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0303" r="-27273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919F3398-0C21-4B15-BC5D-C16B4908CA2D}"/>
                    </a:ext>
                  </a:extLst>
                </p:cNvPr>
                <p:cNvSpPr txBox="1"/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919F3398-0C21-4B15-BC5D-C16B4908C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bject 37">
              <a:extLst>
                <a:ext uri="{FF2B5EF4-FFF2-40B4-BE49-F238E27FC236}">
                  <a16:creationId xmlns:a16="http://schemas.microsoft.com/office/drawing/2014/main" id="{53034E7C-1AA1-4D29-922A-BD193932D581}"/>
                </a:ext>
              </a:extLst>
            </p:cNvPr>
            <p:cNvSpPr/>
            <p:nvPr/>
          </p:nvSpPr>
          <p:spPr>
            <a:xfrm>
              <a:off x="8238931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8">
              <a:extLst>
                <a:ext uri="{FF2B5EF4-FFF2-40B4-BE49-F238E27FC236}">
                  <a16:creationId xmlns:a16="http://schemas.microsoft.com/office/drawing/2014/main" id="{6AC868F8-5286-4BAA-9034-19A9325C8C10}"/>
                </a:ext>
              </a:extLst>
            </p:cNvPr>
            <p:cNvSpPr/>
            <p:nvPr/>
          </p:nvSpPr>
          <p:spPr>
            <a:xfrm>
              <a:off x="4556449" y="4460475"/>
              <a:ext cx="368248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1">
              <a:extLst>
                <a:ext uri="{FF2B5EF4-FFF2-40B4-BE49-F238E27FC236}">
                  <a16:creationId xmlns:a16="http://schemas.microsoft.com/office/drawing/2014/main" id="{5F14DE26-2523-4EE1-BC0A-1C50D8103196}"/>
                </a:ext>
              </a:extLst>
            </p:cNvPr>
            <p:cNvSpPr/>
            <p:nvPr/>
          </p:nvSpPr>
          <p:spPr>
            <a:xfrm>
              <a:off x="4551185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D1D1547C-5FDD-42BC-9641-4E2BAE3D5C3E}"/>
                    </a:ext>
                  </a:extLst>
                </p:cNvPr>
                <p:cNvSpPr txBox="1"/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D1D1547C-5FDD-42BC-9641-4E2BAE3D5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1250" r="-28125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245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6D355F10-602C-4B67-B4C3-CAAAA613A80D}"/>
              </a:ext>
            </a:extLst>
          </p:cNvPr>
          <p:cNvGrpSpPr>
            <a:grpSpLocks noChangeAspect="1"/>
          </p:cNvGrpSpPr>
          <p:nvPr/>
        </p:nvGrpSpPr>
        <p:grpSpPr>
          <a:xfrm>
            <a:off x="7708793" y="180000"/>
            <a:ext cx="4165707" cy="1684759"/>
            <a:chOff x="3438126" y="4006666"/>
            <a:chExt cx="5029415" cy="2034073"/>
          </a:xfrm>
        </p:grpSpPr>
        <p:sp>
          <p:nvSpPr>
            <p:cNvPr id="3" name="Figura a mano libera: forma 2">
              <a:extLst>
                <a:ext uri="{FF2B5EF4-FFF2-40B4-BE49-F238E27FC236}">
                  <a16:creationId xmlns:a16="http://schemas.microsoft.com/office/drawing/2014/main" id="{58AB0C15-D6B8-41BD-A5D8-39BC14C972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6736" y="4006666"/>
              <a:ext cx="914400" cy="1011757"/>
            </a:xfrm>
            <a:custGeom>
              <a:avLst/>
              <a:gdLst>
                <a:gd name="connsiteX0" fmla="*/ 0 w 485775"/>
                <a:gd name="connsiteY0" fmla="*/ 0 h 537496"/>
                <a:gd name="connsiteX1" fmla="*/ 71437 w 485775"/>
                <a:gd name="connsiteY1" fmla="*/ 54769 h 537496"/>
                <a:gd name="connsiteX2" fmla="*/ 128587 w 485775"/>
                <a:gd name="connsiteY2" fmla="*/ 173831 h 537496"/>
                <a:gd name="connsiteX3" fmla="*/ 188118 w 485775"/>
                <a:gd name="connsiteY3" fmla="*/ 342900 h 537496"/>
                <a:gd name="connsiteX4" fmla="*/ 261937 w 485775"/>
                <a:gd name="connsiteY4" fmla="*/ 457200 h 537496"/>
                <a:gd name="connsiteX5" fmla="*/ 328612 w 485775"/>
                <a:gd name="connsiteY5" fmla="*/ 500062 h 537496"/>
                <a:gd name="connsiteX6" fmla="*/ 433387 w 485775"/>
                <a:gd name="connsiteY6" fmla="*/ 533400 h 537496"/>
                <a:gd name="connsiteX7" fmla="*/ 485775 w 485775"/>
                <a:gd name="connsiteY7" fmla="*/ 535781 h 53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75" h="537496">
                  <a:moveTo>
                    <a:pt x="0" y="0"/>
                  </a:moveTo>
                  <a:cubicBezTo>
                    <a:pt x="25003" y="12898"/>
                    <a:pt x="50006" y="25797"/>
                    <a:pt x="71437" y="54769"/>
                  </a:cubicBezTo>
                  <a:cubicBezTo>
                    <a:pt x="92868" y="83741"/>
                    <a:pt x="109140" y="125809"/>
                    <a:pt x="128587" y="173831"/>
                  </a:cubicBezTo>
                  <a:cubicBezTo>
                    <a:pt x="148034" y="221853"/>
                    <a:pt x="165893" y="295672"/>
                    <a:pt x="188118" y="342900"/>
                  </a:cubicBezTo>
                  <a:cubicBezTo>
                    <a:pt x="210343" y="390128"/>
                    <a:pt x="238521" y="431006"/>
                    <a:pt x="261937" y="457200"/>
                  </a:cubicBezTo>
                  <a:cubicBezTo>
                    <a:pt x="285353" y="483394"/>
                    <a:pt x="300037" y="487362"/>
                    <a:pt x="328612" y="500062"/>
                  </a:cubicBezTo>
                  <a:cubicBezTo>
                    <a:pt x="357187" y="512762"/>
                    <a:pt x="407193" y="527447"/>
                    <a:pt x="433387" y="533400"/>
                  </a:cubicBezTo>
                  <a:cubicBezTo>
                    <a:pt x="459581" y="539353"/>
                    <a:pt x="472678" y="537567"/>
                    <a:pt x="485775" y="53578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7CDFD8FB-1544-4CD8-AE66-6ADF6ADC6663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36824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F298DF37-EDF2-4D86-A459-8D152E0DC404}"/>
                </a:ext>
              </a:extLst>
            </p:cNvPr>
            <p:cNvCxnSpPr>
              <a:cxnSpLocks/>
            </p:cNvCxnSpPr>
            <p:nvPr/>
          </p:nvCxnSpPr>
          <p:spPr>
            <a:xfrm>
              <a:off x="3438126" y="6040739"/>
              <a:ext cx="502941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7FD20B23-A447-4347-894B-BEAD4E1F7383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11BF5BCE-ED1E-432E-9A66-E939350ACB62}"/>
                </a:ext>
              </a:extLst>
            </p:cNvPr>
            <p:cNvCxnSpPr>
              <a:cxnSpLocks/>
            </p:cNvCxnSpPr>
            <p:nvPr/>
          </p:nvCxnSpPr>
          <p:spPr>
            <a:xfrm>
              <a:off x="8226490" y="5018422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83037261-299C-42BA-909A-9A1F7E37B92F}"/>
                    </a:ext>
                  </a:extLst>
                </p:cNvPr>
                <p:cNvSpPr txBox="1"/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C6432AB-5D68-4BE9-945B-36F0DB0BA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48148" r="-444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4CBC79CD-2EE7-45A1-8CE9-39C188D80174}"/>
                    </a:ext>
                  </a:extLst>
                </p:cNvPr>
                <p:cNvSpPr txBox="1"/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371C661-01C5-42DE-AC01-6BFD24955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2143" r="-28571" b="-190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37">
              <a:extLst>
                <a:ext uri="{FF2B5EF4-FFF2-40B4-BE49-F238E27FC236}">
                  <a16:creationId xmlns:a16="http://schemas.microsoft.com/office/drawing/2014/main" id="{4F20939A-14BD-4695-8A89-D842E360F39C}"/>
                </a:ext>
              </a:extLst>
            </p:cNvPr>
            <p:cNvSpPr/>
            <p:nvPr/>
          </p:nvSpPr>
          <p:spPr>
            <a:xfrm>
              <a:off x="8238931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8">
              <a:extLst>
                <a:ext uri="{FF2B5EF4-FFF2-40B4-BE49-F238E27FC236}">
                  <a16:creationId xmlns:a16="http://schemas.microsoft.com/office/drawing/2014/main" id="{B3927DE0-092F-484A-8819-EBE7954D7542}"/>
                </a:ext>
              </a:extLst>
            </p:cNvPr>
            <p:cNvSpPr/>
            <p:nvPr/>
          </p:nvSpPr>
          <p:spPr>
            <a:xfrm>
              <a:off x="4556449" y="4460475"/>
              <a:ext cx="368248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1">
              <a:extLst>
                <a:ext uri="{FF2B5EF4-FFF2-40B4-BE49-F238E27FC236}">
                  <a16:creationId xmlns:a16="http://schemas.microsoft.com/office/drawing/2014/main" id="{56157C49-485F-4ECF-95A4-E558D79429BE}"/>
                </a:ext>
              </a:extLst>
            </p:cNvPr>
            <p:cNvSpPr/>
            <p:nvPr/>
          </p:nvSpPr>
          <p:spPr>
            <a:xfrm>
              <a:off x="4551185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CE7D7A92-C174-43F2-B9E4-52591DE634DC}"/>
                    </a:ext>
                  </a:extLst>
                </p:cNvPr>
                <p:cNvSpPr txBox="1"/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6D63295-CBBC-4DAA-B24D-F6A5F19ED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4444" r="-444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D3A4C99-ACE6-45BD-8862-DAD09FD3B996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648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Calcoliamo il rapporto caratteristico del moto alla Fanno relativo al nostro condotto e il rapporto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D3A4C99-ACE6-45BD-8862-DAD09FD3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6480000" cy="743217"/>
              </a:xfrm>
              <a:prstGeom prst="rect">
                <a:avLst/>
              </a:prstGeom>
              <a:blipFill>
                <a:blip r:embed="rId5"/>
                <a:stretch>
                  <a:fillRect l="-753" t="-4132" r="-1035" b="-14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70CAC0BD-F93D-429D-88A3-5AFA9A9389E6}"/>
                  </a:ext>
                </a:extLst>
              </p:cNvPr>
              <p:cNvSpPr/>
              <p:nvPr/>
            </p:nvSpPr>
            <p:spPr>
              <a:xfrm>
                <a:off x="774268" y="992438"/>
                <a:ext cx="2547236" cy="67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4⋅0.007⋅4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0.2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70CAC0BD-F93D-429D-88A3-5AFA9A938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992438"/>
                <a:ext cx="2547236" cy="677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7249E598-92CF-404A-AAB6-8D0997158358}"/>
                  </a:ext>
                </a:extLst>
              </p:cNvPr>
              <p:cNvSpPr/>
              <p:nvPr/>
            </p:nvSpPr>
            <p:spPr>
              <a:xfrm>
                <a:off x="3325352" y="1165792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7249E598-92CF-404A-AAB6-8D0997158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352" y="1165792"/>
                <a:ext cx="72327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1F38EF8D-36D8-4317-9D13-241D34F475B0}"/>
                  </a:ext>
                </a:extLst>
              </p:cNvPr>
              <p:cNvSpPr/>
              <p:nvPr/>
            </p:nvSpPr>
            <p:spPr>
              <a:xfrm>
                <a:off x="774268" y="1793572"/>
                <a:ext cx="770852" cy="67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1F38EF8D-36D8-4317-9D13-241D34F47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1793572"/>
                <a:ext cx="770852" cy="6716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69E0EFE3-3C86-4931-9F48-47CF8CFC506A}"/>
                  </a:ext>
                </a:extLst>
              </p:cNvPr>
              <p:cNvSpPr/>
              <p:nvPr/>
            </p:nvSpPr>
            <p:spPr>
              <a:xfrm>
                <a:off x="1479806" y="1910684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0.667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69E0EFE3-3C86-4931-9F48-47CF8CFC5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06" y="1910684"/>
                <a:ext cx="86594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19396BF-6F10-48A1-83F4-F61445FC5F3D}"/>
              </a:ext>
            </a:extLst>
          </p:cNvPr>
          <p:cNvSpPr txBox="1"/>
          <p:nvPr/>
        </p:nvSpPr>
        <p:spPr>
          <a:xfrm>
            <a:off x="695999" y="2527797"/>
            <a:ext cx="7699855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Per prima cosa supponiamo che la sezione di uscita sia critica: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41F68444-C61B-4876-A67A-71FF047D8AB6}"/>
                  </a:ext>
                </a:extLst>
              </p:cNvPr>
              <p:cNvSpPr/>
              <p:nvPr/>
            </p:nvSpPr>
            <p:spPr>
              <a:xfrm>
                <a:off x="710445" y="3216160"/>
                <a:ext cx="2359364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=0.56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41F68444-C61B-4876-A67A-71FF047D8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45" y="3216160"/>
                <a:ext cx="2359364" cy="6820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12F9101-58BC-419D-816E-4168C9F0F4EE}"/>
              </a:ext>
            </a:extLst>
          </p:cNvPr>
          <p:cNvCxnSpPr>
            <a:cxnSpLocks/>
          </p:cNvCxnSpPr>
          <p:nvPr/>
        </p:nvCxnSpPr>
        <p:spPr>
          <a:xfrm>
            <a:off x="3298700" y="3577906"/>
            <a:ext cx="16198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604A6FC7-8743-4F8D-B3B7-30F32C8AD829}"/>
              </a:ext>
            </a:extLst>
          </p:cNvPr>
          <p:cNvSpPr/>
          <p:nvPr/>
        </p:nvSpPr>
        <p:spPr>
          <a:xfrm>
            <a:off x="3859205" y="3183406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4AFBA034-39EB-4491-89B4-CD12F880B3A3}"/>
                  </a:ext>
                </a:extLst>
              </p:cNvPr>
              <p:cNvSpPr/>
              <p:nvPr/>
            </p:nvSpPr>
            <p:spPr>
              <a:xfrm>
                <a:off x="3580443" y="3576091"/>
                <a:ext cx="10563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4AFBA034-39EB-4491-89B4-CD12F880B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443" y="3576091"/>
                <a:ext cx="1056379" cy="400110"/>
              </a:xfrm>
              <a:prstGeom prst="rect">
                <a:avLst/>
              </a:prstGeom>
              <a:blipFill>
                <a:blip r:embed="rId11"/>
                <a:stretch>
                  <a:fillRect l="-5747" t="-7692" r="-5172" b="-2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EA21DA3E-88C5-4F61-BDE5-1FD943F2BDEB}"/>
                  </a:ext>
                </a:extLst>
              </p:cNvPr>
              <p:cNvSpPr/>
              <p:nvPr/>
            </p:nvSpPr>
            <p:spPr>
              <a:xfrm>
                <a:off x="5176615" y="3354716"/>
                <a:ext cx="822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EA21DA3E-88C5-4F61-BDE5-1FD943F2B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15" y="3354716"/>
                <a:ext cx="82266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2C8B6A08-6869-4BE4-ADCA-0C896C9721AA}"/>
                  </a:ext>
                </a:extLst>
              </p:cNvPr>
              <p:cNvSpPr/>
              <p:nvPr/>
            </p:nvSpPr>
            <p:spPr>
              <a:xfrm>
                <a:off x="6005240" y="3354716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0.583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2C8B6A08-6869-4BE4-ADCA-0C896C972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40" y="3354716"/>
                <a:ext cx="8659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C7547B4A-9055-4ECD-801F-A542D7ED853E}"/>
                  </a:ext>
                </a:extLst>
              </p:cNvPr>
              <p:cNvSpPr/>
              <p:nvPr/>
            </p:nvSpPr>
            <p:spPr>
              <a:xfrm>
                <a:off x="7580729" y="3277121"/>
                <a:ext cx="754694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C7547B4A-9055-4ECD-801F-A542D7ED8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729" y="3277121"/>
                <a:ext cx="754694" cy="6712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7DD24658-959E-47F3-8671-595DACB4FEE1}"/>
                  </a:ext>
                </a:extLst>
              </p:cNvPr>
              <p:cNvSpPr/>
              <p:nvPr/>
            </p:nvSpPr>
            <p:spPr>
              <a:xfrm>
                <a:off x="8271923" y="3388128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1.82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7DD24658-959E-47F3-8671-595DACB4F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923" y="3388128"/>
                <a:ext cx="72327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61F400DC-60E7-407B-AC82-5DF34180FDF5}"/>
                  </a:ext>
                </a:extLst>
              </p:cNvPr>
              <p:cNvSpPr/>
              <p:nvPr/>
            </p:nvSpPr>
            <p:spPr>
              <a:xfrm>
                <a:off x="774268" y="4218235"/>
                <a:ext cx="15174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=0.583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61F400DC-60E7-407B-AC82-5DF34180F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4218235"/>
                <a:ext cx="1517467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7872775F-98FC-4AA0-9258-B8B0B8ECE26A}"/>
              </a:ext>
            </a:extLst>
          </p:cNvPr>
          <p:cNvCxnSpPr>
            <a:cxnSpLocks/>
          </p:cNvCxnSpPr>
          <p:nvPr/>
        </p:nvCxnSpPr>
        <p:spPr>
          <a:xfrm>
            <a:off x="2498629" y="4420425"/>
            <a:ext cx="16198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9F661DDE-4A89-40FA-BB27-7866A6D527AE}"/>
              </a:ext>
            </a:extLst>
          </p:cNvPr>
          <p:cNvSpPr/>
          <p:nvPr/>
        </p:nvSpPr>
        <p:spPr>
          <a:xfrm>
            <a:off x="2995815" y="4025925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8158AF2E-C349-4AAA-9869-FA78AF5A15D4}"/>
                  </a:ext>
                </a:extLst>
              </p:cNvPr>
              <p:cNvSpPr/>
              <p:nvPr/>
            </p:nvSpPr>
            <p:spPr>
              <a:xfrm>
                <a:off x="4541217" y="4147511"/>
                <a:ext cx="873829" cy="71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8158AF2E-C349-4AAA-9869-FA78AF5A1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217" y="4147511"/>
                <a:ext cx="873829" cy="7117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3F76CD1C-DAC8-4775-A327-27C56EC54103}"/>
                  </a:ext>
                </a:extLst>
              </p:cNvPr>
              <p:cNvSpPr/>
              <p:nvPr/>
            </p:nvSpPr>
            <p:spPr>
              <a:xfrm>
                <a:off x="5232411" y="4258518"/>
                <a:ext cx="865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0.794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3F76CD1C-DAC8-4775-A327-27C56EC54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11" y="4258518"/>
                <a:ext cx="865942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B74BC47-A109-47A0-BBF8-56633729277D}"/>
              </a:ext>
            </a:extLst>
          </p:cNvPr>
          <p:cNvSpPr txBox="1"/>
          <p:nvPr/>
        </p:nvSpPr>
        <p:spPr>
          <a:xfrm>
            <a:off x="691290" y="4990111"/>
            <a:ext cx="1054384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D912C53B-1E9A-4A44-B0B0-E471678A5AA9}"/>
                  </a:ext>
                </a:extLst>
              </p:cNvPr>
              <p:cNvSpPr/>
              <p:nvPr/>
            </p:nvSpPr>
            <p:spPr>
              <a:xfrm>
                <a:off x="1942166" y="4808395"/>
                <a:ext cx="5495351" cy="768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=1⋅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1.82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⋅0.794⋅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D912C53B-1E9A-4A44-B0B0-E471678A5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66" y="4808395"/>
                <a:ext cx="5495351" cy="76809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B8158044-B6FB-441E-B6BD-B1E6B7BB4717}"/>
                  </a:ext>
                </a:extLst>
              </p:cNvPr>
              <p:cNvSpPr/>
              <p:nvPr/>
            </p:nvSpPr>
            <p:spPr>
              <a:xfrm>
                <a:off x="7215564" y="4990111"/>
                <a:ext cx="13848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0.654 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B8158044-B6FB-441E-B6BD-B1E6B7BB4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564" y="4990111"/>
                <a:ext cx="1384866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C491035-61F4-4A27-B39A-6E3A19B05116}"/>
              </a:ext>
            </a:extLst>
          </p:cNvPr>
          <p:cNvSpPr txBox="1"/>
          <p:nvPr/>
        </p:nvSpPr>
        <p:spPr>
          <a:xfrm>
            <a:off x="691290" y="5865108"/>
            <a:ext cx="1250876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dunque: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F7ED488F-81C2-4BDF-A43F-50FA65CEA953}"/>
                  </a:ext>
                </a:extLst>
              </p:cNvPr>
              <p:cNvSpPr/>
              <p:nvPr/>
            </p:nvSpPr>
            <p:spPr>
              <a:xfrm>
                <a:off x="1965677" y="5762477"/>
                <a:ext cx="1718547" cy="731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0.654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1.5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F7ED488F-81C2-4BDF-A43F-50FA65CEA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677" y="5762477"/>
                <a:ext cx="1718547" cy="73180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5917D767-57E2-445D-AB70-1CB4F1EB98C7}"/>
                  </a:ext>
                </a:extLst>
              </p:cNvPr>
              <p:cNvSpPr/>
              <p:nvPr/>
            </p:nvSpPr>
            <p:spPr>
              <a:xfrm>
                <a:off x="3599962" y="5941615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0.436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5917D767-57E2-445D-AB70-1CB4F1EB9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62" y="5941615"/>
                <a:ext cx="865943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8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1D49FF02-4B95-4708-8115-498850A44710}"/>
              </a:ext>
            </a:extLst>
          </p:cNvPr>
          <p:cNvGrpSpPr/>
          <p:nvPr/>
        </p:nvGrpSpPr>
        <p:grpSpPr>
          <a:xfrm>
            <a:off x="7213126" y="180000"/>
            <a:ext cx="4900885" cy="4053419"/>
            <a:chOff x="7213126" y="180000"/>
            <a:chExt cx="4900885" cy="4053419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BDA1E33F-46E1-4228-9FDC-A6C3614649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08793" y="180000"/>
              <a:ext cx="4165707" cy="4053419"/>
              <a:chOff x="3438126" y="4006666"/>
              <a:chExt cx="5029415" cy="4893845"/>
            </a:xfrm>
          </p:grpSpPr>
          <p:sp>
            <p:nvSpPr>
              <p:cNvPr id="3" name="Figura a mano libera: forma 2">
                <a:extLst>
                  <a:ext uri="{FF2B5EF4-FFF2-40B4-BE49-F238E27FC236}">
                    <a16:creationId xmlns:a16="http://schemas.microsoft.com/office/drawing/2014/main" id="{9E1ED05D-A52A-44AC-B7EC-02E0F80201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66736" y="4006666"/>
                <a:ext cx="914400" cy="1011757"/>
              </a:xfrm>
              <a:custGeom>
                <a:avLst/>
                <a:gdLst>
                  <a:gd name="connsiteX0" fmla="*/ 0 w 485775"/>
                  <a:gd name="connsiteY0" fmla="*/ 0 h 537496"/>
                  <a:gd name="connsiteX1" fmla="*/ 71437 w 485775"/>
                  <a:gd name="connsiteY1" fmla="*/ 54769 h 537496"/>
                  <a:gd name="connsiteX2" fmla="*/ 128587 w 485775"/>
                  <a:gd name="connsiteY2" fmla="*/ 173831 h 537496"/>
                  <a:gd name="connsiteX3" fmla="*/ 188118 w 485775"/>
                  <a:gd name="connsiteY3" fmla="*/ 342900 h 537496"/>
                  <a:gd name="connsiteX4" fmla="*/ 261937 w 485775"/>
                  <a:gd name="connsiteY4" fmla="*/ 457200 h 537496"/>
                  <a:gd name="connsiteX5" fmla="*/ 328612 w 485775"/>
                  <a:gd name="connsiteY5" fmla="*/ 500062 h 537496"/>
                  <a:gd name="connsiteX6" fmla="*/ 433387 w 485775"/>
                  <a:gd name="connsiteY6" fmla="*/ 533400 h 537496"/>
                  <a:gd name="connsiteX7" fmla="*/ 485775 w 485775"/>
                  <a:gd name="connsiteY7" fmla="*/ 535781 h 53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775" h="537496">
                    <a:moveTo>
                      <a:pt x="0" y="0"/>
                    </a:moveTo>
                    <a:cubicBezTo>
                      <a:pt x="25003" y="12898"/>
                      <a:pt x="50006" y="25797"/>
                      <a:pt x="71437" y="54769"/>
                    </a:cubicBezTo>
                    <a:cubicBezTo>
                      <a:pt x="92868" y="83741"/>
                      <a:pt x="109140" y="125809"/>
                      <a:pt x="128587" y="173831"/>
                    </a:cubicBezTo>
                    <a:cubicBezTo>
                      <a:pt x="148034" y="221853"/>
                      <a:pt x="165893" y="295672"/>
                      <a:pt x="188118" y="342900"/>
                    </a:cubicBezTo>
                    <a:cubicBezTo>
                      <a:pt x="210343" y="390128"/>
                      <a:pt x="238521" y="431006"/>
                      <a:pt x="261937" y="457200"/>
                    </a:cubicBezTo>
                    <a:cubicBezTo>
                      <a:pt x="285353" y="483394"/>
                      <a:pt x="300037" y="487362"/>
                      <a:pt x="328612" y="500062"/>
                    </a:cubicBezTo>
                    <a:cubicBezTo>
                      <a:pt x="357187" y="512762"/>
                      <a:pt x="407193" y="527447"/>
                      <a:pt x="433387" y="533400"/>
                    </a:cubicBezTo>
                    <a:cubicBezTo>
                      <a:pt x="459581" y="539353"/>
                      <a:pt x="472678" y="537567"/>
                      <a:pt x="485775" y="53578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" name="Connettore diritto 3">
                <a:extLst>
                  <a:ext uri="{FF2B5EF4-FFF2-40B4-BE49-F238E27FC236}">
                    <a16:creationId xmlns:a16="http://schemas.microsoft.com/office/drawing/2014/main" id="{2F939F93-29DE-430C-8368-DC2734896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449" y="5018423"/>
                <a:ext cx="36824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ttore diritto 4">
                <a:extLst>
                  <a:ext uri="{FF2B5EF4-FFF2-40B4-BE49-F238E27FC236}">
                    <a16:creationId xmlns:a16="http://schemas.microsoft.com/office/drawing/2014/main" id="{5F80337F-31C2-4074-AF81-8B8958E25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8126" y="6040739"/>
                <a:ext cx="50294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ttore diritto 5">
                <a:extLst>
                  <a:ext uri="{FF2B5EF4-FFF2-40B4-BE49-F238E27FC236}">
                    <a16:creationId xmlns:a16="http://schemas.microsoft.com/office/drawing/2014/main" id="{40EDE99B-444E-4339-A10C-674F1FCA3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449" y="5018423"/>
                <a:ext cx="0" cy="38820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diritto 6">
                <a:extLst>
                  <a:ext uri="{FF2B5EF4-FFF2-40B4-BE49-F238E27FC236}">
                    <a16:creationId xmlns:a16="http://schemas.microsoft.com/office/drawing/2014/main" id="{2B0876D6-A398-4BDD-B20B-7B4C53ADC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6490" y="5018422"/>
                <a:ext cx="0" cy="388208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0308F1B5-8D80-455C-BFFA-1A6B2A952853}"/>
                      </a:ext>
                    </a:extLst>
                  </p:cNvPr>
                  <p:cNvSpPr txBox="1"/>
                  <p:nvPr/>
                </p:nvSpPr>
                <p:spPr>
                  <a:xfrm>
                    <a:off x="4556449" y="5382657"/>
                    <a:ext cx="199221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4C6432AB-5D68-4BE9-945B-36F0DB0BA8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6449" y="5382657"/>
                    <a:ext cx="199221" cy="3077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8148" r="-44444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E2DC68CB-6E4A-49C8-8EC1-F8CD8588D85E}"/>
                      </a:ext>
                    </a:extLst>
                  </p:cNvPr>
                  <p:cNvSpPr txBox="1"/>
                  <p:nvPr/>
                </p:nvSpPr>
                <p:spPr>
                  <a:xfrm>
                    <a:off x="8008219" y="5382657"/>
                    <a:ext cx="21172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E371C661-01C5-42DE-AC01-6BFD249559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8219" y="5382657"/>
                    <a:ext cx="211725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2143" r="-28571" b="-1904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bject 37">
                <a:extLst>
                  <a:ext uri="{FF2B5EF4-FFF2-40B4-BE49-F238E27FC236}">
                    <a16:creationId xmlns:a16="http://schemas.microsoft.com/office/drawing/2014/main" id="{8D7C376D-F230-4CE0-87F4-B69663430CE0}"/>
                  </a:ext>
                </a:extLst>
              </p:cNvPr>
              <p:cNvSpPr/>
              <p:nvPr/>
            </p:nvSpPr>
            <p:spPr>
              <a:xfrm>
                <a:off x="8238931" y="4319216"/>
                <a:ext cx="0" cy="765173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38">
                <a:extLst>
                  <a:ext uri="{FF2B5EF4-FFF2-40B4-BE49-F238E27FC236}">
                    <a16:creationId xmlns:a16="http://schemas.microsoft.com/office/drawing/2014/main" id="{71F5DA9D-910E-441E-8CDC-42A58B55EF7F}"/>
                  </a:ext>
                </a:extLst>
              </p:cNvPr>
              <p:cNvSpPr/>
              <p:nvPr/>
            </p:nvSpPr>
            <p:spPr>
              <a:xfrm>
                <a:off x="4556449" y="4460475"/>
                <a:ext cx="3682481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1">
                <a:extLst>
                  <a:ext uri="{FF2B5EF4-FFF2-40B4-BE49-F238E27FC236}">
                    <a16:creationId xmlns:a16="http://schemas.microsoft.com/office/drawing/2014/main" id="{C702FDBC-16E1-4548-831F-23AA3C7D2829}"/>
                  </a:ext>
                </a:extLst>
              </p:cNvPr>
              <p:cNvSpPr/>
              <p:nvPr/>
            </p:nvSpPr>
            <p:spPr>
              <a:xfrm>
                <a:off x="4551185" y="4319216"/>
                <a:ext cx="0" cy="765173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3C5891C-2318-4888-A35F-474379844EC9}"/>
                      </a:ext>
                    </a:extLst>
                  </p:cNvPr>
                  <p:cNvSpPr txBox="1"/>
                  <p:nvPr/>
                </p:nvSpPr>
                <p:spPr>
                  <a:xfrm>
                    <a:off x="6298079" y="4150025"/>
                    <a:ext cx="199221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A6D63295-CBBC-4DAA-B24D-F6A5F19EDF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8079" y="4150025"/>
                    <a:ext cx="199221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4444" r="-44444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object 2">
              <a:extLst>
                <a:ext uri="{FF2B5EF4-FFF2-40B4-BE49-F238E27FC236}">
                  <a16:creationId xmlns:a16="http://schemas.microsoft.com/office/drawing/2014/main" id="{73F155AC-2E3D-47F3-AEC4-01848A68EAE1}"/>
                </a:ext>
              </a:extLst>
            </p:cNvPr>
            <p:cNvSpPr/>
            <p:nvPr/>
          </p:nvSpPr>
          <p:spPr>
            <a:xfrm>
              <a:off x="7708793" y="2108200"/>
              <a:ext cx="4165707" cy="2125219"/>
            </a:xfrm>
            <a:custGeom>
              <a:avLst/>
              <a:gdLst/>
              <a:ahLst/>
              <a:cxnLst/>
              <a:rect l="l" t="t" r="r" b="b"/>
              <a:pathLst>
                <a:path w="2014854" h="1889759">
                  <a:moveTo>
                    <a:pt x="0" y="0"/>
                  </a:moveTo>
                  <a:lnTo>
                    <a:pt x="0" y="1889759"/>
                  </a:lnTo>
                  <a:lnTo>
                    <a:pt x="2014727" y="1889759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331B9BBF-D23C-471B-AB7E-99F00F505401}"/>
                </a:ext>
              </a:extLst>
            </p:cNvPr>
            <p:cNvGrpSpPr/>
            <p:nvPr/>
          </p:nvGrpSpPr>
          <p:grpSpPr>
            <a:xfrm>
              <a:off x="7826375" y="2297906"/>
              <a:ext cx="3844925" cy="1366044"/>
              <a:chOff x="7826375" y="2297906"/>
              <a:chExt cx="3844925" cy="1366044"/>
            </a:xfrm>
          </p:grpSpPr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EA6536F6-A908-4141-9E01-57DD6C925FDD}"/>
                  </a:ext>
                </a:extLst>
              </p:cNvPr>
              <p:cNvSpPr/>
              <p:nvPr/>
            </p:nvSpPr>
            <p:spPr>
              <a:xfrm>
                <a:off x="7841456" y="2297906"/>
                <a:ext cx="800100" cy="690563"/>
              </a:xfrm>
              <a:custGeom>
                <a:avLst/>
                <a:gdLst>
                  <a:gd name="connsiteX0" fmla="*/ 0 w 800100"/>
                  <a:gd name="connsiteY0" fmla="*/ 0 h 690563"/>
                  <a:gd name="connsiteX1" fmla="*/ 185738 w 800100"/>
                  <a:gd name="connsiteY1" fmla="*/ 92869 h 690563"/>
                  <a:gd name="connsiteX2" fmla="*/ 345282 w 800100"/>
                  <a:gd name="connsiteY2" fmla="*/ 207169 h 690563"/>
                  <a:gd name="connsiteX3" fmla="*/ 497682 w 800100"/>
                  <a:gd name="connsiteY3" fmla="*/ 345282 h 690563"/>
                  <a:gd name="connsiteX4" fmla="*/ 657225 w 800100"/>
                  <a:gd name="connsiteY4" fmla="*/ 509588 h 690563"/>
                  <a:gd name="connsiteX5" fmla="*/ 800100 w 800100"/>
                  <a:gd name="connsiteY5" fmla="*/ 690563 h 69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0563">
                    <a:moveTo>
                      <a:pt x="0" y="0"/>
                    </a:moveTo>
                    <a:cubicBezTo>
                      <a:pt x="64095" y="29170"/>
                      <a:pt x="128191" y="58341"/>
                      <a:pt x="185738" y="92869"/>
                    </a:cubicBezTo>
                    <a:cubicBezTo>
                      <a:pt x="243285" y="127397"/>
                      <a:pt x="293291" y="165100"/>
                      <a:pt x="345282" y="207169"/>
                    </a:cubicBezTo>
                    <a:cubicBezTo>
                      <a:pt x="397273" y="249238"/>
                      <a:pt x="445692" y="294879"/>
                      <a:pt x="497682" y="345282"/>
                    </a:cubicBezTo>
                    <a:cubicBezTo>
                      <a:pt x="549672" y="395685"/>
                      <a:pt x="606822" y="452041"/>
                      <a:pt x="657225" y="509588"/>
                    </a:cubicBezTo>
                    <a:cubicBezTo>
                      <a:pt x="707628" y="567135"/>
                      <a:pt x="769144" y="663575"/>
                      <a:pt x="800100" y="690563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65B0895F-CF05-4175-857B-D17DAF9788F3}"/>
                  </a:ext>
                </a:extLst>
              </p:cNvPr>
              <p:cNvSpPr/>
              <p:nvPr/>
            </p:nvSpPr>
            <p:spPr>
              <a:xfrm>
                <a:off x="7839075" y="2540794"/>
                <a:ext cx="800100" cy="678656"/>
              </a:xfrm>
              <a:custGeom>
                <a:avLst/>
                <a:gdLst>
                  <a:gd name="connsiteX0" fmla="*/ 0 w 800100"/>
                  <a:gd name="connsiteY0" fmla="*/ 0 h 678656"/>
                  <a:gd name="connsiteX1" fmla="*/ 140494 w 800100"/>
                  <a:gd name="connsiteY1" fmla="*/ 61912 h 678656"/>
                  <a:gd name="connsiteX2" fmla="*/ 311944 w 800100"/>
                  <a:gd name="connsiteY2" fmla="*/ 173831 h 678656"/>
                  <a:gd name="connsiteX3" fmla="*/ 469106 w 800100"/>
                  <a:gd name="connsiteY3" fmla="*/ 309562 h 678656"/>
                  <a:gd name="connsiteX4" fmla="*/ 647700 w 800100"/>
                  <a:gd name="connsiteY4" fmla="*/ 495300 h 678656"/>
                  <a:gd name="connsiteX5" fmla="*/ 800100 w 800100"/>
                  <a:gd name="connsiteY5" fmla="*/ 678656 h 67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78656">
                    <a:moveTo>
                      <a:pt x="0" y="0"/>
                    </a:moveTo>
                    <a:cubicBezTo>
                      <a:pt x="44251" y="16470"/>
                      <a:pt x="88503" y="32940"/>
                      <a:pt x="140494" y="61912"/>
                    </a:cubicBezTo>
                    <a:cubicBezTo>
                      <a:pt x="192485" y="90884"/>
                      <a:pt x="257175" y="132556"/>
                      <a:pt x="311944" y="173831"/>
                    </a:cubicBezTo>
                    <a:cubicBezTo>
                      <a:pt x="366713" y="215106"/>
                      <a:pt x="413147" y="255984"/>
                      <a:pt x="469106" y="309562"/>
                    </a:cubicBezTo>
                    <a:cubicBezTo>
                      <a:pt x="525065" y="363140"/>
                      <a:pt x="592534" y="433784"/>
                      <a:pt x="647700" y="495300"/>
                    </a:cubicBezTo>
                    <a:cubicBezTo>
                      <a:pt x="702866" y="556816"/>
                      <a:pt x="751483" y="617736"/>
                      <a:pt x="800100" y="67865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B1B15AFF-32D9-4EB0-9DD9-F8173D9B6908}"/>
                  </a:ext>
                </a:extLst>
              </p:cNvPr>
              <p:cNvSpPr/>
              <p:nvPr/>
            </p:nvSpPr>
            <p:spPr>
              <a:xfrm>
                <a:off x="7826375" y="2673350"/>
                <a:ext cx="812800" cy="844550"/>
              </a:xfrm>
              <a:custGeom>
                <a:avLst/>
                <a:gdLst>
                  <a:gd name="connsiteX0" fmla="*/ 0 w 812800"/>
                  <a:gd name="connsiteY0" fmla="*/ 0 h 844550"/>
                  <a:gd name="connsiteX1" fmla="*/ 215900 w 812800"/>
                  <a:gd name="connsiteY1" fmla="*/ 142875 h 844550"/>
                  <a:gd name="connsiteX2" fmla="*/ 485775 w 812800"/>
                  <a:gd name="connsiteY2" fmla="*/ 403225 h 844550"/>
                  <a:gd name="connsiteX3" fmla="*/ 698500 w 812800"/>
                  <a:gd name="connsiteY3" fmla="*/ 676275 h 844550"/>
                  <a:gd name="connsiteX4" fmla="*/ 812800 w 812800"/>
                  <a:gd name="connsiteY4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800" h="844550">
                    <a:moveTo>
                      <a:pt x="0" y="0"/>
                    </a:moveTo>
                    <a:cubicBezTo>
                      <a:pt x="67469" y="37835"/>
                      <a:pt x="134938" y="75671"/>
                      <a:pt x="215900" y="142875"/>
                    </a:cubicBezTo>
                    <a:cubicBezTo>
                      <a:pt x="296862" y="210079"/>
                      <a:pt x="405342" y="314325"/>
                      <a:pt x="485775" y="403225"/>
                    </a:cubicBezTo>
                    <a:cubicBezTo>
                      <a:pt x="566208" y="492125"/>
                      <a:pt x="643996" y="602721"/>
                      <a:pt x="698500" y="676275"/>
                    </a:cubicBezTo>
                    <a:cubicBezTo>
                      <a:pt x="753004" y="749829"/>
                      <a:pt x="782902" y="797189"/>
                      <a:pt x="812800" y="84455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53D8B72A-FD03-4EB3-BF42-EFC325792040}"/>
                  </a:ext>
                </a:extLst>
              </p:cNvPr>
              <p:cNvSpPr/>
              <p:nvPr/>
            </p:nvSpPr>
            <p:spPr>
              <a:xfrm>
                <a:off x="8639175" y="2984500"/>
                <a:ext cx="3032125" cy="444500"/>
              </a:xfrm>
              <a:custGeom>
                <a:avLst/>
                <a:gdLst>
                  <a:gd name="connsiteX0" fmla="*/ 0 w 3032125"/>
                  <a:gd name="connsiteY0" fmla="*/ 0 h 444500"/>
                  <a:gd name="connsiteX1" fmla="*/ 269875 w 3032125"/>
                  <a:gd name="connsiteY1" fmla="*/ 19050 h 444500"/>
                  <a:gd name="connsiteX2" fmla="*/ 615950 w 3032125"/>
                  <a:gd name="connsiteY2" fmla="*/ 53975 h 444500"/>
                  <a:gd name="connsiteX3" fmla="*/ 898525 w 3032125"/>
                  <a:gd name="connsiteY3" fmla="*/ 85725 h 444500"/>
                  <a:gd name="connsiteX4" fmla="*/ 1200150 w 3032125"/>
                  <a:gd name="connsiteY4" fmla="*/ 130175 h 444500"/>
                  <a:gd name="connsiteX5" fmla="*/ 1539875 w 3032125"/>
                  <a:gd name="connsiteY5" fmla="*/ 174625 h 444500"/>
                  <a:gd name="connsiteX6" fmla="*/ 1860550 w 3032125"/>
                  <a:gd name="connsiteY6" fmla="*/ 222250 h 444500"/>
                  <a:gd name="connsiteX7" fmla="*/ 2197100 w 3032125"/>
                  <a:gd name="connsiteY7" fmla="*/ 282575 h 444500"/>
                  <a:gd name="connsiteX8" fmla="*/ 2520950 w 3032125"/>
                  <a:gd name="connsiteY8" fmla="*/ 336550 h 444500"/>
                  <a:gd name="connsiteX9" fmla="*/ 2847975 w 3032125"/>
                  <a:gd name="connsiteY9" fmla="*/ 406400 h 444500"/>
                  <a:gd name="connsiteX10" fmla="*/ 3032125 w 3032125"/>
                  <a:gd name="connsiteY10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2125" h="444500">
                    <a:moveTo>
                      <a:pt x="0" y="0"/>
                    </a:moveTo>
                    <a:cubicBezTo>
                      <a:pt x="83608" y="5027"/>
                      <a:pt x="167217" y="10054"/>
                      <a:pt x="269875" y="19050"/>
                    </a:cubicBezTo>
                    <a:cubicBezTo>
                      <a:pt x="372533" y="28046"/>
                      <a:pt x="615950" y="53975"/>
                      <a:pt x="615950" y="53975"/>
                    </a:cubicBezTo>
                    <a:lnTo>
                      <a:pt x="898525" y="85725"/>
                    </a:lnTo>
                    <a:cubicBezTo>
                      <a:pt x="995892" y="98425"/>
                      <a:pt x="1200150" y="130175"/>
                      <a:pt x="1200150" y="130175"/>
                    </a:cubicBezTo>
                    <a:lnTo>
                      <a:pt x="1539875" y="174625"/>
                    </a:lnTo>
                    <a:lnTo>
                      <a:pt x="1860550" y="222250"/>
                    </a:lnTo>
                    <a:cubicBezTo>
                      <a:pt x="1970087" y="240242"/>
                      <a:pt x="2197100" y="282575"/>
                      <a:pt x="2197100" y="282575"/>
                    </a:cubicBezTo>
                    <a:cubicBezTo>
                      <a:pt x="2307166" y="301625"/>
                      <a:pt x="2412471" y="315913"/>
                      <a:pt x="2520950" y="336550"/>
                    </a:cubicBezTo>
                    <a:cubicBezTo>
                      <a:pt x="2629429" y="357187"/>
                      <a:pt x="2847975" y="406400"/>
                      <a:pt x="2847975" y="406400"/>
                    </a:cubicBezTo>
                    <a:lnTo>
                      <a:pt x="3032125" y="44450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A1868E7E-36CA-43F0-9A0D-B200B6C0BB77}"/>
                  </a:ext>
                </a:extLst>
              </p:cNvPr>
              <p:cNvSpPr/>
              <p:nvPr/>
            </p:nvSpPr>
            <p:spPr>
              <a:xfrm>
                <a:off x="8635630" y="3219450"/>
                <a:ext cx="3032125" cy="444500"/>
              </a:xfrm>
              <a:custGeom>
                <a:avLst/>
                <a:gdLst>
                  <a:gd name="connsiteX0" fmla="*/ 0 w 3032125"/>
                  <a:gd name="connsiteY0" fmla="*/ 0 h 444500"/>
                  <a:gd name="connsiteX1" fmla="*/ 269875 w 3032125"/>
                  <a:gd name="connsiteY1" fmla="*/ 19050 h 444500"/>
                  <a:gd name="connsiteX2" fmla="*/ 615950 w 3032125"/>
                  <a:gd name="connsiteY2" fmla="*/ 53975 h 444500"/>
                  <a:gd name="connsiteX3" fmla="*/ 898525 w 3032125"/>
                  <a:gd name="connsiteY3" fmla="*/ 85725 h 444500"/>
                  <a:gd name="connsiteX4" fmla="*/ 1200150 w 3032125"/>
                  <a:gd name="connsiteY4" fmla="*/ 130175 h 444500"/>
                  <a:gd name="connsiteX5" fmla="*/ 1539875 w 3032125"/>
                  <a:gd name="connsiteY5" fmla="*/ 174625 h 444500"/>
                  <a:gd name="connsiteX6" fmla="*/ 1860550 w 3032125"/>
                  <a:gd name="connsiteY6" fmla="*/ 222250 h 444500"/>
                  <a:gd name="connsiteX7" fmla="*/ 2197100 w 3032125"/>
                  <a:gd name="connsiteY7" fmla="*/ 282575 h 444500"/>
                  <a:gd name="connsiteX8" fmla="*/ 2520950 w 3032125"/>
                  <a:gd name="connsiteY8" fmla="*/ 336550 h 444500"/>
                  <a:gd name="connsiteX9" fmla="*/ 2847975 w 3032125"/>
                  <a:gd name="connsiteY9" fmla="*/ 406400 h 444500"/>
                  <a:gd name="connsiteX10" fmla="*/ 3032125 w 3032125"/>
                  <a:gd name="connsiteY10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2125" h="444500">
                    <a:moveTo>
                      <a:pt x="0" y="0"/>
                    </a:moveTo>
                    <a:cubicBezTo>
                      <a:pt x="83608" y="5027"/>
                      <a:pt x="167217" y="10054"/>
                      <a:pt x="269875" y="19050"/>
                    </a:cubicBezTo>
                    <a:cubicBezTo>
                      <a:pt x="372533" y="28046"/>
                      <a:pt x="615950" y="53975"/>
                      <a:pt x="615950" y="53975"/>
                    </a:cubicBezTo>
                    <a:lnTo>
                      <a:pt x="898525" y="85725"/>
                    </a:lnTo>
                    <a:cubicBezTo>
                      <a:pt x="995892" y="98425"/>
                      <a:pt x="1200150" y="130175"/>
                      <a:pt x="1200150" y="130175"/>
                    </a:cubicBezTo>
                    <a:lnTo>
                      <a:pt x="1539875" y="174625"/>
                    </a:lnTo>
                    <a:lnTo>
                      <a:pt x="1860550" y="222250"/>
                    </a:lnTo>
                    <a:cubicBezTo>
                      <a:pt x="1970087" y="240242"/>
                      <a:pt x="2197100" y="282575"/>
                      <a:pt x="2197100" y="282575"/>
                    </a:cubicBezTo>
                    <a:cubicBezTo>
                      <a:pt x="2307166" y="301625"/>
                      <a:pt x="2412471" y="315913"/>
                      <a:pt x="2520950" y="336550"/>
                    </a:cubicBezTo>
                    <a:cubicBezTo>
                      <a:pt x="2629429" y="357187"/>
                      <a:pt x="2847975" y="406400"/>
                      <a:pt x="2847975" y="406400"/>
                    </a:cubicBezTo>
                    <a:lnTo>
                      <a:pt x="3032125" y="44450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F32BE6C4-03D3-4ED9-AA3A-EEFC2654EFBD}"/>
                    </a:ext>
                  </a:extLst>
                </p:cNvPr>
                <p:cNvSpPr txBox="1"/>
                <p:nvPr/>
              </p:nvSpPr>
              <p:spPr>
                <a:xfrm>
                  <a:off x="11116495" y="3095625"/>
                  <a:ext cx="99751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=0.667</m:t>
                        </m:r>
                      </m:oMath>
                    </m:oMathPara>
                  </a14:m>
                  <a:endParaRPr lang="it-IT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F32BE6C4-03D3-4ED9-AA3A-EEFC2654E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6495" y="3095625"/>
                  <a:ext cx="997516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3067" t="-3333" r="-4294" b="-3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7955FD5D-3520-4070-B31F-DAD403E2510A}"/>
                    </a:ext>
                  </a:extLst>
                </p:cNvPr>
                <p:cNvSpPr txBox="1"/>
                <p:nvPr/>
              </p:nvSpPr>
              <p:spPr>
                <a:xfrm>
                  <a:off x="11116495" y="3678225"/>
                  <a:ext cx="98809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=0.436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7955FD5D-3520-4070-B31F-DAD403E251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6495" y="3678225"/>
                  <a:ext cx="988091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3086" t="-3226" r="-3704" b="-2903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8ED5DC32-E1BE-48A5-A39F-9C46312F15F4}"/>
                </a:ext>
              </a:extLst>
            </p:cNvPr>
            <p:cNvCxnSpPr/>
            <p:nvPr/>
          </p:nvCxnSpPr>
          <p:spPr>
            <a:xfrm>
              <a:off x="7708793" y="3517900"/>
              <a:ext cx="94672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54009466-1736-4005-9DF5-D1767AAEE6D9}"/>
                    </a:ext>
                  </a:extLst>
                </p:cNvPr>
                <p:cNvSpPr txBox="1"/>
                <p:nvPr/>
              </p:nvSpPr>
              <p:spPr>
                <a:xfrm>
                  <a:off x="7335493" y="2015867"/>
                  <a:ext cx="3528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54009466-1736-4005-9DF5-D1767AAEE6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5493" y="2015867"/>
                  <a:ext cx="3528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0345" t="-6667" r="-1724" b="-3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3AC872B0-0A0C-4407-8F64-7B2198C8889D}"/>
                    </a:ext>
                  </a:extLst>
                </p:cNvPr>
                <p:cNvSpPr txBox="1"/>
                <p:nvPr/>
              </p:nvSpPr>
              <p:spPr>
                <a:xfrm>
                  <a:off x="7213126" y="3429000"/>
                  <a:ext cx="492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0.5283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3AC872B0-0A0C-4407-8F64-7B2198C88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3126" y="3429000"/>
                  <a:ext cx="49212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7407" r="-8642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8C40942E-1B47-4941-9658-C3F0B026F874}"/>
                  </a:ext>
                </a:extLst>
              </p:cNvPr>
              <p:cNvSpPr/>
              <p:nvPr/>
            </p:nvSpPr>
            <p:spPr>
              <a:xfrm>
                <a:off x="774268" y="180672"/>
                <a:ext cx="3518014" cy="731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=0.667    &gt;     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436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8C40942E-1B47-4941-9658-C3F0B026F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180672"/>
                <a:ext cx="3518014" cy="731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EA8FC06A-A9AF-4F1A-A4F5-EF53C55D6AB4}"/>
                  </a:ext>
                </a:extLst>
              </p:cNvPr>
              <p:cNvSpPr txBox="1"/>
              <p:nvPr/>
            </p:nvSpPr>
            <p:spPr>
              <a:xfrm>
                <a:off x="695999" y="1308597"/>
                <a:ext cx="6480000" cy="1497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Quindi il rapporto di pressione è troppo basso; è necessario provare con un altro  valore del numero di Mach all'uscita e poi iterare.</a:t>
                </a:r>
              </a:p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Supponiamo 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=0.7.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EA8FC06A-A9AF-4F1A-A4F5-EF53C55D6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308597"/>
                <a:ext cx="6480000" cy="1497269"/>
              </a:xfrm>
              <a:prstGeom prst="rect">
                <a:avLst/>
              </a:prstGeom>
              <a:blipFill>
                <a:blip r:embed="rId10"/>
                <a:stretch>
                  <a:fillRect l="-753" t="-2041" r="-1035" b="-69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4907D401-7274-46D3-B462-2F73503D2847}"/>
                  </a:ext>
                </a:extLst>
              </p:cNvPr>
              <p:cNvSpPr/>
              <p:nvPr/>
            </p:nvSpPr>
            <p:spPr>
              <a:xfrm>
                <a:off x="4031233" y="2750831"/>
                <a:ext cx="1069139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4907D401-7274-46D3-B462-2F73503D2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3" y="2750831"/>
                <a:ext cx="1069139" cy="6775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6E878AE2-4015-45D1-9508-A20215529958}"/>
              </a:ext>
            </a:extLst>
          </p:cNvPr>
          <p:cNvCxnSpPr>
            <a:cxnSpLocks/>
          </p:cNvCxnSpPr>
          <p:nvPr/>
        </p:nvCxnSpPr>
        <p:spPr>
          <a:xfrm>
            <a:off x="2163183" y="3429000"/>
            <a:ext cx="16198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>
            <a:extLst>
              <a:ext uri="{FF2B5EF4-FFF2-40B4-BE49-F238E27FC236}">
                <a16:creationId xmlns:a16="http://schemas.microsoft.com/office/drawing/2014/main" id="{09F019B4-E356-4C98-B688-4999BA0B2774}"/>
              </a:ext>
            </a:extLst>
          </p:cNvPr>
          <p:cNvSpPr/>
          <p:nvPr/>
        </p:nvSpPr>
        <p:spPr>
          <a:xfrm>
            <a:off x="2723688" y="303450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E483B477-666B-4FC5-A4DA-5EA817E79F70}"/>
                  </a:ext>
                </a:extLst>
              </p:cNvPr>
              <p:cNvSpPr/>
              <p:nvPr/>
            </p:nvSpPr>
            <p:spPr>
              <a:xfrm>
                <a:off x="774268" y="3190196"/>
                <a:ext cx="12541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E483B477-666B-4FC5-A4DA-5EA817E79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3190196"/>
                <a:ext cx="125412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886D6FA6-3536-4C01-9BE6-08EE3D49A7A5}"/>
                  </a:ext>
                </a:extLst>
              </p:cNvPr>
              <p:cNvSpPr/>
              <p:nvPr/>
            </p:nvSpPr>
            <p:spPr>
              <a:xfrm>
                <a:off x="5042972" y="286278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0.208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886D6FA6-3536-4C01-9BE6-08EE3D49A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2862782"/>
                <a:ext cx="8659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0CBD0CCB-B12F-48D0-A33F-3EADAE7B6502}"/>
                  </a:ext>
                </a:extLst>
              </p:cNvPr>
              <p:cNvSpPr/>
              <p:nvPr/>
            </p:nvSpPr>
            <p:spPr>
              <a:xfrm>
                <a:off x="695999" y="4313391"/>
                <a:ext cx="2676758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0CBD0CCB-B12F-48D0-A33F-3EADAE7B6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4313391"/>
                <a:ext cx="2676758" cy="6820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C0CF7EE9-43CD-4581-A3B6-B1E670294E05}"/>
                  </a:ext>
                </a:extLst>
              </p:cNvPr>
              <p:cNvSpPr/>
              <p:nvPr/>
            </p:nvSpPr>
            <p:spPr>
              <a:xfrm>
                <a:off x="4326057" y="3538484"/>
                <a:ext cx="774315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C0CF7EE9-43CD-4581-A3B6-B1E670294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57" y="3538484"/>
                <a:ext cx="774315" cy="6712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B1AF9892-51CC-4094-AEAA-13A588D0DE0E}"/>
                  </a:ext>
                </a:extLst>
              </p:cNvPr>
              <p:cNvSpPr/>
              <p:nvPr/>
            </p:nvSpPr>
            <p:spPr>
              <a:xfrm>
                <a:off x="5042972" y="3650435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1.49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B1AF9892-51CC-4094-AEAA-13A588D0D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3650435"/>
                <a:ext cx="723275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6CE61779-87D4-404C-B72B-8BB699D91312}"/>
                  </a:ext>
                </a:extLst>
              </p:cNvPr>
              <p:cNvSpPr/>
              <p:nvPr/>
            </p:nvSpPr>
            <p:spPr>
              <a:xfrm>
                <a:off x="3254441" y="4478109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0.768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6CE61779-87D4-404C-B72B-8BB699D91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41" y="4478109"/>
                <a:ext cx="865943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3D0386B1-0B32-423B-816A-A5543A05985F}"/>
              </a:ext>
            </a:extLst>
          </p:cNvPr>
          <p:cNvCxnSpPr>
            <a:cxnSpLocks/>
          </p:cNvCxnSpPr>
          <p:nvPr/>
        </p:nvCxnSpPr>
        <p:spPr>
          <a:xfrm>
            <a:off x="4177402" y="4716481"/>
            <a:ext cx="932861" cy="5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3DA3FB05-82BE-4330-9E73-23CC9E1FDA16}"/>
              </a:ext>
            </a:extLst>
          </p:cNvPr>
          <p:cNvSpPr/>
          <p:nvPr/>
        </p:nvSpPr>
        <p:spPr>
          <a:xfrm>
            <a:off x="4394405" y="4321981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5C6C7268-61EF-4AAB-90BF-0D3D786AE9C6}"/>
                  </a:ext>
                </a:extLst>
              </p:cNvPr>
              <p:cNvSpPr/>
              <p:nvPr/>
            </p:nvSpPr>
            <p:spPr>
              <a:xfrm>
                <a:off x="5519868" y="4811038"/>
                <a:ext cx="822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5C6C7268-61EF-4AAB-90BF-0D3D786AE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68" y="4811038"/>
                <a:ext cx="822661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29F8B23-CE58-457C-B8AD-1112BA822DC2}"/>
                  </a:ext>
                </a:extLst>
              </p:cNvPr>
              <p:cNvSpPr/>
              <p:nvPr/>
            </p:nvSpPr>
            <p:spPr>
              <a:xfrm>
                <a:off x="6296365" y="4811038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0.543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29F8B23-CE58-457C-B8AD-1112BA822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365" y="4811038"/>
                <a:ext cx="865943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29EE5467-A055-4302-BDF7-D49C16BDA6C0}"/>
                  </a:ext>
                </a:extLst>
              </p:cNvPr>
              <p:cNvSpPr/>
              <p:nvPr/>
            </p:nvSpPr>
            <p:spPr>
              <a:xfrm>
                <a:off x="5579450" y="4064719"/>
                <a:ext cx="806503" cy="685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lit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29EE5467-A055-4302-BDF7-D49C16BDA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50" y="4064719"/>
                <a:ext cx="806503" cy="6853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74C056A7-8A67-4027-950B-1069F2EF7469}"/>
                  </a:ext>
                </a:extLst>
              </p:cNvPr>
              <p:cNvSpPr/>
              <p:nvPr/>
            </p:nvSpPr>
            <p:spPr>
              <a:xfrm>
                <a:off x="6296365" y="4176670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1.96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74C056A7-8A67-4027-950B-1069F2EF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365" y="4176670"/>
                <a:ext cx="723275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7E37FCA9-755D-4262-829F-BE41E0F2E225}"/>
              </a:ext>
            </a:extLst>
          </p:cNvPr>
          <p:cNvCxnSpPr>
            <a:cxnSpLocks/>
          </p:cNvCxnSpPr>
          <p:nvPr/>
        </p:nvCxnSpPr>
        <p:spPr>
          <a:xfrm>
            <a:off x="7352996" y="5049724"/>
            <a:ext cx="932861" cy="5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>
            <a:extLst>
              <a:ext uri="{FF2B5EF4-FFF2-40B4-BE49-F238E27FC236}">
                <a16:creationId xmlns:a16="http://schemas.microsoft.com/office/drawing/2014/main" id="{06A18C96-BE63-462C-80EE-ADE53398983C}"/>
              </a:ext>
            </a:extLst>
          </p:cNvPr>
          <p:cNvSpPr/>
          <p:nvPr/>
        </p:nvSpPr>
        <p:spPr>
          <a:xfrm>
            <a:off x="7506680" y="4655224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2B2CCE02-3666-40D7-A471-0F4A0D34B0A2}"/>
                  </a:ext>
                </a:extLst>
              </p:cNvPr>
              <p:cNvSpPr/>
              <p:nvPr/>
            </p:nvSpPr>
            <p:spPr>
              <a:xfrm>
                <a:off x="8548718" y="4716481"/>
                <a:ext cx="873829" cy="725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lit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2B2CCE02-3666-40D7-A471-0F4A0D34B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18" y="4716481"/>
                <a:ext cx="873829" cy="7258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48500B1-8FBE-490F-9D56-0BC54DC0DE42}"/>
                  </a:ext>
                </a:extLst>
              </p:cNvPr>
              <p:cNvSpPr/>
              <p:nvPr/>
            </p:nvSpPr>
            <p:spPr>
              <a:xfrm>
                <a:off x="9360633" y="484030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0.818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48500B1-8FBE-490F-9D56-0BC54DC0D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633" y="4840307"/>
                <a:ext cx="865943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80E4A1D-0D31-4580-9161-3243C30DF0D1}"/>
              </a:ext>
            </a:extLst>
          </p:cNvPr>
          <p:cNvSpPr txBox="1"/>
          <p:nvPr/>
        </p:nvSpPr>
        <p:spPr>
          <a:xfrm>
            <a:off x="695999" y="5206984"/>
            <a:ext cx="1054384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4FEFD43E-CA0A-451A-898C-1560F0B64934}"/>
                  </a:ext>
                </a:extLst>
              </p:cNvPr>
              <p:cNvSpPr/>
              <p:nvPr/>
            </p:nvSpPr>
            <p:spPr>
              <a:xfrm>
                <a:off x="695999" y="5636657"/>
                <a:ext cx="5349157" cy="768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=1.49⋅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1.96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⋅0.818⋅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4FEFD43E-CA0A-451A-898C-1560F0B64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5636657"/>
                <a:ext cx="5349157" cy="76809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5E89B608-E7A1-4534-8517-C90D86D49B7C}"/>
                  </a:ext>
                </a:extLst>
              </p:cNvPr>
              <p:cNvSpPr/>
              <p:nvPr/>
            </p:nvSpPr>
            <p:spPr>
              <a:xfrm>
                <a:off x="5949397" y="5792259"/>
                <a:ext cx="13848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0.933 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5E89B608-E7A1-4534-8517-C90D86D49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97" y="5792259"/>
                <a:ext cx="1384866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205FBB08-08FE-4718-805A-0072F4DD9291}"/>
                  </a:ext>
                </a:extLst>
              </p:cNvPr>
              <p:cNvSpPr/>
              <p:nvPr/>
            </p:nvSpPr>
            <p:spPr>
              <a:xfrm>
                <a:off x="7352996" y="5789962"/>
                <a:ext cx="11675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205FBB08-08FE-4718-805A-0072F4DD9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96" y="5789962"/>
                <a:ext cx="1167564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AA1AAD8F-67AB-4390-B7F7-8B123A118A5D}"/>
                  </a:ext>
                </a:extLst>
              </p:cNvPr>
              <p:cNvSpPr/>
              <p:nvPr/>
            </p:nvSpPr>
            <p:spPr>
              <a:xfrm>
                <a:off x="9422547" y="5684875"/>
                <a:ext cx="774315" cy="67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AA1AAD8F-67AB-4390-B7F7-8B123A118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547" y="5684875"/>
                <a:ext cx="774315" cy="67165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683228A9-706B-469C-BD48-AEA282849D5A}"/>
                  </a:ext>
                </a:extLst>
              </p:cNvPr>
              <p:cNvSpPr/>
              <p:nvPr/>
            </p:nvSpPr>
            <p:spPr>
              <a:xfrm>
                <a:off x="10077603" y="578996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0.622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683228A9-706B-469C-BD48-AEA282849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603" y="5789962"/>
                <a:ext cx="865943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8D7CB7BA-ACC0-4B31-BDAD-EACB563ABBC8}"/>
                  </a:ext>
                </a:extLst>
              </p:cNvPr>
              <p:cNvSpPr txBox="1"/>
              <p:nvPr/>
            </p:nvSpPr>
            <p:spPr>
              <a:xfrm>
                <a:off x="695998" y="6429762"/>
                <a:ext cx="10800000" cy="4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it-IT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=0.7 </m:t>
                    </m:r>
                  </m:oMath>
                </a14:m>
                <a:r>
                  <a:rPr lang="it-IT" sz="2000" spc="-15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non è ancora la soluzione che cerchiamo!</a:t>
                </a:r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8D7CB7BA-ACC0-4B31-BDAD-EACB563A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8" y="6429762"/>
                <a:ext cx="10800000" cy="404663"/>
              </a:xfrm>
              <a:prstGeom prst="rect">
                <a:avLst/>
              </a:prstGeom>
              <a:blipFill>
                <a:blip r:embed="rId29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4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F4CD22D-55E8-434C-8A6C-1D3F42C6DAED}"/>
                  </a:ext>
                </a:extLst>
              </p:cNvPr>
              <p:cNvSpPr txBox="1"/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Il nuovo valore di tentativo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 può calcolare facendo un'interpolazione lineare con il metodo di falsa posizione (</a:t>
                </a:r>
                <a:r>
                  <a:rPr lang="it-IT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regula</a:t>
                </a:r>
                <a:r>
                  <a:rPr lang="it-IT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falsi</a:t>
                </a: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F4CD22D-55E8-434C-8A6C-1D3F42C6D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blipFill>
                <a:blip r:embed="rId2"/>
                <a:stretch>
                  <a:fillRect l="-564" t="-4132" r="-564" b="-14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AE2C855C-DEE9-4110-A0B1-FC90422CDEF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6759" y="1258541"/>
              <a:ext cx="10789240" cy="210432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72659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1056904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985652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543792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902525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997527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997528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765517">
                      <a:extLst>
                        <a:ext uri="{9D8B030D-6E8A-4147-A177-3AD203B41FA5}">
                          <a16:colId xmlns:a16="http://schemas.microsoft.com/office/drawing/2014/main" val="882589727"/>
                        </a:ext>
                      </a:extLst>
                    </a:gridCol>
                    <a:gridCol w="98084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</a:tblGrid>
                  <a:tr h="2352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dalle tabelle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entrando 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𝑓𝐿</m:t>
                                    </m:r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dalle tabelle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entrando con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sSubSup>
                                    <m:sSubSupPr>
                                      <m:ctrlP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den>
                              </m:f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(ISO)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it-IT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08312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(atm)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r>
                                  <a:rPr lang="it-IT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(atm)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1.82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0.583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0.794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0.654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0.436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−0.346</m:t>
                                </m:r>
                              </m:oMath>
                            </m:oMathPara>
                          </a14:m>
                          <a:endParaRPr lang="it-IT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1.49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0.208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0.768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1.96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0.543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0.818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0.933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0.622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−0.067</m:t>
                                </m:r>
                              </m:oMath>
                            </m:oMathPara>
                          </a14:m>
                          <a:endParaRPr lang="it-IT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4257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AE2C855C-DEE9-4110-A0B1-FC90422CDE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0068778"/>
                  </p:ext>
                </p:extLst>
              </p:nvPr>
            </p:nvGraphicFramePr>
            <p:xfrm>
              <a:off x="706759" y="1258541"/>
              <a:ext cx="10789240" cy="210432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72659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1056904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985652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543792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902525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997527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997528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765517">
                      <a:extLst>
                        <a:ext uri="{9D8B030D-6E8A-4147-A177-3AD203B41FA5}">
                          <a16:colId xmlns:a16="http://schemas.microsoft.com/office/drawing/2014/main" val="882589727"/>
                        </a:ext>
                      </a:extLst>
                    </a:gridCol>
                    <a:gridCol w="98084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</a:tblGrid>
                  <a:tr h="70300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179" t="-3448" r="-345373" b="-2103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3874" t="-3448" r="-357312" b="-21034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136" t="-3448" r="-214983" b="-2103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5488" t="-3448" r="-276220" b="-21034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7093" t="-3448" r="-56747" b="-2103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0831251"/>
                      </a:ext>
                    </a:extLst>
                  </a:tr>
                  <a:tr h="6596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878" t="-111111" r="-1073381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3006" t="-111111" r="-762428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0864" t="-111111" r="-714198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3874" t="-111111" r="-357312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899" t="-111111" r="-550360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1757" t="-111111" r="-416892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5488" t="-111111" r="-276220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0429" t="-111111" r="-177914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7778" t="-111111" r="-130159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0" t="-111111" r="-1863" b="-12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1.82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0.583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0.794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0.654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0.436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0000" t="-373770" r="-186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1.49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0.208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0.768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1.96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0.543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0.818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0.933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0.622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0" t="-473770" r="-1863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42573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9D47716-85EF-4EA5-A52C-1DDFE53369C1}"/>
                  </a:ext>
                </a:extLst>
              </p:cNvPr>
              <p:cNvSpPr/>
              <p:nvPr/>
            </p:nvSpPr>
            <p:spPr>
              <a:xfrm>
                <a:off x="8679875" y="885130"/>
                <a:ext cx="1506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=1.5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9D47716-85EF-4EA5-A52C-1DDFE5336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875" y="885130"/>
                <a:ext cx="150618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9F12570-24B8-4D0C-B017-182E271BC067}"/>
                  </a:ext>
                </a:extLst>
              </p:cNvPr>
              <p:cNvSpPr/>
              <p:nvPr/>
            </p:nvSpPr>
            <p:spPr>
              <a:xfrm>
                <a:off x="10354297" y="885130"/>
                <a:ext cx="1375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9F12570-24B8-4D0C-B017-182E271BC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297" y="885130"/>
                <a:ext cx="137550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E914E0E8-C4A8-450F-B114-0CAA98D4F42F}"/>
                  </a:ext>
                </a:extLst>
              </p:cNvPr>
              <p:cNvSpPr/>
              <p:nvPr/>
            </p:nvSpPr>
            <p:spPr>
              <a:xfrm>
                <a:off x="4460358" y="885130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E914E0E8-C4A8-450F-B114-0CAA98D4F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358" y="885130"/>
                <a:ext cx="163564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DAFE933-6130-4FB8-A4B8-A313342068E2}"/>
                  </a:ext>
                </a:extLst>
              </p:cNvPr>
              <p:cNvSpPr/>
              <p:nvPr/>
            </p:nvSpPr>
            <p:spPr>
              <a:xfrm>
                <a:off x="695999" y="3543728"/>
                <a:ext cx="3617401" cy="772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DAFE933-6130-4FB8-A4B8-A31334206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3543728"/>
                <a:ext cx="3617401" cy="7720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5C8581-A5A5-4B9C-BB7D-D7F8869BBCD9}"/>
                  </a:ext>
                </a:extLst>
              </p:cNvPr>
              <p:cNvSpPr/>
              <p:nvPr/>
            </p:nvSpPr>
            <p:spPr>
              <a:xfrm>
                <a:off x="695999" y="4510166"/>
                <a:ext cx="4748799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1.0⋅(−0.067)−0.7⋅(−0.346)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(−0.067)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(−0.346)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5C8581-A5A5-4B9C-BB7D-D7F8869BB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4510166"/>
                <a:ext cx="4748799" cy="7331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2D5CD59-4A9C-468C-9B60-301CB5087135}"/>
                  </a:ext>
                </a:extLst>
              </p:cNvPr>
              <p:cNvSpPr/>
              <p:nvPr/>
            </p:nvSpPr>
            <p:spPr>
              <a:xfrm>
                <a:off x="5360767" y="467171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0.628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2D5CD59-4A9C-468C-9B60-301CB5087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767" y="4671710"/>
                <a:ext cx="86594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C40B16AB-E262-4DB0-B247-98D5BF4C97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3439" y="3456731"/>
            <a:ext cx="4616363" cy="3401269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89711E3-1278-4337-A00F-4B6C1745D250}"/>
              </a:ext>
            </a:extLst>
          </p:cNvPr>
          <p:cNvCxnSpPr>
            <a:cxnSpLocks/>
          </p:cNvCxnSpPr>
          <p:nvPr/>
        </p:nvCxnSpPr>
        <p:spPr>
          <a:xfrm flipH="1">
            <a:off x="8963467" y="4292009"/>
            <a:ext cx="561974" cy="717297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AD040C-F9B4-4B69-8126-7D9C44F8DEF6}"/>
              </a:ext>
            </a:extLst>
          </p:cNvPr>
          <p:cNvSpPr txBox="1"/>
          <p:nvPr/>
        </p:nvSpPr>
        <p:spPr>
          <a:xfrm>
            <a:off x="9012028" y="3970880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nuovo tentativo</a:t>
            </a:r>
          </a:p>
        </p:txBody>
      </p:sp>
    </p:spTree>
    <p:extLst>
      <p:ext uri="{BB962C8B-B14F-4D97-AF65-F5344CB8AC3E}">
        <p14:creationId xmlns:p14="http://schemas.microsoft.com/office/powerpoint/2010/main" val="1021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9AADE5DC-690A-4A4B-9188-E401CCCFCC0D}"/>
                  </a:ext>
                </a:extLst>
              </p:cNvPr>
              <p:cNvSpPr/>
              <p:nvPr/>
            </p:nvSpPr>
            <p:spPr>
              <a:xfrm>
                <a:off x="774864" y="392078"/>
                <a:ext cx="1232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9AADE5DC-690A-4A4B-9188-E401CCCFC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4" y="392078"/>
                <a:ext cx="1232132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486F962-57C7-40E0-80D3-AA66CA0D62ED}"/>
                  </a:ext>
                </a:extLst>
              </p:cNvPr>
              <p:cNvSpPr/>
              <p:nvPr/>
            </p:nvSpPr>
            <p:spPr>
              <a:xfrm>
                <a:off x="2718938" y="392078"/>
                <a:ext cx="22821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200×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486F962-57C7-40E0-80D3-AA66CA0D6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38" y="392078"/>
                <a:ext cx="2282163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CC50355-427A-42F3-9B69-40E9081B8892}"/>
                  </a:ext>
                </a:extLst>
              </p:cNvPr>
              <p:cNvSpPr/>
              <p:nvPr/>
            </p:nvSpPr>
            <p:spPr>
              <a:xfrm>
                <a:off x="5649371" y="392078"/>
                <a:ext cx="147444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CC50355-427A-42F3-9B69-40E9081B8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71" y="392078"/>
                <a:ext cx="1474443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E55DD7A4-EEE3-4932-987D-C7F0E2608E0E}"/>
                  </a:ext>
                </a:extLst>
              </p:cNvPr>
              <p:cNvSpPr/>
              <p:nvPr/>
            </p:nvSpPr>
            <p:spPr>
              <a:xfrm>
                <a:off x="774864" y="1034802"/>
                <a:ext cx="12733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E55DD7A4-EEE3-4932-987D-C7F0E2608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4" y="1034802"/>
                <a:ext cx="12733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087A116-FAA3-46E8-8DFB-2F3E698520BF}"/>
                  </a:ext>
                </a:extLst>
              </p:cNvPr>
              <p:cNvSpPr/>
              <p:nvPr/>
            </p:nvSpPr>
            <p:spPr>
              <a:xfrm>
                <a:off x="2718938" y="1034802"/>
                <a:ext cx="13701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=0.1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087A116-FAA3-46E8-8DFB-2F3E69852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38" y="1034802"/>
                <a:ext cx="137018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EBC4EF8-7B37-4C57-B0BE-89CAA1A57536}"/>
                  </a:ext>
                </a:extLst>
              </p:cNvPr>
              <p:cNvSpPr/>
              <p:nvPr/>
            </p:nvSpPr>
            <p:spPr>
              <a:xfrm>
                <a:off x="5649371" y="980942"/>
                <a:ext cx="136216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=0.005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EBC4EF8-7B37-4C57-B0BE-89CAA1A57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71" y="980942"/>
                <a:ext cx="1362168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4A5F403-A6D3-4FC9-8A7E-AEF7C93CE35B}"/>
              </a:ext>
            </a:extLst>
          </p:cNvPr>
          <p:cNvSpPr txBox="1"/>
          <p:nvPr/>
        </p:nvSpPr>
        <p:spPr>
          <a:xfrm>
            <a:off x="837546" y="2033384"/>
            <a:ext cx="1080000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Noto il numero di Mach nella sezione 1 è possibile, utilizzando le tabelle (ISO), calcolare le  condizioni di ristagno: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1A8DD9FA-C810-4870-9CD5-04F490253052}"/>
                  </a:ext>
                </a:extLst>
              </p:cNvPr>
              <p:cNvSpPr/>
              <p:nvPr/>
            </p:nvSpPr>
            <p:spPr>
              <a:xfrm>
                <a:off x="4089121" y="2875020"/>
                <a:ext cx="859273" cy="707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1A8DD9FA-C810-4870-9CD5-04F490253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21" y="2875020"/>
                <a:ext cx="859273" cy="7079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CD7D80AC-0202-4A14-9A4F-C0404BD30A26}"/>
                  </a:ext>
                </a:extLst>
              </p:cNvPr>
              <p:cNvSpPr/>
              <p:nvPr/>
            </p:nvSpPr>
            <p:spPr>
              <a:xfrm>
                <a:off x="837546" y="3472937"/>
                <a:ext cx="1232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CD7D80AC-0202-4A14-9A4F-C0404BD30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46" y="3472937"/>
                <a:ext cx="123213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4880916A-5F1E-48DB-BB35-197918C3F4D1}"/>
              </a:ext>
            </a:extLst>
          </p:cNvPr>
          <p:cNvCxnSpPr>
            <a:cxnSpLocks/>
          </p:cNvCxnSpPr>
          <p:nvPr/>
        </p:nvCxnSpPr>
        <p:spPr>
          <a:xfrm>
            <a:off x="2286489" y="3675290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id="{8A83F182-6A7D-478E-8EC5-A2742EC02D1B}"/>
              </a:ext>
            </a:extLst>
          </p:cNvPr>
          <p:cNvSpPr/>
          <p:nvPr/>
        </p:nvSpPr>
        <p:spPr>
          <a:xfrm>
            <a:off x="2675779" y="3253387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A19E860E-58AD-45EC-96C3-CE5CD2536FEE}"/>
                  </a:ext>
                </a:extLst>
              </p:cNvPr>
              <p:cNvSpPr/>
              <p:nvPr/>
            </p:nvSpPr>
            <p:spPr>
              <a:xfrm>
                <a:off x="4937628" y="3005125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0.972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A19E860E-58AD-45EC-96C3-CE5CD2536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628" y="3005125"/>
                <a:ext cx="86594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A224B760-D793-4E9A-B812-8623D95D8B32}"/>
                  </a:ext>
                </a:extLst>
              </p:cNvPr>
              <p:cNvSpPr/>
              <p:nvPr/>
            </p:nvSpPr>
            <p:spPr>
              <a:xfrm>
                <a:off x="4081994" y="3714946"/>
                <a:ext cx="859274" cy="757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A224B760-D793-4E9A-B812-8623D95D8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94" y="3714946"/>
                <a:ext cx="859274" cy="757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32D29082-2F6F-441A-8AD1-2350F9CF8325}"/>
                  </a:ext>
                </a:extLst>
              </p:cNvPr>
              <p:cNvSpPr/>
              <p:nvPr/>
            </p:nvSpPr>
            <p:spPr>
              <a:xfrm>
                <a:off x="4930501" y="388866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32D29082-2F6F-441A-8AD1-2350F9CF8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01" y="3888661"/>
                <a:ext cx="86594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828DB98D-2837-4442-8802-CF4860BE013D}"/>
                  </a:ext>
                </a:extLst>
              </p:cNvPr>
              <p:cNvSpPr/>
              <p:nvPr/>
            </p:nvSpPr>
            <p:spPr>
              <a:xfrm>
                <a:off x="6538200" y="2919263"/>
                <a:ext cx="1817677" cy="619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0.972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828DB98D-2837-4442-8802-CF4860BE0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200" y="2919263"/>
                <a:ext cx="1817677" cy="6194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F455D45-F259-4CA0-AE6F-DD9A22C9AD31}"/>
                  </a:ext>
                </a:extLst>
              </p:cNvPr>
              <p:cNvSpPr/>
              <p:nvPr/>
            </p:nvSpPr>
            <p:spPr>
              <a:xfrm>
                <a:off x="6577624" y="3759189"/>
                <a:ext cx="1807867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0.992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F455D45-F259-4CA0-AE6F-DD9A22C9A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24" y="3759189"/>
                <a:ext cx="1807867" cy="6685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4E0C733F-AA18-4722-AC62-34A608270A62}"/>
                  </a:ext>
                </a:extLst>
              </p:cNvPr>
              <p:cNvSpPr/>
              <p:nvPr/>
            </p:nvSpPr>
            <p:spPr>
              <a:xfrm>
                <a:off x="8266131" y="3028940"/>
                <a:ext cx="2180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05.761×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4E0C733F-AA18-4722-AC62-34A608270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131" y="3028940"/>
                <a:ext cx="2180020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C2AA35C7-D996-4C14-A560-E800DEA9BBEE}"/>
                  </a:ext>
                </a:extLst>
              </p:cNvPr>
              <p:cNvSpPr/>
              <p:nvPr/>
            </p:nvSpPr>
            <p:spPr>
              <a:xfrm>
                <a:off x="8266131" y="3921999"/>
                <a:ext cx="13692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02.419 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C2AA35C7-D996-4C14-A560-E800DEA9B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131" y="3921999"/>
                <a:ext cx="1369286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017D45A4-EAA2-40A4-B7F9-E7A0938435EC}"/>
              </a:ext>
            </a:extLst>
          </p:cNvPr>
          <p:cNvSpPr txBox="1"/>
          <p:nvPr/>
        </p:nvSpPr>
        <p:spPr>
          <a:xfrm>
            <a:off x="774269" y="4634144"/>
            <a:ext cx="108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Dalle tabelle del moto alla Fanno (FF)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possibile ricavare </a:t>
            </a:r>
            <a:r>
              <a:rPr lang="it-IT" sz="2000" spc="-1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condizioni</a:t>
            </a:r>
            <a:r>
              <a:rPr lang="it-IT"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critiche: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D5B0EAF-E6F7-4623-956F-027AC6C86ACB}"/>
                  </a:ext>
                </a:extLst>
              </p:cNvPr>
              <p:cNvSpPr/>
              <p:nvPr/>
            </p:nvSpPr>
            <p:spPr>
              <a:xfrm>
                <a:off x="837546" y="5703187"/>
                <a:ext cx="1232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D5B0EAF-E6F7-4623-956F-027AC6C86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46" y="5703187"/>
                <a:ext cx="123213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9D74B1D8-4797-472B-AA3A-C027D34A55F9}"/>
              </a:ext>
            </a:extLst>
          </p:cNvPr>
          <p:cNvCxnSpPr>
            <a:cxnSpLocks/>
          </p:cNvCxnSpPr>
          <p:nvPr/>
        </p:nvCxnSpPr>
        <p:spPr>
          <a:xfrm>
            <a:off x="2286489" y="5905540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>
            <a:extLst>
              <a:ext uri="{FF2B5EF4-FFF2-40B4-BE49-F238E27FC236}">
                <a16:creationId xmlns:a16="http://schemas.microsoft.com/office/drawing/2014/main" id="{30377419-07B7-423F-9168-647D93730D9F}"/>
              </a:ext>
            </a:extLst>
          </p:cNvPr>
          <p:cNvSpPr/>
          <p:nvPr/>
        </p:nvSpPr>
        <p:spPr>
          <a:xfrm>
            <a:off x="2718938" y="551104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F5F3029A-A0D1-485E-9B2E-492243DE9588}"/>
                  </a:ext>
                </a:extLst>
              </p:cNvPr>
              <p:cNvSpPr/>
              <p:nvPr/>
            </p:nvSpPr>
            <p:spPr>
              <a:xfrm>
                <a:off x="4141828" y="5113340"/>
                <a:ext cx="1047146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F5F3029A-A0D1-485E-9B2E-492243DE9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28" y="5113340"/>
                <a:ext cx="1047146" cy="68204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E0BD938B-6F47-4101-84B6-1BC63ED5193A}"/>
                  </a:ext>
                </a:extLst>
              </p:cNvPr>
              <p:cNvSpPr/>
              <p:nvPr/>
            </p:nvSpPr>
            <p:spPr>
              <a:xfrm>
                <a:off x="5188974" y="5254308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14.5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E0BD938B-6F47-4101-84B6-1BC63ED51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74" y="5254308"/>
                <a:ext cx="723275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FD0CEFE9-5EDB-42B5-94E5-3ABD9B90E942}"/>
                  </a:ext>
                </a:extLst>
              </p:cNvPr>
              <p:cNvSpPr/>
              <p:nvPr/>
            </p:nvSpPr>
            <p:spPr>
              <a:xfrm>
                <a:off x="4434280" y="6067182"/>
                <a:ext cx="754694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FD0CEFE9-5EDB-42B5-94E5-3ABD9B90E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80" y="6067182"/>
                <a:ext cx="754694" cy="6712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1080698-3858-4B89-8242-076A73E94365}"/>
                  </a:ext>
                </a:extLst>
              </p:cNvPr>
              <p:cNvSpPr/>
              <p:nvPr/>
            </p:nvSpPr>
            <p:spPr>
              <a:xfrm>
                <a:off x="5188974" y="6177364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5.46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1080698-3858-4B89-8242-076A73E94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74" y="6177364"/>
                <a:ext cx="723275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DF6E6216-F429-429D-B4B4-808C6DA51D88}"/>
                  </a:ext>
                </a:extLst>
              </p:cNvPr>
              <p:cNvSpPr/>
              <p:nvPr/>
            </p:nvSpPr>
            <p:spPr>
              <a:xfrm>
                <a:off x="6577624" y="6053108"/>
                <a:ext cx="873829" cy="699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DF6E6216-F429-429D-B4B4-808C6DA51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24" y="6053108"/>
                <a:ext cx="873829" cy="69942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9C279AFE-79C9-4ACD-8CCB-21F14F951ED6}"/>
                  </a:ext>
                </a:extLst>
              </p:cNvPr>
              <p:cNvSpPr/>
              <p:nvPr/>
            </p:nvSpPr>
            <p:spPr>
              <a:xfrm>
                <a:off x="7332318" y="6177364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2.96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9C279AFE-79C9-4ACD-8CCB-21F14F951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18" y="6177364"/>
                <a:ext cx="723275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67E9E90D-F09F-4509-A9B3-909A1F5C3AEF}"/>
                  </a:ext>
                </a:extLst>
              </p:cNvPr>
              <p:cNvSpPr/>
              <p:nvPr/>
            </p:nvSpPr>
            <p:spPr>
              <a:xfrm>
                <a:off x="6577624" y="5121099"/>
                <a:ext cx="772456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67E9E90D-F09F-4509-A9B3-909A1F5C3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24" y="5121099"/>
                <a:ext cx="772456" cy="6665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B8026CB8-2005-4324-9579-1906D60A411B}"/>
                  </a:ext>
                </a:extLst>
              </p:cNvPr>
              <p:cNvSpPr/>
              <p:nvPr/>
            </p:nvSpPr>
            <p:spPr>
              <a:xfrm>
                <a:off x="7332318" y="5254308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1.19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B8026CB8-2005-4324-9579-1906D60A4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18" y="5254308"/>
                <a:ext cx="723275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uppo 68">
            <a:extLst>
              <a:ext uri="{FF2B5EF4-FFF2-40B4-BE49-F238E27FC236}">
                <a16:creationId xmlns:a16="http://schemas.microsoft.com/office/drawing/2014/main" id="{7BD2462D-69D4-4677-AA4C-8C414A75EA60}"/>
              </a:ext>
            </a:extLst>
          </p:cNvPr>
          <p:cNvGrpSpPr/>
          <p:nvPr/>
        </p:nvGrpSpPr>
        <p:grpSpPr>
          <a:xfrm>
            <a:off x="8709612" y="151332"/>
            <a:ext cx="2927934" cy="1658286"/>
            <a:chOff x="4080195" y="4221729"/>
            <a:chExt cx="4031610" cy="2218514"/>
          </a:xfrm>
        </p:grpSpPr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AE48CBE7-6E00-47AF-ABC2-02EE4B2476B3}"/>
                </a:ext>
              </a:extLst>
            </p:cNvPr>
            <p:cNvGrpSpPr/>
            <p:nvPr/>
          </p:nvGrpSpPr>
          <p:grpSpPr>
            <a:xfrm>
              <a:off x="4080195" y="4429389"/>
              <a:ext cx="4031610" cy="2010854"/>
              <a:chOff x="3828875" y="4437776"/>
              <a:chExt cx="3192490" cy="1616572"/>
            </a:xfrm>
          </p:grpSpPr>
          <p:sp>
            <p:nvSpPr>
              <p:cNvPr id="74" name="object 33">
                <a:extLst>
                  <a:ext uri="{FF2B5EF4-FFF2-40B4-BE49-F238E27FC236}">
                    <a16:creationId xmlns:a16="http://schemas.microsoft.com/office/drawing/2014/main" id="{DA0EBEF1-95EB-422C-A24C-144E1D2B44B9}"/>
                  </a:ext>
                </a:extLst>
              </p:cNvPr>
              <p:cNvSpPr/>
              <p:nvPr/>
            </p:nvSpPr>
            <p:spPr>
              <a:xfrm>
                <a:off x="3828875" y="6022516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0" y="9144"/>
                    </a:moveTo>
                    <a:lnTo>
                      <a:pt x="0" y="18288"/>
                    </a:lnTo>
                    <a:lnTo>
                      <a:pt x="9143" y="18288"/>
                    </a:lnTo>
                    <a:lnTo>
                      <a:pt x="0" y="9144"/>
                    </a:lnTo>
                    <a:close/>
                  </a:path>
                  <a:path w="2326004" h="18414">
                    <a:moveTo>
                      <a:pt x="2325624" y="0"/>
                    </a:moveTo>
                    <a:lnTo>
                      <a:pt x="9143" y="0"/>
                    </a:lnTo>
                    <a:lnTo>
                      <a:pt x="18287" y="9144"/>
                    </a:lnTo>
                    <a:lnTo>
                      <a:pt x="0" y="9144"/>
                    </a:lnTo>
                    <a:lnTo>
                      <a:pt x="9143" y="18288"/>
                    </a:lnTo>
                    <a:lnTo>
                      <a:pt x="2325624" y="18288"/>
                    </a:lnTo>
                    <a:lnTo>
                      <a:pt x="2325624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34">
                <a:extLst>
                  <a:ext uri="{FF2B5EF4-FFF2-40B4-BE49-F238E27FC236}">
                    <a16:creationId xmlns:a16="http://schemas.microsoft.com/office/drawing/2014/main" id="{53219C5E-5110-43E8-A457-D10974A92DD6}"/>
                  </a:ext>
                </a:extLst>
              </p:cNvPr>
              <p:cNvSpPr/>
              <p:nvPr/>
            </p:nvSpPr>
            <p:spPr>
              <a:xfrm>
                <a:off x="3828875" y="5036570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9143" y="0"/>
                    </a:moveTo>
                    <a:lnTo>
                      <a:pt x="0" y="9143"/>
                    </a:lnTo>
                    <a:lnTo>
                      <a:pt x="0" y="591311"/>
                    </a:lnTo>
                    <a:lnTo>
                      <a:pt x="18287" y="591311"/>
                    </a:lnTo>
                    <a:lnTo>
                      <a:pt x="18287" y="18287"/>
                    </a:lnTo>
                    <a:lnTo>
                      <a:pt x="9143" y="18287"/>
                    </a:lnTo>
                    <a:lnTo>
                      <a:pt x="9143" y="0"/>
                    </a:lnTo>
                    <a:close/>
                  </a:path>
                  <a:path w="18414" h="591820">
                    <a:moveTo>
                      <a:pt x="18287" y="9143"/>
                    </a:moveTo>
                    <a:lnTo>
                      <a:pt x="9143" y="18287"/>
                    </a:lnTo>
                    <a:lnTo>
                      <a:pt x="18287" y="18287"/>
                    </a:lnTo>
                    <a:lnTo>
                      <a:pt x="18287" y="9143"/>
                    </a:lnTo>
                    <a:close/>
                  </a:path>
                  <a:path w="18414" h="591820">
                    <a:moveTo>
                      <a:pt x="9143" y="0"/>
                    </a:moveTo>
                    <a:lnTo>
                      <a:pt x="0" y="0"/>
                    </a:lnTo>
                    <a:lnTo>
                      <a:pt x="0" y="9143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35">
                <a:extLst>
                  <a:ext uri="{FF2B5EF4-FFF2-40B4-BE49-F238E27FC236}">
                    <a16:creationId xmlns:a16="http://schemas.microsoft.com/office/drawing/2014/main" id="{EE29F176-1F5E-49EA-91EE-6DF578D6B8AC}"/>
                  </a:ext>
                </a:extLst>
              </p:cNvPr>
              <p:cNvSpPr/>
              <p:nvPr/>
            </p:nvSpPr>
            <p:spPr>
              <a:xfrm>
                <a:off x="3841376" y="5036570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2316480" y="0"/>
                    </a:moveTo>
                    <a:lnTo>
                      <a:pt x="0" y="0"/>
                    </a:lnTo>
                    <a:lnTo>
                      <a:pt x="0" y="18287"/>
                    </a:lnTo>
                    <a:lnTo>
                      <a:pt x="2316480" y="18287"/>
                    </a:lnTo>
                    <a:lnTo>
                      <a:pt x="2307335" y="9143"/>
                    </a:lnTo>
                    <a:lnTo>
                      <a:pt x="2325623" y="9143"/>
                    </a:lnTo>
                    <a:lnTo>
                      <a:pt x="2316480" y="0"/>
                    </a:lnTo>
                    <a:close/>
                  </a:path>
                  <a:path w="2326004" h="18414">
                    <a:moveTo>
                      <a:pt x="2325623" y="0"/>
                    </a:moveTo>
                    <a:lnTo>
                      <a:pt x="2316480" y="0"/>
                    </a:lnTo>
                    <a:lnTo>
                      <a:pt x="2325623" y="9143"/>
                    </a:lnTo>
                    <a:lnTo>
                      <a:pt x="232562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36">
                <a:extLst>
                  <a:ext uri="{FF2B5EF4-FFF2-40B4-BE49-F238E27FC236}">
                    <a16:creationId xmlns:a16="http://schemas.microsoft.com/office/drawing/2014/main" id="{2EE83FE5-F3DD-4040-99B2-172730F19B9A}"/>
                  </a:ext>
                </a:extLst>
              </p:cNvPr>
              <p:cNvSpPr/>
              <p:nvPr/>
            </p:nvSpPr>
            <p:spPr>
              <a:xfrm>
                <a:off x="6995841" y="5052056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18287" y="573024"/>
                    </a:moveTo>
                    <a:lnTo>
                      <a:pt x="9144" y="573024"/>
                    </a:lnTo>
                    <a:lnTo>
                      <a:pt x="9144" y="591312"/>
                    </a:lnTo>
                    <a:lnTo>
                      <a:pt x="18287" y="582168"/>
                    </a:lnTo>
                    <a:lnTo>
                      <a:pt x="18287" y="573024"/>
                    </a:lnTo>
                    <a:close/>
                  </a:path>
                  <a:path w="18414" h="591820">
                    <a:moveTo>
                      <a:pt x="18287" y="582168"/>
                    </a:moveTo>
                    <a:lnTo>
                      <a:pt x="9144" y="591312"/>
                    </a:lnTo>
                    <a:lnTo>
                      <a:pt x="18287" y="591312"/>
                    </a:lnTo>
                    <a:lnTo>
                      <a:pt x="18287" y="582168"/>
                    </a:lnTo>
                    <a:close/>
                  </a:path>
                  <a:path w="18414" h="591820">
                    <a:moveTo>
                      <a:pt x="18287" y="0"/>
                    </a:moveTo>
                    <a:lnTo>
                      <a:pt x="0" y="0"/>
                    </a:lnTo>
                    <a:lnTo>
                      <a:pt x="0" y="582168"/>
                    </a:lnTo>
                    <a:lnTo>
                      <a:pt x="9144" y="573024"/>
                    </a:lnTo>
                    <a:lnTo>
                      <a:pt x="18287" y="573024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37">
                <a:extLst>
                  <a:ext uri="{FF2B5EF4-FFF2-40B4-BE49-F238E27FC236}">
                    <a16:creationId xmlns:a16="http://schemas.microsoft.com/office/drawing/2014/main" id="{B43ABA9E-469E-4534-AA49-1D366E0F55D2}"/>
                  </a:ext>
                </a:extLst>
              </p:cNvPr>
              <p:cNvSpPr/>
              <p:nvPr/>
            </p:nvSpPr>
            <p:spPr>
              <a:xfrm>
                <a:off x="7008342" y="4437776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38">
                <a:extLst>
                  <a:ext uri="{FF2B5EF4-FFF2-40B4-BE49-F238E27FC236}">
                    <a16:creationId xmlns:a16="http://schemas.microsoft.com/office/drawing/2014/main" id="{8FACC382-A40F-4EDC-B630-247FA8EF5D4C}"/>
                  </a:ext>
                </a:extLst>
              </p:cNvPr>
              <p:cNvSpPr/>
              <p:nvPr/>
            </p:nvSpPr>
            <p:spPr>
              <a:xfrm>
                <a:off x="3841376" y="4556502"/>
                <a:ext cx="3166967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41">
                <a:extLst>
                  <a:ext uri="{FF2B5EF4-FFF2-40B4-BE49-F238E27FC236}">
                    <a16:creationId xmlns:a16="http://schemas.microsoft.com/office/drawing/2014/main" id="{CE61E7CE-4227-4E34-B3B2-FCD2B4476CAA}"/>
                  </a:ext>
                </a:extLst>
              </p:cNvPr>
              <p:cNvSpPr/>
              <p:nvPr/>
            </p:nvSpPr>
            <p:spPr>
              <a:xfrm>
                <a:off x="3837208" y="4442940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05FA2CF7-84B9-498C-9BB8-B9DE75C57C58}"/>
                    </a:ext>
                  </a:extLst>
                </p:cNvPr>
                <p:cNvSpPr txBox="1"/>
                <p:nvPr/>
              </p:nvSpPr>
              <p:spPr>
                <a:xfrm>
                  <a:off x="5988495" y="4221729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05FA2CF7-84B9-498C-9BB8-B9DE75C57C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495" y="4221729"/>
                  <a:ext cx="199221" cy="307777"/>
                </a:xfrm>
                <a:prstGeom prst="rect">
                  <a:avLst/>
                </a:prstGeom>
                <a:blipFill>
                  <a:blip r:embed="rId26"/>
                  <a:stretch>
                    <a:fillRect l="-58333" r="-54167" b="-394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C0636E40-9ED6-4C48-9789-17C7B6A73AF8}"/>
                    </a:ext>
                  </a:extLst>
                </p:cNvPr>
                <p:cNvSpPr txBox="1"/>
                <p:nvPr/>
              </p:nvSpPr>
              <p:spPr>
                <a:xfrm>
                  <a:off x="4111987" y="5643714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C0636E40-9ED6-4C48-9789-17C7B6A73A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987" y="5643714"/>
                  <a:ext cx="199221" cy="307777"/>
                </a:xfrm>
                <a:prstGeom prst="rect">
                  <a:avLst/>
                </a:prstGeom>
                <a:blipFill>
                  <a:blip r:embed="rId27"/>
                  <a:stretch>
                    <a:fillRect l="-65217" r="-60870" b="-421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8EB5AC11-9583-489A-9B0A-8CF6EDCA1E32}"/>
                    </a:ext>
                  </a:extLst>
                </p:cNvPr>
                <p:cNvSpPr txBox="1"/>
                <p:nvPr/>
              </p:nvSpPr>
              <p:spPr>
                <a:xfrm>
                  <a:off x="7879911" y="5657647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8EB5AC11-9583-489A-9B0A-8CF6EDCA1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9911" y="5657647"/>
                  <a:ext cx="199221" cy="307777"/>
                </a:xfrm>
                <a:prstGeom prst="rect">
                  <a:avLst/>
                </a:prstGeom>
                <a:blipFill>
                  <a:blip r:embed="rId28"/>
                  <a:stretch>
                    <a:fillRect l="-58333" r="-58333" b="-394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22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1D49FF02-4B95-4708-8115-498850A44710}"/>
              </a:ext>
            </a:extLst>
          </p:cNvPr>
          <p:cNvGrpSpPr/>
          <p:nvPr/>
        </p:nvGrpSpPr>
        <p:grpSpPr>
          <a:xfrm>
            <a:off x="7213126" y="180000"/>
            <a:ext cx="4900885" cy="4053419"/>
            <a:chOff x="7213126" y="180000"/>
            <a:chExt cx="4900885" cy="4053419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BDA1E33F-46E1-4228-9FDC-A6C3614649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08793" y="180000"/>
              <a:ext cx="4165707" cy="4053419"/>
              <a:chOff x="3438126" y="4006666"/>
              <a:chExt cx="5029415" cy="4893845"/>
            </a:xfrm>
          </p:grpSpPr>
          <p:sp>
            <p:nvSpPr>
              <p:cNvPr id="3" name="Figura a mano libera: forma 2">
                <a:extLst>
                  <a:ext uri="{FF2B5EF4-FFF2-40B4-BE49-F238E27FC236}">
                    <a16:creationId xmlns:a16="http://schemas.microsoft.com/office/drawing/2014/main" id="{9E1ED05D-A52A-44AC-B7EC-02E0F80201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66736" y="4006666"/>
                <a:ext cx="914400" cy="1011757"/>
              </a:xfrm>
              <a:custGeom>
                <a:avLst/>
                <a:gdLst>
                  <a:gd name="connsiteX0" fmla="*/ 0 w 485775"/>
                  <a:gd name="connsiteY0" fmla="*/ 0 h 537496"/>
                  <a:gd name="connsiteX1" fmla="*/ 71437 w 485775"/>
                  <a:gd name="connsiteY1" fmla="*/ 54769 h 537496"/>
                  <a:gd name="connsiteX2" fmla="*/ 128587 w 485775"/>
                  <a:gd name="connsiteY2" fmla="*/ 173831 h 537496"/>
                  <a:gd name="connsiteX3" fmla="*/ 188118 w 485775"/>
                  <a:gd name="connsiteY3" fmla="*/ 342900 h 537496"/>
                  <a:gd name="connsiteX4" fmla="*/ 261937 w 485775"/>
                  <a:gd name="connsiteY4" fmla="*/ 457200 h 537496"/>
                  <a:gd name="connsiteX5" fmla="*/ 328612 w 485775"/>
                  <a:gd name="connsiteY5" fmla="*/ 500062 h 537496"/>
                  <a:gd name="connsiteX6" fmla="*/ 433387 w 485775"/>
                  <a:gd name="connsiteY6" fmla="*/ 533400 h 537496"/>
                  <a:gd name="connsiteX7" fmla="*/ 485775 w 485775"/>
                  <a:gd name="connsiteY7" fmla="*/ 535781 h 53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775" h="537496">
                    <a:moveTo>
                      <a:pt x="0" y="0"/>
                    </a:moveTo>
                    <a:cubicBezTo>
                      <a:pt x="25003" y="12898"/>
                      <a:pt x="50006" y="25797"/>
                      <a:pt x="71437" y="54769"/>
                    </a:cubicBezTo>
                    <a:cubicBezTo>
                      <a:pt x="92868" y="83741"/>
                      <a:pt x="109140" y="125809"/>
                      <a:pt x="128587" y="173831"/>
                    </a:cubicBezTo>
                    <a:cubicBezTo>
                      <a:pt x="148034" y="221853"/>
                      <a:pt x="165893" y="295672"/>
                      <a:pt x="188118" y="342900"/>
                    </a:cubicBezTo>
                    <a:cubicBezTo>
                      <a:pt x="210343" y="390128"/>
                      <a:pt x="238521" y="431006"/>
                      <a:pt x="261937" y="457200"/>
                    </a:cubicBezTo>
                    <a:cubicBezTo>
                      <a:pt x="285353" y="483394"/>
                      <a:pt x="300037" y="487362"/>
                      <a:pt x="328612" y="500062"/>
                    </a:cubicBezTo>
                    <a:cubicBezTo>
                      <a:pt x="357187" y="512762"/>
                      <a:pt x="407193" y="527447"/>
                      <a:pt x="433387" y="533400"/>
                    </a:cubicBezTo>
                    <a:cubicBezTo>
                      <a:pt x="459581" y="539353"/>
                      <a:pt x="472678" y="537567"/>
                      <a:pt x="485775" y="53578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" name="Connettore diritto 3">
                <a:extLst>
                  <a:ext uri="{FF2B5EF4-FFF2-40B4-BE49-F238E27FC236}">
                    <a16:creationId xmlns:a16="http://schemas.microsoft.com/office/drawing/2014/main" id="{2F939F93-29DE-430C-8368-DC2734896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449" y="5018423"/>
                <a:ext cx="36824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ttore diritto 4">
                <a:extLst>
                  <a:ext uri="{FF2B5EF4-FFF2-40B4-BE49-F238E27FC236}">
                    <a16:creationId xmlns:a16="http://schemas.microsoft.com/office/drawing/2014/main" id="{5F80337F-31C2-4074-AF81-8B8958E25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8126" y="6040739"/>
                <a:ext cx="50294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ttore diritto 5">
                <a:extLst>
                  <a:ext uri="{FF2B5EF4-FFF2-40B4-BE49-F238E27FC236}">
                    <a16:creationId xmlns:a16="http://schemas.microsoft.com/office/drawing/2014/main" id="{40EDE99B-444E-4339-A10C-674F1FCA3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449" y="5018423"/>
                <a:ext cx="0" cy="38820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diritto 6">
                <a:extLst>
                  <a:ext uri="{FF2B5EF4-FFF2-40B4-BE49-F238E27FC236}">
                    <a16:creationId xmlns:a16="http://schemas.microsoft.com/office/drawing/2014/main" id="{2B0876D6-A398-4BDD-B20B-7B4C53ADC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6490" y="5018422"/>
                <a:ext cx="0" cy="388208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0308F1B5-8D80-455C-BFFA-1A6B2A952853}"/>
                      </a:ext>
                    </a:extLst>
                  </p:cNvPr>
                  <p:cNvSpPr txBox="1"/>
                  <p:nvPr/>
                </p:nvSpPr>
                <p:spPr>
                  <a:xfrm>
                    <a:off x="4556449" y="5382657"/>
                    <a:ext cx="199221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4C6432AB-5D68-4BE9-945B-36F0DB0BA8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6449" y="5382657"/>
                    <a:ext cx="199221" cy="3077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8148" r="-44444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E2DC68CB-6E4A-49C8-8EC1-F8CD8588D85E}"/>
                      </a:ext>
                    </a:extLst>
                  </p:cNvPr>
                  <p:cNvSpPr txBox="1"/>
                  <p:nvPr/>
                </p:nvSpPr>
                <p:spPr>
                  <a:xfrm>
                    <a:off x="8008219" y="5382657"/>
                    <a:ext cx="21172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E371C661-01C5-42DE-AC01-6BFD249559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8219" y="5382657"/>
                    <a:ext cx="211725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2143" r="-28571" b="-1904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bject 37">
                <a:extLst>
                  <a:ext uri="{FF2B5EF4-FFF2-40B4-BE49-F238E27FC236}">
                    <a16:creationId xmlns:a16="http://schemas.microsoft.com/office/drawing/2014/main" id="{8D7C376D-F230-4CE0-87F4-B69663430CE0}"/>
                  </a:ext>
                </a:extLst>
              </p:cNvPr>
              <p:cNvSpPr/>
              <p:nvPr/>
            </p:nvSpPr>
            <p:spPr>
              <a:xfrm>
                <a:off x="8238931" y="4319216"/>
                <a:ext cx="0" cy="765173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38">
                <a:extLst>
                  <a:ext uri="{FF2B5EF4-FFF2-40B4-BE49-F238E27FC236}">
                    <a16:creationId xmlns:a16="http://schemas.microsoft.com/office/drawing/2014/main" id="{71F5DA9D-910E-441E-8CDC-42A58B55EF7F}"/>
                  </a:ext>
                </a:extLst>
              </p:cNvPr>
              <p:cNvSpPr/>
              <p:nvPr/>
            </p:nvSpPr>
            <p:spPr>
              <a:xfrm>
                <a:off x="4556449" y="4460475"/>
                <a:ext cx="3682481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1">
                <a:extLst>
                  <a:ext uri="{FF2B5EF4-FFF2-40B4-BE49-F238E27FC236}">
                    <a16:creationId xmlns:a16="http://schemas.microsoft.com/office/drawing/2014/main" id="{C702FDBC-16E1-4548-831F-23AA3C7D2829}"/>
                  </a:ext>
                </a:extLst>
              </p:cNvPr>
              <p:cNvSpPr/>
              <p:nvPr/>
            </p:nvSpPr>
            <p:spPr>
              <a:xfrm>
                <a:off x="4551185" y="4319216"/>
                <a:ext cx="0" cy="765173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3C5891C-2318-4888-A35F-474379844EC9}"/>
                      </a:ext>
                    </a:extLst>
                  </p:cNvPr>
                  <p:cNvSpPr txBox="1"/>
                  <p:nvPr/>
                </p:nvSpPr>
                <p:spPr>
                  <a:xfrm>
                    <a:off x="6298079" y="4150025"/>
                    <a:ext cx="199221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A6D63295-CBBC-4DAA-B24D-F6A5F19EDF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8079" y="4150025"/>
                    <a:ext cx="199221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4444" r="-44444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object 2">
              <a:extLst>
                <a:ext uri="{FF2B5EF4-FFF2-40B4-BE49-F238E27FC236}">
                  <a16:creationId xmlns:a16="http://schemas.microsoft.com/office/drawing/2014/main" id="{73F155AC-2E3D-47F3-AEC4-01848A68EAE1}"/>
                </a:ext>
              </a:extLst>
            </p:cNvPr>
            <p:cNvSpPr/>
            <p:nvPr/>
          </p:nvSpPr>
          <p:spPr>
            <a:xfrm>
              <a:off x="7708793" y="2108200"/>
              <a:ext cx="4165707" cy="2125219"/>
            </a:xfrm>
            <a:custGeom>
              <a:avLst/>
              <a:gdLst/>
              <a:ahLst/>
              <a:cxnLst/>
              <a:rect l="l" t="t" r="r" b="b"/>
              <a:pathLst>
                <a:path w="2014854" h="1889759">
                  <a:moveTo>
                    <a:pt x="0" y="0"/>
                  </a:moveTo>
                  <a:lnTo>
                    <a:pt x="0" y="1889759"/>
                  </a:lnTo>
                  <a:lnTo>
                    <a:pt x="2014727" y="1889759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331B9BBF-D23C-471B-AB7E-99F00F505401}"/>
                </a:ext>
              </a:extLst>
            </p:cNvPr>
            <p:cNvGrpSpPr/>
            <p:nvPr/>
          </p:nvGrpSpPr>
          <p:grpSpPr>
            <a:xfrm>
              <a:off x="7826375" y="2297906"/>
              <a:ext cx="3844925" cy="1366044"/>
              <a:chOff x="7826375" y="2297906"/>
              <a:chExt cx="3844925" cy="1366044"/>
            </a:xfrm>
          </p:grpSpPr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EA6536F6-A908-4141-9E01-57DD6C925FDD}"/>
                  </a:ext>
                </a:extLst>
              </p:cNvPr>
              <p:cNvSpPr/>
              <p:nvPr/>
            </p:nvSpPr>
            <p:spPr>
              <a:xfrm>
                <a:off x="7841456" y="2297906"/>
                <a:ext cx="800100" cy="690563"/>
              </a:xfrm>
              <a:custGeom>
                <a:avLst/>
                <a:gdLst>
                  <a:gd name="connsiteX0" fmla="*/ 0 w 800100"/>
                  <a:gd name="connsiteY0" fmla="*/ 0 h 690563"/>
                  <a:gd name="connsiteX1" fmla="*/ 185738 w 800100"/>
                  <a:gd name="connsiteY1" fmla="*/ 92869 h 690563"/>
                  <a:gd name="connsiteX2" fmla="*/ 345282 w 800100"/>
                  <a:gd name="connsiteY2" fmla="*/ 207169 h 690563"/>
                  <a:gd name="connsiteX3" fmla="*/ 497682 w 800100"/>
                  <a:gd name="connsiteY3" fmla="*/ 345282 h 690563"/>
                  <a:gd name="connsiteX4" fmla="*/ 657225 w 800100"/>
                  <a:gd name="connsiteY4" fmla="*/ 509588 h 690563"/>
                  <a:gd name="connsiteX5" fmla="*/ 800100 w 800100"/>
                  <a:gd name="connsiteY5" fmla="*/ 690563 h 69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0563">
                    <a:moveTo>
                      <a:pt x="0" y="0"/>
                    </a:moveTo>
                    <a:cubicBezTo>
                      <a:pt x="64095" y="29170"/>
                      <a:pt x="128191" y="58341"/>
                      <a:pt x="185738" y="92869"/>
                    </a:cubicBezTo>
                    <a:cubicBezTo>
                      <a:pt x="243285" y="127397"/>
                      <a:pt x="293291" y="165100"/>
                      <a:pt x="345282" y="207169"/>
                    </a:cubicBezTo>
                    <a:cubicBezTo>
                      <a:pt x="397273" y="249238"/>
                      <a:pt x="445692" y="294879"/>
                      <a:pt x="497682" y="345282"/>
                    </a:cubicBezTo>
                    <a:cubicBezTo>
                      <a:pt x="549672" y="395685"/>
                      <a:pt x="606822" y="452041"/>
                      <a:pt x="657225" y="509588"/>
                    </a:cubicBezTo>
                    <a:cubicBezTo>
                      <a:pt x="707628" y="567135"/>
                      <a:pt x="769144" y="663575"/>
                      <a:pt x="800100" y="690563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65B0895F-CF05-4175-857B-D17DAF9788F3}"/>
                  </a:ext>
                </a:extLst>
              </p:cNvPr>
              <p:cNvSpPr/>
              <p:nvPr/>
            </p:nvSpPr>
            <p:spPr>
              <a:xfrm>
                <a:off x="7839075" y="2540794"/>
                <a:ext cx="800100" cy="678656"/>
              </a:xfrm>
              <a:custGeom>
                <a:avLst/>
                <a:gdLst>
                  <a:gd name="connsiteX0" fmla="*/ 0 w 800100"/>
                  <a:gd name="connsiteY0" fmla="*/ 0 h 678656"/>
                  <a:gd name="connsiteX1" fmla="*/ 140494 w 800100"/>
                  <a:gd name="connsiteY1" fmla="*/ 61912 h 678656"/>
                  <a:gd name="connsiteX2" fmla="*/ 311944 w 800100"/>
                  <a:gd name="connsiteY2" fmla="*/ 173831 h 678656"/>
                  <a:gd name="connsiteX3" fmla="*/ 469106 w 800100"/>
                  <a:gd name="connsiteY3" fmla="*/ 309562 h 678656"/>
                  <a:gd name="connsiteX4" fmla="*/ 647700 w 800100"/>
                  <a:gd name="connsiteY4" fmla="*/ 495300 h 678656"/>
                  <a:gd name="connsiteX5" fmla="*/ 800100 w 800100"/>
                  <a:gd name="connsiteY5" fmla="*/ 678656 h 67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78656">
                    <a:moveTo>
                      <a:pt x="0" y="0"/>
                    </a:moveTo>
                    <a:cubicBezTo>
                      <a:pt x="44251" y="16470"/>
                      <a:pt x="88503" y="32940"/>
                      <a:pt x="140494" y="61912"/>
                    </a:cubicBezTo>
                    <a:cubicBezTo>
                      <a:pt x="192485" y="90884"/>
                      <a:pt x="257175" y="132556"/>
                      <a:pt x="311944" y="173831"/>
                    </a:cubicBezTo>
                    <a:cubicBezTo>
                      <a:pt x="366713" y="215106"/>
                      <a:pt x="413147" y="255984"/>
                      <a:pt x="469106" y="309562"/>
                    </a:cubicBezTo>
                    <a:cubicBezTo>
                      <a:pt x="525065" y="363140"/>
                      <a:pt x="592534" y="433784"/>
                      <a:pt x="647700" y="495300"/>
                    </a:cubicBezTo>
                    <a:cubicBezTo>
                      <a:pt x="702866" y="556816"/>
                      <a:pt x="751483" y="617736"/>
                      <a:pt x="800100" y="67865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B1B15AFF-32D9-4EB0-9DD9-F8173D9B6908}"/>
                  </a:ext>
                </a:extLst>
              </p:cNvPr>
              <p:cNvSpPr/>
              <p:nvPr/>
            </p:nvSpPr>
            <p:spPr>
              <a:xfrm>
                <a:off x="7826375" y="2673350"/>
                <a:ext cx="812800" cy="844550"/>
              </a:xfrm>
              <a:custGeom>
                <a:avLst/>
                <a:gdLst>
                  <a:gd name="connsiteX0" fmla="*/ 0 w 812800"/>
                  <a:gd name="connsiteY0" fmla="*/ 0 h 844550"/>
                  <a:gd name="connsiteX1" fmla="*/ 215900 w 812800"/>
                  <a:gd name="connsiteY1" fmla="*/ 142875 h 844550"/>
                  <a:gd name="connsiteX2" fmla="*/ 485775 w 812800"/>
                  <a:gd name="connsiteY2" fmla="*/ 403225 h 844550"/>
                  <a:gd name="connsiteX3" fmla="*/ 698500 w 812800"/>
                  <a:gd name="connsiteY3" fmla="*/ 676275 h 844550"/>
                  <a:gd name="connsiteX4" fmla="*/ 812800 w 812800"/>
                  <a:gd name="connsiteY4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800" h="844550">
                    <a:moveTo>
                      <a:pt x="0" y="0"/>
                    </a:moveTo>
                    <a:cubicBezTo>
                      <a:pt x="67469" y="37835"/>
                      <a:pt x="134938" y="75671"/>
                      <a:pt x="215900" y="142875"/>
                    </a:cubicBezTo>
                    <a:cubicBezTo>
                      <a:pt x="296862" y="210079"/>
                      <a:pt x="405342" y="314325"/>
                      <a:pt x="485775" y="403225"/>
                    </a:cubicBezTo>
                    <a:cubicBezTo>
                      <a:pt x="566208" y="492125"/>
                      <a:pt x="643996" y="602721"/>
                      <a:pt x="698500" y="676275"/>
                    </a:cubicBezTo>
                    <a:cubicBezTo>
                      <a:pt x="753004" y="749829"/>
                      <a:pt x="782902" y="797189"/>
                      <a:pt x="812800" y="84455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53D8B72A-FD03-4EB3-BF42-EFC325792040}"/>
                  </a:ext>
                </a:extLst>
              </p:cNvPr>
              <p:cNvSpPr/>
              <p:nvPr/>
            </p:nvSpPr>
            <p:spPr>
              <a:xfrm>
                <a:off x="8639175" y="2984500"/>
                <a:ext cx="3032125" cy="444500"/>
              </a:xfrm>
              <a:custGeom>
                <a:avLst/>
                <a:gdLst>
                  <a:gd name="connsiteX0" fmla="*/ 0 w 3032125"/>
                  <a:gd name="connsiteY0" fmla="*/ 0 h 444500"/>
                  <a:gd name="connsiteX1" fmla="*/ 269875 w 3032125"/>
                  <a:gd name="connsiteY1" fmla="*/ 19050 h 444500"/>
                  <a:gd name="connsiteX2" fmla="*/ 615950 w 3032125"/>
                  <a:gd name="connsiteY2" fmla="*/ 53975 h 444500"/>
                  <a:gd name="connsiteX3" fmla="*/ 898525 w 3032125"/>
                  <a:gd name="connsiteY3" fmla="*/ 85725 h 444500"/>
                  <a:gd name="connsiteX4" fmla="*/ 1200150 w 3032125"/>
                  <a:gd name="connsiteY4" fmla="*/ 130175 h 444500"/>
                  <a:gd name="connsiteX5" fmla="*/ 1539875 w 3032125"/>
                  <a:gd name="connsiteY5" fmla="*/ 174625 h 444500"/>
                  <a:gd name="connsiteX6" fmla="*/ 1860550 w 3032125"/>
                  <a:gd name="connsiteY6" fmla="*/ 222250 h 444500"/>
                  <a:gd name="connsiteX7" fmla="*/ 2197100 w 3032125"/>
                  <a:gd name="connsiteY7" fmla="*/ 282575 h 444500"/>
                  <a:gd name="connsiteX8" fmla="*/ 2520950 w 3032125"/>
                  <a:gd name="connsiteY8" fmla="*/ 336550 h 444500"/>
                  <a:gd name="connsiteX9" fmla="*/ 2847975 w 3032125"/>
                  <a:gd name="connsiteY9" fmla="*/ 406400 h 444500"/>
                  <a:gd name="connsiteX10" fmla="*/ 3032125 w 3032125"/>
                  <a:gd name="connsiteY10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2125" h="444500">
                    <a:moveTo>
                      <a:pt x="0" y="0"/>
                    </a:moveTo>
                    <a:cubicBezTo>
                      <a:pt x="83608" y="5027"/>
                      <a:pt x="167217" y="10054"/>
                      <a:pt x="269875" y="19050"/>
                    </a:cubicBezTo>
                    <a:cubicBezTo>
                      <a:pt x="372533" y="28046"/>
                      <a:pt x="615950" y="53975"/>
                      <a:pt x="615950" y="53975"/>
                    </a:cubicBezTo>
                    <a:lnTo>
                      <a:pt x="898525" y="85725"/>
                    </a:lnTo>
                    <a:cubicBezTo>
                      <a:pt x="995892" y="98425"/>
                      <a:pt x="1200150" y="130175"/>
                      <a:pt x="1200150" y="130175"/>
                    </a:cubicBezTo>
                    <a:lnTo>
                      <a:pt x="1539875" y="174625"/>
                    </a:lnTo>
                    <a:lnTo>
                      <a:pt x="1860550" y="222250"/>
                    </a:lnTo>
                    <a:cubicBezTo>
                      <a:pt x="1970087" y="240242"/>
                      <a:pt x="2197100" y="282575"/>
                      <a:pt x="2197100" y="282575"/>
                    </a:cubicBezTo>
                    <a:cubicBezTo>
                      <a:pt x="2307166" y="301625"/>
                      <a:pt x="2412471" y="315913"/>
                      <a:pt x="2520950" y="336550"/>
                    </a:cubicBezTo>
                    <a:cubicBezTo>
                      <a:pt x="2629429" y="357187"/>
                      <a:pt x="2847975" y="406400"/>
                      <a:pt x="2847975" y="406400"/>
                    </a:cubicBezTo>
                    <a:lnTo>
                      <a:pt x="3032125" y="44450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A1868E7E-36CA-43F0-9A0D-B200B6C0BB77}"/>
                  </a:ext>
                </a:extLst>
              </p:cNvPr>
              <p:cNvSpPr/>
              <p:nvPr/>
            </p:nvSpPr>
            <p:spPr>
              <a:xfrm>
                <a:off x="8635630" y="3219450"/>
                <a:ext cx="3032125" cy="444500"/>
              </a:xfrm>
              <a:custGeom>
                <a:avLst/>
                <a:gdLst>
                  <a:gd name="connsiteX0" fmla="*/ 0 w 3032125"/>
                  <a:gd name="connsiteY0" fmla="*/ 0 h 444500"/>
                  <a:gd name="connsiteX1" fmla="*/ 269875 w 3032125"/>
                  <a:gd name="connsiteY1" fmla="*/ 19050 h 444500"/>
                  <a:gd name="connsiteX2" fmla="*/ 615950 w 3032125"/>
                  <a:gd name="connsiteY2" fmla="*/ 53975 h 444500"/>
                  <a:gd name="connsiteX3" fmla="*/ 898525 w 3032125"/>
                  <a:gd name="connsiteY3" fmla="*/ 85725 h 444500"/>
                  <a:gd name="connsiteX4" fmla="*/ 1200150 w 3032125"/>
                  <a:gd name="connsiteY4" fmla="*/ 130175 h 444500"/>
                  <a:gd name="connsiteX5" fmla="*/ 1539875 w 3032125"/>
                  <a:gd name="connsiteY5" fmla="*/ 174625 h 444500"/>
                  <a:gd name="connsiteX6" fmla="*/ 1860550 w 3032125"/>
                  <a:gd name="connsiteY6" fmla="*/ 222250 h 444500"/>
                  <a:gd name="connsiteX7" fmla="*/ 2197100 w 3032125"/>
                  <a:gd name="connsiteY7" fmla="*/ 282575 h 444500"/>
                  <a:gd name="connsiteX8" fmla="*/ 2520950 w 3032125"/>
                  <a:gd name="connsiteY8" fmla="*/ 336550 h 444500"/>
                  <a:gd name="connsiteX9" fmla="*/ 2847975 w 3032125"/>
                  <a:gd name="connsiteY9" fmla="*/ 406400 h 444500"/>
                  <a:gd name="connsiteX10" fmla="*/ 3032125 w 3032125"/>
                  <a:gd name="connsiteY10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2125" h="444500">
                    <a:moveTo>
                      <a:pt x="0" y="0"/>
                    </a:moveTo>
                    <a:cubicBezTo>
                      <a:pt x="83608" y="5027"/>
                      <a:pt x="167217" y="10054"/>
                      <a:pt x="269875" y="19050"/>
                    </a:cubicBezTo>
                    <a:cubicBezTo>
                      <a:pt x="372533" y="28046"/>
                      <a:pt x="615950" y="53975"/>
                      <a:pt x="615950" y="53975"/>
                    </a:cubicBezTo>
                    <a:lnTo>
                      <a:pt x="898525" y="85725"/>
                    </a:lnTo>
                    <a:cubicBezTo>
                      <a:pt x="995892" y="98425"/>
                      <a:pt x="1200150" y="130175"/>
                      <a:pt x="1200150" y="130175"/>
                    </a:cubicBezTo>
                    <a:lnTo>
                      <a:pt x="1539875" y="174625"/>
                    </a:lnTo>
                    <a:lnTo>
                      <a:pt x="1860550" y="222250"/>
                    </a:lnTo>
                    <a:cubicBezTo>
                      <a:pt x="1970087" y="240242"/>
                      <a:pt x="2197100" y="282575"/>
                      <a:pt x="2197100" y="282575"/>
                    </a:cubicBezTo>
                    <a:cubicBezTo>
                      <a:pt x="2307166" y="301625"/>
                      <a:pt x="2412471" y="315913"/>
                      <a:pt x="2520950" y="336550"/>
                    </a:cubicBezTo>
                    <a:cubicBezTo>
                      <a:pt x="2629429" y="357187"/>
                      <a:pt x="2847975" y="406400"/>
                      <a:pt x="2847975" y="406400"/>
                    </a:cubicBezTo>
                    <a:lnTo>
                      <a:pt x="3032125" y="44450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F32BE6C4-03D3-4ED9-AA3A-EEFC2654EFBD}"/>
                    </a:ext>
                  </a:extLst>
                </p:cNvPr>
                <p:cNvSpPr txBox="1"/>
                <p:nvPr/>
              </p:nvSpPr>
              <p:spPr>
                <a:xfrm>
                  <a:off x="11116495" y="3095625"/>
                  <a:ext cx="99751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=0.667</m:t>
                        </m:r>
                      </m:oMath>
                    </m:oMathPara>
                  </a14:m>
                  <a:endParaRPr lang="it-IT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F32BE6C4-03D3-4ED9-AA3A-EEFC2654E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6495" y="3095625"/>
                  <a:ext cx="997516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3067" t="-3333" r="-4294" b="-3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7955FD5D-3520-4070-B31F-DAD403E2510A}"/>
                    </a:ext>
                  </a:extLst>
                </p:cNvPr>
                <p:cNvSpPr txBox="1"/>
                <p:nvPr/>
              </p:nvSpPr>
              <p:spPr>
                <a:xfrm>
                  <a:off x="11116495" y="3678225"/>
                  <a:ext cx="98809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=0.436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7955FD5D-3520-4070-B31F-DAD403E251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6495" y="3678225"/>
                  <a:ext cx="988091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3086" t="-3226" r="-3704" b="-2903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8ED5DC32-E1BE-48A5-A39F-9C46312F15F4}"/>
                </a:ext>
              </a:extLst>
            </p:cNvPr>
            <p:cNvCxnSpPr/>
            <p:nvPr/>
          </p:nvCxnSpPr>
          <p:spPr>
            <a:xfrm>
              <a:off x="7708793" y="3517900"/>
              <a:ext cx="94672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54009466-1736-4005-9DF5-D1767AAEE6D9}"/>
                    </a:ext>
                  </a:extLst>
                </p:cNvPr>
                <p:cNvSpPr txBox="1"/>
                <p:nvPr/>
              </p:nvSpPr>
              <p:spPr>
                <a:xfrm>
                  <a:off x="7335493" y="2015867"/>
                  <a:ext cx="3528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54009466-1736-4005-9DF5-D1767AAEE6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5493" y="2015867"/>
                  <a:ext cx="3528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0345" t="-6667" r="-1724" b="-3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3AC872B0-0A0C-4407-8F64-7B2198C8889D}"/>
                    </a:ext>
                  </a:extLst>
                </p:cNvPr>
                <p:cNvSpPr txBox="1"/>
                <p:nvPr/>
              </p:nvSpPr>
              <p:spPr>
                <a:xfrm>
                  <a:off x="7213126" y="3429000"/>
                  <a:ext cx="492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0.5283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3AC872B0-0A0C-4407-8F64-7B2198C88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3126" y="3429000"/>
                  <a:ext cx="49212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7407" r="-8642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8C40942E-1B47-4941-9658-C3F0B026F874}"/>
                  </a:ext>
                </a:extLst>
              </p:cNvPr>
              <p:cNvSpPr/>
              <p:nvPr/>
            </p:nvSpPr>
            <p:spPr>
              <a:xfrm>
                <a:off x="774268" y="180672"/>
                <a:ext cx="3518014" cy="731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=0.667    &gt;     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436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8C40942E-1B47-4941-9658-C3F0B026F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180672"/>
                <a:ext cx="3518014" cy="731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EA8FC06A-A9AF-4F1A-A4F5-EF53C55D6AB4}"/>
                  </a:ext>
                </a:extLst>
              </p:cNvPr>
              <p:cNvSpPr txBox="1"/>
              <p:nvPr/>
            </p:nvSpPr>
            <p:spPr>
              <a:xfrm>
                <a:off x="695999" y="1308597"/>
                <a:ext cx="648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Ripetiamo lo stesso procedimento per il nuovo valore di tentativo appena calcolato: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=0.628.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EA8FC06A-A9AF-4F1A-A4F5-EF53C55D6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308597"/>
                <a:ext cx="6480000" cy="743217"/>
              </a:xfrm>
              <a:prstGeom prst="rect">
                <a:avLst/>
              </a:prstGeom>
              <a:blipFill>
                <a:blip r:embed="rId10"/>
                <a:stretch>
                  <a:fillRect l="-753" t="-4098" r="-1035" b="-13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4907D401-7274-46D3-B462-2F73503D2847}"/>
                  </a:ext>
                </a:extLst>
              </p:cNvPr>
              <p:cNvSpPr/>
              <p:nvPr/>
            </p:nvSpPr>
            <p:spPr>
              <a:xfrm>
                <a:off x="4031233" y="2211828"/>
                <a:ext cx="1069139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4907D401-7274-46D3-B462-2F73503D2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3" y="2211828"/>
                <a:ext cx="1069139" cy="6775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6E878AE2-4015-45D1-9508-A20215529958}"/>
              </a:ext>
            </a:extLst>
          </p:cNvPr>
          <p:cNvCxnSpPr>
            <a:cxnSpLocks/>
          </p:cNvCxnSpPr>
          <p:nvPr/>
        </p:nvCxnSpPr>
        <p:spPr>
          <a:xfrm>
            <a:off x="2473693" y="2889997"/>
            <a:ext cx="13093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>
            <a:extLst>
              <a:ext uri="{FF2B5EF4-FFF2-40B4-BE49-F238E27FC236}">
                <a16:creationId xmlns:a16="http://schemas.microsoft.com/office/drawing/2014/main" id="{09F019B4-E356-4C98-B688-4999BA0B2774}"/>
              </a:ext>
            </a:extLst>
          </p:cNvPr>
          <p:cNvSpPr/>
          <p:nvPr/>
        </p:nvSpPr>
        <p:spPr>
          <a:xfrm>
            <a:off x="2878943" y="249549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E483B477-666B-4FC5-A4DA-5EA817E79F70}"/>
                  </a:ext>
                </a:extLst>
              </p:cNvPr>
              <p:cNvSpPr/>
              <p:nvPr/>
            </p:nvSpPr>
            <p:spPr>
              <a:xfrm>
                <a:off x="774268" y="2651193"/>
                <a:ext cx="15394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=0.628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E483B477-666B-4FC5-A4DA-5EA817E79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2651193"/>
                <a:ext cx="153946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886D6FA6-3536-4C01-9BE6-08EE3D49A7A5}"/>
                  </a:ext>
                </a:extLst>
              </p:cNvPr>
              <p:cNvSpPr/>
              <p:nvPr/>
            </p:nvSpPr>
            <p:spPr>
              <a:xfrm>
                <a:off x="5042972" y="2323779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0.391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886D6FA6-3536-4C01-9BE6-08EE3D49A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2323779"/>
                <a:ext cx="8659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0CBD0CCB-B12F-48D0-A33F-3EADAE7B6502}"/>
                  </a:ext>
                </a:extLst>
              </p:cNvPr>
              <p:cNvSpPr/>
              <p:nvPr/>
            </p:nvSpPr>
            <p:spPr>
              <a:xfrm>
                <a:off x="695999" y="3774388"/>
                <a:ext cx="2676758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0CBD0CCB-B12F-48D0-A33F-3EADAE7B6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3774388"/>
                <a:ext cx="2676758" cy="6820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C0CF7EE9-43CD-4581-A3B6-B1E670294E05}"/>
                  </a:ext>
                </a:extLst>
              </p:cNvPr>
              <p:cNvSpPr/>
              <p:nvPr/>
            </p:nvSpPr>
            <p:spPr>
              <a:xfrm>
                <a:off x="4326057" y="2999481"/>
                <a:ext cx="774315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C0CF7EE9-43CD-4581-A3B6-B1E670294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57" y="2999481"/>
                <a:ext cx="774315" cy="6712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B1AF9892-51CC-4094-AEAA-13A588D0DE0E}"/>
                  </a:ext>
                </a:extLst>
              </p:cNvPr>
              <p:cNvSpPr/>
              <p:nvPr/>
            </p:nvSpPr>
            <p:spPr>
              <a:xfrm>
                <a:off x="5042972" y="3111432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1.68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B1AF9892-51CC-4094-AEAA-13A588D0D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3111432"/>
                <a:ext cx="723275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6CE61779-87D4-404C-B72B-8BB699D91312}"/>
                  </a:ext>
                </a:extLst>
              </p:cNvPr>
              <p:cNvSpPr/>
              <p:nvPr/>
            </p:nvSpPr>
            <p:spPr>
              <a:xfrm>
                <a:off x="3254441" y="3939106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0.951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6CE61779-87D4-404C-B72B-8BB699D91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41" y="3939106"/>
                <a:ext cx="865943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3D0386B1-0B32-423B-816A-A5543A05985F}"/>
              </a:ext>
            </a:extLst>
          </p:cNvPr>
          <p:cNvCxnSpPr>
            <a:cxnSpLocks/>
          </p:cNvCxnSpPr>
          <p:nvPr/>
        </p:nvCxnSpPr>
        <p:spPr>
          <a:xfrm>
            <a:off x="4177402" y="4177478"/>
            <a:ext cx="932861" cy="5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3DA3FB05-82BE-4330-9E73-23CC9E1FDA16}"/>
              </a:ext>
            </a:extLst>
          </p:cNvPr>
          <p:cNvSpPr/>
          <p:nvPr/>
        </p:nvSpPr>
        <p:spPr>
          <a:xfrm>
            <a:off x="4394405" y="3782978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5C6C7268-61EF-4AAB-90BF-0D3D786AE9C6}"/>
                  </a:ext>
                </a:extLst>
              </p:cNvPr>
              <p:cNvSpPr/>
              <p:nvPr/>
            </p:nvSpPr>
            <p:spPr>
              <a:xfrm>
                <a:off x="5519868" y="4416413"/>
                <a:ext cx="822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5C6C7268-61EF-4AAB-90BF-0D3D786AE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68" y="4416413"/>
                <a:ext cx="822661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29F8B23-CE58-457C-B8AD-1112BA822DC2}"/>
                  </a:ext>
                </a:extLst>
              </p:cNvPr>
              <p:cNvSpPr/>
              <p:nvPr/>
            </p:nvSpPr>
            <p:spPr>
              <a:xfrm>
                <a:off x="6296365" y="4416413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0.515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29F8B23-CE58-457C-B8AD-1112BA822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365" y="4416413"/>
                <a:ext cx="865943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29EE5467-A055-4302-BDF7-D49C16BDA6C0}"/>
                  </a:ext>
                </a:extLst>
              </p:cNvPr>
              <p:cNvSpPr/>
              <p:nvPr/>
            </p:nvSpPr>
            <p:spPr>
              <a:xfrm>
                <a:off x="5579450" y="3525716"/>
                <a:ext cx="806503" cy="685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lit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29EE5467-A055-4302-BDF7-D49C16BDA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50" y="3525716"/>
                <a:ext cx="806503" cy="6853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74C056A7-8A67-4027-950B-1069F2EF7469}"/>
                  </a:ext>
                </a:extLst>
              </p:cNvPr>
              <p:cNvSpPr/>
              <p:nvPr/>
            </p:nvSpPr>
            <p:spPr>
              <a:xfrm>
                <a:off x="6296365" y="3637667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2.07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74C056A7-8A67-4027-950B-1069F2EF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365" y="3637667"/>
                <a:ext cx="723275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7E37FCA9-755D-4262-829F-BE41E0F2E225}"/>
              </a:ext>
            </a:extLst>
          </p:cNvPr>
          <p:cNvCxnSpPr>
            <a:cxnSpLocks/>
          </p:cNvCxnSpPr>
          <p:nvPr/>
        </p:nvCxnSpPr>
        <p:spPr>
          <a:xfrm>
            <a:off x="7352996" y="4616599"/>
            <a:ext cx="932861" cy="5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>
            <a:extLst>
              <a:ext uri="{FF2B5EF4-FFF2-40B4-BE49-F238E27FC236}">
                <a16:creationId xmlns:a16="http://schemas.microsoft.com/office/drawing/2014/main" id="{06A18C96-BE63-462C-80EE-ADE53398983C}"/>
              </a:ext>
            </a:extLst>
          </p:cNvPr>
          <p:cNvSpPr/>
          <p:nvPr/>
        </p:nvSpPr>
        <p:spPr>
          <a:xfrm>
            <a:off x="7506680" y="4260599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2B2CCE02-3666-40D7-A471-0F4A0D34B0A2}"/>
                  </a:ext>
                </a:extLst>
              </p:cNvPr>
              <p:cNvSpPr/>
              <p:nvPr/>
            </p:nvSpPr>
            <p:spPr>
              <a:xfrm>
                <a:off x="8548718" y="4321856"/>
                <a:ext cx="873829" cy="725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lit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2B2CCE02-3666-40D7-A471-0F4A0D34B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18" y="4321856"/>
                <a:ext cx="873829" cy="7258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48500B1-8FBE-490F-9D56-0BC54DC0DE42}"/>
                  </a:ext>
                </a:extLst>
              </p:cNvPr>
              <p:cNvSpPr/>
              <p:nvPr/>
            </p:nvSpPr>
            <p:spPr>
              <a:xfrm>
                <a:off x="9360633" y="444568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0.834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48500B1-8FBE-490F-9D56-0BC54DC0D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633" y="4445682"/>
                <a:ext cx="865943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80E4A1D-0D31-4580-9161-3243C30DF0D1}"/>
              </a:ext>
            </a:extLst>
          </p:cNvPr>
          <p:cNvSpPr txBox="1"/>
          <p:nvPr/>
        </p:nvSpPr>
        <p:spPr>
          <a:xfrm>
            <a:off x="695999" y="4590975"/>
            <a:ext cx="1054384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4FEFD43E-CA0A-451A-898C-1560F0B64934}"/>
                  </a:ext>
                </a:extLst>
              </p:cNvPr>
              <p:cNvSpPr/>
              <p:nvPr/>
            </p:nvSpPr>
            <p:spPr>
              <a:xfrm>
                <a:off x="695999" y="5020648"/>
                <a:ext cx="5349157" cy="768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=1.68⋅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2.07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⋅0.834⋅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4FEFD43E-CA0A-451A-898C-1560F0B64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5020648"/>
                <a:ext cx="5349157" cy="76809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5E89B608-E7A1-4534-8517-C90D86D49B7C}"/>
                  </a:ext>
                </a:extLst>
              </p:cNvPr>
              <p:cNvSpPr/>
              <p:nvPr/>
            </p:nvSpPr>
            <p:spPr>
              <a:xfrm>
                <a:off x="5949397" y="5176250"/>
                <a:ext cx="13468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1.015 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5E89B608-E7A1-4534-8517-C90D86D49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97" y="5176250"/>
                <a:ext cx="1346844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205FBB08-08FE-4718-805A-0072F4DD9291}"/>
                  </a:ext>
                </a:extLst>
              </p:cNvPr>
              <p:cNvSpPr/>
              <p:nvPr/>
            </p:nvSpPr>
            <p:spPr>
              <a:xfrm>
                <a:off x="7352996" y="5173953"/>
                <a:ext cx="1126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205FBB08-08FE-4718-805A-0072F4DD9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96" y="5173953"/>
                <a:ext cx="1126334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AA1AAD8F-67AB-4390-B7F7-8B123A118A5D}"/>
                  </a:ext>
                </a:extLst>
              </p:cNvPr>
              <p:cNvSpPr/>
              <p:nvPr/>
            </p:nvSpPr>
            <p:spPr>
              <a:xfrm>
                <a:off x="9422547" y="5068866"/>
                <a:ext cx="774315" cy="67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AA1AAD8F-67AB-4390-B7F7-8B123A118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547" y="5068866"/>
                <a:ext cx="774315" cy="67165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683228A9-706B-469C-BD48-AEA282849D5A}"/>
                  </a:ext>
                </a:extLst>
              </p:cNvPr>
              <p:cNvSpPr/>
              <p:nvPr/>
            </p:nvSpPr>
            <p:spPr>
              <a:xfrm>
                <a:off x="10077603" y="5173953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0.677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683228A9-706B-469C-BD48-AEA282849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603" y="5173953"/>
                <a:ext cx="865943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8D7CB7BA-ACC0-4B31-BDAD-EACB563ABBC8}"/>
              </a:ext>
            </a:extLst>
          </p:cNvPr>
          <p:cNvSpPr txBox="1"/>
          <p:nvPr/>
        </p:nvSpPr>
        <p:spPr>
          <a:xfrm>
            <a:off x="694058" y="5792236"/>
            <a:ext cx="10800000" cy="10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</a:pPr>
            <a:r>
              <a:rPr lang="it-IT" sz="2000" spc="-1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Questo valore della pressione all'uscita differisce del 1.5% rispetto a quello esatto, quindi,  nell'ambito di una approssimazione ingegneristica, è corretto fermarsi. </a:t>
            </a:r>
          </a:p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Tuttavia, a scopo didattico si riporta di seguito una successiva iterazione.</a:t>
            </a:r>
          </a:p>
        </p:txBody>
      </p:sp>
    </p:spTree>
    <p:extLst>
      <p:ext uri="{BB962C8B-B14F-4D97-AF65-F5344CB8AC3E}">
        <p14:creationId xmlns:p14="http://schemas.microsoft.com/office/powerpoint/2010/main" val="168261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5AAA80B-89B9-4356-8E6A-B9F11D1D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663" y="3429000"/>
            <a:ext cx="4610606" cy="340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AE2C855C-DEE9-4110-A0B1-FC90422CDEF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6759" y="517400"/>
              <a:ext cx="10789240" cy="247516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72659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1056904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985652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543792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902525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997527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997528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765517">
                      <a:extLst>
                        <a:ext uri="{9D8B030D-6E8A-4147-A177-3AD203B41FA5}">
                          <a16:colId xmlns:a16="http://schemas.microsoft.com/office/drawing/2014/main" val="882589727"/>
                        </a:ext>
                      </a:extLst>
                    </a:gridCol>
                    <a:gridCol w="98084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</a:tblGrid>
                  <a:tr h="2352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dalle tabelle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entrando 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𝑓𝐿</m:t>
                                    </m:r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dalle tabelle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entrando con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sSubSup>
                                    <m:sSubSupPr>
                                      <m:ctrlP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den>
                              </m:f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(ISO)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it-IT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08312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(atm)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r>
                                  <a:rPr lang="it-IT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(atm)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1.82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0.583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0.794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0.654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0.436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−0.346</m:t>
                                </m:r>
                              </m:oMath>
                            </m:oMathPara>
                          </a14:m>
                          <a:endParaRPr lang="it-IT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1.49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0.208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0.768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1.96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0.543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0.818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0.933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0.622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−0.067</m:t>
                                </m:r>
                              </m:oMath>
                            </m:oMathPara>
                          </a14:m>
                          <a:endParaRPr lang="it-IT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4257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0.628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1.68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0.391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0.951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2.07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0.834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1.015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0.677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0.015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90623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AE2C855C-DEE9-4110-A0B1-FC90422CDE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1344389"/>
                  </p:ext>
                </p:extLst>
              </p:nvPr>
            </p:nvGraphicFramePr>
            <p:xfrm>
              <a:off x="706759" y="517400"/>
              <a:ext cx="10789240" cy="247516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72659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1056904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985652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543792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902525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997527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997528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765517">
                      <a:extLst>
                        <a:ext uri="{9D8B030D-6E8A-4147-A177-3AD203B41FA5}">
                          <a16:colId xmlns:a16="http://schemas.microsoft.com/office/drawing/2014/main" val="882589727"/>
                        </a:ext>
                      </a:extLst>
                    </a:gridCol>
                    <a:gridCol w="98084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</a:tblGrid>
                  <a:tr h="70300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179" t="-2586" r="-345373" b="-26293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3874" t="-2586" r="-357312" b="-26293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136" t="-2586" r="-214983" b="-26293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5488" t="-2586" r="-276220" b="-26293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7093" t="-2586" r="-56747" b="-26293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0831251"/>
                      </a:ext>
                    </a:extLst>
                  </a:tr>
                  <a:tr h="6596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878" t="-110185" r="-1073381" b="-182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3006" t="-110185" r="-762428" b="-182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0864" t="-110185" r="-714198" b="-182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3874" t="-110185" r="-357312" b="-182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899" t="-110185" r="-550360" b="-182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1757" t="-110185" r="-416892" b="-182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5488" t="-110185" r="-276220" b="-182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0429" t="-110185" r="-177914" b="-182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7778" t="-110185" r="-130159" b="-182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0" t="-110185" r="-1863" b="-182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1.82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0.583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0.794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0.654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0.436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0000" t="-372131" r="-1863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1.49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0.208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0.768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1.96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0.543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0.818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0.933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0.622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0" t="-472131" r="-186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4257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0.628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1.68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0.391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0.951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2.07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0.834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1.015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0.677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0.015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90623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9D47716-85EF-4EA5-A52C-1DDFE53369C1}"/>
                  </a:ext>
                </a:extLst>
              </p:cNvPr>
              <p:cNvSpPr/>
              <p:nvPr/>
            </p:nvSpPr>
            <p:spPr>
              <a:xfrm>
                <a:off x="8679875" y="143989"/>
                <a:ext cx="1506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=1.5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9D47716-85EF-4EA5-A52C-1DDFE5336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875" y="143989"/>
                <a:ext cx="150618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9F12570-24B8-4D0C-B017-182E271BC067}"/>
                  </a:ext>
                </a:extLst>
              </p:cNvPr>
              <p:cNvSpPr/>
              <p:nvPr/>
            </p:nvSpPr>
            <p:spPr>
              <a:xfrm>
                <a:off x="10354297" y="143989"/>
                <a:ext cx="1375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9F12570-24B8-4D0C-B017-182E271BC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297" y="143989"/>
                <a:ext cx="1375505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E914E0E8-C4A8-450F-B114-0CAA98D4F42F}"/>
                  </a:ext>
                </a:extLst>
              </p:cNvPr>
              <p:cNvSpPr/>
              <p:nvPr/>
            </p:nvSpPr>
            <p:spPr>
              <a:xfrm>
                <a:off x="4460358" y="143989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E914E0E8-C4A8-450F-B114-0CAA98D4F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358" y="143989"/>
                <a:ext cx="163564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DAFE933-6130-4FB8-A4B8-A313342068E2}"/>
                  </a:ext>
                </a:extLst>
              </p:cNvPr>
              <p:cNvSpPr/>
              <p:nvPr/>
            </p:nvSpPr>
            <p:spPr>
              <a:xfrm>
                <a:off x="695999" y="3543728"/>
                <a:ext cx="3617401" cy="772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DAFE933-6130-4FB8-A4B8-A31334206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3543728"/>
                <a:ext cx="3617401" cy="7720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5C8581-A5A5-4B9C-BB7D-D7F8869BBCD9}"/>
                  </a:ext>
                </a:extLst>
              </p:cNvPr>
              <p:cNvSpPr/>
              <p:nvPr/>
            </p:nvSpPr>
            <p:spPr>
              <a:xfrm>
                <a:off x="695999" y="4510166"/>
                <a:ext cx="4686283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t-IT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0.</m:t>
                          </m:r>
                          <m:r>
                            <m:rPr>
                              <m:nor/>
                            </m:rPr>
                            <a:rPr lang="it-IT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it-IT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⋅0.015−0.628⋅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(−0.067)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0.015−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(−0.067)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5C8581-A5A5-4B9C-BB7D-D7F8869BB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4510166"/>
                <a:ext cx="4686283" cy="7331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2D5CD59-4A9C-468C-9B60-301CB5087135}"/>
                  </a:ext>
                </a:extLst>
              </p:cNvPr>
              <p:cNvSpPr/>
              <p:nvPr/>
            </p:nvSpPr>
            <p:spPr>
              <a:xfrm>
                <a:off x="5360767" y="467171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0.641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2D5CD59-4A9C-468C-9B60-301CB5087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767" y="4671710"/>
                <a:ext cx="86594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89711E3-1278-4337-A00F-4B6C1745D250}"/>
              </a:ext>
            </a:extLst>
          </p:cNvPr>
          <p:cNvCxnSpPr>
            <a:cxnSpLocks/>
          </p:cNvCxnSpPr>
          <p:nvPr/>
        </p:nvCxnSpPr>
        <p:spPr>
          <a:xfrm flipH="1">
            <a:off x="9089534" y="4541550"/>
            <a:ext cx="1253647" cy="450738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AD040C-F9B4-4B69-8126-7D9C44F8DEF6}"/>
              </a:ext>
            </a:extLst>
          </p:cNvPr>
          <p:cNvSpPr txBox="1"/>
          <p:nvPr/>
        </p:nvSpPr>
        <p:spPr>
          <a:xfrm>
            <a:off x="9566261" y="4202996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nuovo tentativo</a:t>
            </a:r>
          </a:p>
        </p:txBody>
      </p:sp>
    </p:spTree>
    <p:extLst>
      <p:ext uri="{BB962C8B-B14F-4D97-AF65-F5344CB8AC3E}">
        <p14:creationId xmlns:p14="http://schemas.microsoft.com/office/powerpoint/2010/main" val="17172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1D49FF02-4B95-4708-8115-498850A44710}"/>
              </a:ext>
            </a:extLst>
          </p:cNvPr>
          <p:cNvGrpSpPr/>
          <p:nvPr/>
        </p:nvGrpSpPr>
        <p:grpSpPr>
          <a:xfrm>
            <a:off x="7213126" y="180000"/>
            <a:ext cx="4900885" cy="4053419"/>
            <a:chOff x="7213126" y="180000"/>
            <a:chExt cx="4900885" cy="4053419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BDA1E33F-46E1-4228-9FDC-A6C3614649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08793" y="180000"/>
              <a:ext cx="4165707" cy="4053419"/>
              <a:chOff x="3438126" y="4006666"/>
              <a:chExt cx="5029415" cy="4893845"/>
            </a:xfrm>
          </p:grpSpPr>
          <p:sp>
            <p:nvSpPr>
              <p:cNvPr id="3" name="Figura a mano libera: forma 2">
                <a:extLst>
                  <a:ext uri="{FF2B5EF4-FFF2-40B4-BE49-F238E27FC236}">
                    <a16:creationId xmlns:a16="http://schemas.microsoft.com/office/drawing/2014/main" id="{9E1ED05D-A52A-44AC-B7EC-02E0F80201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66736" y="4006666"/>
                <a:ext cx="914400" cy="1011757"/>
              </a:xfrm>
              <a:custGeom>
                <a:avLst/>
                <a:gdLst>
                  <a:gd name="connsiteX0" fmla="*/ 0 w 485775"/>
                  <a:gd name="connsiteY0" fmla="*/ 0 h 537496"/>
                  <a:gd name="connsiteX1" fmla="*/ 71437 w 485775"/>
                  <a:gd name="connsiteY1" fmla="*/ 54769 h 537496"/>
                  <a:gd name="connsiteX2" fmla="*/ 128587 w 485775"/>
                  <a:gd name="connsiteY2" fmla="*/ 173831 h 537496"/>
                  <a:gd name="connsiteX3" fmla="*/ 188118 w 485775"/>
                  <a:gd name="connsiteY3" fmla="*/ 342900 h 537496"/>
                  <a:gd name="connsiteX4" fmla="*/ 261937 w 485775"/>
                  <a:gd name="connsiteY4" fmla="*/ 457200 h 537496"/>
                  <a:gd name="connsiteX5" fmla="*/ 328612 w 485775"/>
                  <a:gd name="connsiteY5" fmla="*/ 500062 h 537496"/>
                  <a:gd name="connsiteX6" fmla="*/ 433387 w 485775"/>
                  <a:gd name="connsiteY6" fmla="*/ 533400 h 537496"/>
                  <a:gd name="connsiteX7" fmla="*/ 485775 w 485775"/>
                  <a:gd name="connsiteY7" fmla="*/ 535781 h 53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775" h="537496">
                    <a:moveTo>
                      <a:pt x="0" y="0"/>
                    </a:moveTo>
                    <a:cubicBezTo>
                      <a:pt x="25003" y="12898"/>
                      <a:pt x="50006" y="25797"/>
                      <a:pt x="71437" y="54769"/>
                    </a:cubicBezTo>
                    <a:cubicBezTo>
                      <a:pt x="92868" y="83741"/>
                      <a:pt x="109140" y="125809"/>
                      <a:pt x="128587" y="173831"/>
                    </a:cubicBezTo>
                    <a:cubicBezTo>
                      <a:pt x="148034" y="221853"/>
                      <a:pt x="165893" y="295672"/>
                      <a:pt x="188118" y="342900"/>
                    </a:cubicBezTo>
                    <a:cubicBezTo>
                      <a:pt x="210343" y="390128"/>
                      <a:pt x="238521" y="431006"/>
                      <a:pt x="261937" y="457200"/>
                    </a:cubicBezTo>
                    <a:cubicBezTo>
                      <a:pt x="285353" y="483394"/>
                      <a:pt x="300037" y="487362"/>
                      <a:pt x="328612" y="500062"/>
                    </a:cubicBezTo>
                    <a:cubicBezTo>
                      <a:pt x="357187" y="512762"/>
                      <a:pt x="407193" y="527447"/>
                      <a:pt x="433387" y="533400"/>
                    </a:cubicBezTo>
                    <a:cubicBezTo>
                      <a:pt x="459581" y="539353"/>
                      <a:pt x="472678" y="537567"/>
                      <a:pt x="485775" y="53578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" name="Connettore diritto 3">
                <a:extLst>
                  <a:ext uri="{FF2B5EF4-FFF2-40B4-BE49-F238E27FC236}">
                    <a16:creationId xmlns:a16="http://schemas.microsoft.com/office/drawing/2014/main" id="{2F939F93-29DE-430C-8368-DC2734896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449" y="5018423"/>
                <a:ext cx="36824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ttore diritto 4">
                <a:extLst>
                  <a:ext uri="{FF2B5EF4-FFF2-40B4-BE49-F238E27FC236}">
                    <a16:creationId xmlns:a16="http://schemas.microsoft.com/office/drawing/2014/main" id="{5F80337F-31C2-4074-AF81-8B8958E25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8126" y="6040739"/>
                <a:ext cx="50294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ttore diritto 5">
                <a:extLst>
                  <a:ext uri="{FF2B5EF4-FFF2-40B4-BE49-F238E27FC236}">
                    <a16:creationId xmlns:a16="http://schemas.microsoft.com/office/drawing/2014/main" id="{40EDE99B-444E-4339-A10C-674F1FCA3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449" y="5018423"/>
                <a:ext cx="0" cy="38820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diritto 6">
                <a:extLst>
                  <a:ext uri="{FF2B5EF4-FFF2-40B4-BE49-F238E27FC236}">
                    <a16:creationId xmlns:a16="http://schemas.microsoft.com/office/drawing/2014/main" id="{2B0876D6-A398-4BDD-B20B-7B4C53ADC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6490" y="5018422"/>
                <a:ext cx="0" cy="388208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0308F1B5-8D80-455C-BFFA-1A6B2A952853}"/>
                      </a:ext>
                    </a:extLst>
                  </p:cNvPr>
                  <p:cNvSpPr txBox="1"/>
                  <p:nvPr/>
                </p:nvSpPr>
                <p:spPr>
                  <a:xfrm>
                    <a:off x="4556449" y="5382657"/>
                    <a:ext cx="199221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4C6432AB-5D68-4BE9-945B-36F0DB0BA8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6449" y="5382657"/>
                    <a:ext cx="199221" cy="3077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8148" r="-44444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E2DC68CB-6E4A-49C8-8EC1-F8CD8588D85E}"/>
                      </a:ext>
                    </a:extLst>
                  </p:cNvPr>
                  <p:cNvSpPr txBox="1"/>
                  <p:nvPr/>
                </p:nvSpPr>
                <p:spPr>
                  <a:xfrm>
                    <a:off x="8008219" y="5382657"/>
                    <a:ext cx="21172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E371C661-01C5-42DE-AC01-6BFD249559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8219" y="5382657"/>
                    <a:ext cx="211725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2143" r="-28571" b="-1904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bject 37">
                <a:extLst>
                  <a:ext uri="{FF2B5EF4-FFF2-40B4-BE49-F238E27FC236}">
                    <a16:creationId xmlns:a16="http://schemas.microsoft.com/office/drawing/2014/main" id="{8D7C376D-F230-4CE0-87F4-B69663430CE0}"/>
                  </a:ext>
                </a:extLst>
              </p:cNvPr>
              <p:cNvSpPr/>
              <p:nvPr/>
            </p:nvSpPr>
            <p:spPr>
              <a:xfrm>
                <a:off x="8238931" y="4319216"/>
                <a:ext cx="0" cy="765173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38">
                <a:extLst>
                  <a:ext uri="{FF2B5EF4-FFF2-40B4-BE49-F238E27FC236}">
                    <a16:creationId xmlns:a16="http://schemas.microsoft.com/office/drawing/2014/main" id="{71F5DA9D-910E-441E-8CDC-42A58B55EF7F}"/>
                  </a:ext>
                </a:extLst>
              </p:cNvPr>
              <p:cNvSpPr/>
              <p:nvPr/>
            </p:nvSpPr>
            <p:spPr>
              <a:xfrm>
                <a:off x="4556449" y="4460475"/>
                <a:ext cx="3682481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1">
                <a:extLst>
                  <a:ext uri="{FF2B5EF4-FFF2-40B4-BE49-F238E27FC236}">
                    <a16:creationId xmlns:a16="http://schemas.microsoft.com/office/drawing/2014/main" id="{C702FDBC-16E1-4548-831F-23AA3C7D2829}"/>
                  </a:ext>
                </a:extLst>
              </p:cNvPr>
              <p:cNvSpPr/>
              <p:nvPr/>
            </p:nvSpPr>
            <p:spPr>
              <a:xfrm>
                <a:off x="4551185" y="4319216"/>
                <a:ext cx="0" cy="765173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3C5891C-2318-4888-A35F-474379844EC9}"/>
                      </a:ext>
                    </a:extLst>
                  </p:cNvPr>
                  <p:cNvSpPr txBox="1"/>
                  <p:nvPr/>
                </p:nvSpPr>
                <p:spPr>
                  <a:xfrm>
                    <a:off x="6298079" y="4150025"/>
                    <a:ext cx="199221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A6D63295-CBBC-4DAA-B24D-F6A5F19EDF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8079" y="4150025"/>
                    <a:ext cx="199221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4444" r="-44444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object 2">
              <a:extLst>
                <a:ext uri="{FF2B5EF4-FFF2-40B4-BE49-F238E27FC236}">
                  <a16:creationId xmlns:a16="http://schemas.microsoft.com/office/drawing/2014/main" id="{73F155AC-2E3D-47F3-AEC4-01848A68EAE1}"/>
                </a:ext>
              </a:extLst>
            </p:cNvPr>
            <p:cNvSpPr/>
            <p:nvPr/>
          </p:nvSpPr>
          <p:spPr>
            <a:xfrm>
              <a:off x="7708793" y="2108200"/>
              <a:ext cx="4165707" cy="2125219"/>
            </a:xfrm>
            <a:custGeom>
              <a:avLst/>
              <a:gdLst/>
              <a:ahLst/>
              <a:cxnLst/>
              <a:rect l="l" t="t" r="r" b="b"/>
              <a:pathLst>
                <a:path w="2014854" h="1889759">
                  <a:moveTo>
                    <a:pt x="0" y="0"/>
                  </a:moveTo>
                  <a:lnTo>
                    <a:pt x="0" y="1889759"/>
                  </a:lnTo>
                  <a:lnTo>
                    <a:pt x="2014727" y="1889759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331B9BBF-D23C-471B-AB7E-99F00F505401}"/>
                </a:ext>
              </a:extLst>
            </p:cNvPr>
            <p:cNvGrpSpPr/>
            <p:nvPr/>
          </p:nvGrpSpPr>
          <p:grpSpPr>
            <a:xfrm>
              <a:off x="7826375" y="2297906"/>
              <a:ext cx="3844925" cy="1366044"/>
              <a:chOff x="7826375" y="2297906"/>
              <a:chExt cx="3844925" cy="1366044"/>
            </a:xfrm>
          </p:grpSpPr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EA6536F6-A908-4141-9E01-57DD6C925FDD}"/>
                  </a:ext>
                </a:extLst>
              </p:cNvPr>
              <p:cNvSpPr/>
              <p:nvPr/>
            </p:nvSpPr>
            <p:spPr>
              <a:xfrm>
                <a:off x="7841456" y="2297906"/>
                <a:ext cx="800100" cy="690563"/>
              </a:xfrm>
              <a:custGeom>
                <a:avLst/>
                <a:gdLst>
                  <a:gd name="connsiteX0" fmla="*/ 0 w 800100"/>
                  <a:gd name="connsiteY0" fmla="*/ 0 h 690563"/>
                  <a:gd name="connsiteX1" fmla="*/ 185738 w 800100"/>
                  <a:gd name="connsiteY1" fmla="*/ 92869 h 690563"/>
                  <a:gd name="connsiteX2" fmla="*/ 345282 w 800100"/>
                  <a:gd name="connsiteY2" fmla="*/ 207169 h 690563"/>
                  <a:gd name="connsiteX3" fmla="*/ 497682 w 800100"/>
                  <a:gd name="connsiteY3" fmla="*/ 345282 h 690563"/>
                  <a:gd name="connsiteX4" fmla="*/ 657225 w 800100"/>
                  <a:gd name="connsiteY4" fmla="*/ 509588 h 690563"/>
                  <a:gd name="connsiteX5" fmla="*/ 800100 w 800100"/>
                  <a:gd name="connsiteY5" fmla="*/ 690563 h 69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0563">
                    <a:moveTo>
                      <a:pt x="0" y="0"/>
                    </a:moveTo>
                    <a:cubicBezTo>
                      <a:pt x="64095" y="29170"/>
                      <a:pt x="128191" y="58341"/>
                      <a:pt x="185738" y="92869"/>
                    </a:cubicBezTo>
                    <a:cubicBezTo>
                      <a:pt x="243285" y="127397"/>
                      <a:pt x="293291" y="165100"/>
                      <a:pt x="345282" y="207169"/>
                    </a:cubicBezTo>
                    <a:cubicBezTo>
                      <a:pt x="397273" y="249238"/>
                      <a:pt x="445692" y="294879"/>
                      <a:pt x="497682" y="345282"/>
                    </a:cubicBezTo>
                    <a:cubicBezTo>
                      <a:pt x="549672" y="395685"/>
                      <a:pt x="606822" y="452041"/>
                      <a:pt x="657225" y="509588"/>
                    </a:cubicBezTo>
                    <a:cubicBezTo>
                      <a:pt x="707628" y="567135"/>
                      <a:pt x="769144" y="663575"/>
                      <a:pt x="800100" y="690563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65B0895F-CF05-4175-857B-D17DAF9788F3}"/>
                  </a:ext>
                </a:extLst>
              </p:cNvPr>
              <p:cNvSpPr/>
              <p:nvPr/>
            </p:nvSpPr>
            <p:spPr>
              <a:xfrm>
                <a:off x="7839075" y="2540794"/>
                <a:ext cx="800100" cy="678656"/>
              </a:xfrm>
              <a:custGeom>
                <a:avLst/>
                <a:gdLst>
                  <a:gd name="connsiteX0" fmla="*/ 0 w 800100"/>
                  <a:gd name="connsiteY0" fmla="*/ 0 h 678656"/>
                  <a:gd name="connsiteX1" fmla="*/ 140494 w 800100"/>
                  <a:gd name="connsiteY1" fmla="*/ 61912 h 678656"/>
                  <a:gd name="connsiteX2" fmla="*/ 311944 w 800100"/>
                  <a:gd name="connsiteY2" fmla="*/ 173831 h 678656"/>
                  <a:gd name="connsiteX3" fmla="*/ 469106 w 800100"/>
                  <a:gd name="connsiteY3" fmla="*/ 309562 h 678656"/>
                  <a:gd name="connsiteX4" fmla="*/ 647700 w 800100"/>
                  <a:gd name="connsiteY4" fmla="*/ 495300 h 678656"/>
                  <a:gd name="connsiteX5" fmla="*/ 800100 w 800100"/>
                  <a:gd name="connsiteY5" fmla="*/ 678656 h 67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78656">
                    <a:moveTo>
                      <a:pt x="0" y="0"/>
                    </a:moveTo>
                    <a:cubicBezTo>
                      <a:pt x="44251" y="16470"/>
                      <a:pt x="88503" y="32940"/>
                      <a:pt x="140494" y="61912"/>
                    </a:cubicBezTo>
                    <a:cubicBezTo>
                      <a:pt x="192485" y="90884"/>
                      <a:pt x="257175" y="132556"/>
                      <a:pt x="311944" y="173831"/>
                    </a:cubicBezTo>
                    <a:cubicBezTo>
                      <a:pt x="366713" y="215106"/>
                      <a:pt x="413147" y="255984"/>
                      <a:pt x="469106" y="309562"/>
                    </a:cubicBezTo>
                    <a:cubicBezTo>
                      <a:pt x="525065" y="363140"/>
                      <a:pt x="592534" y="433784"/>
                      <a:pt x="647700" y="495300"/>
                    </a:cubicBezTo>
                    <a:cubicBezTo>
                      <a:pt x="702866" y="556816"/>
                      <a:pt x="751483" y="617736"/>
                      <a:pt x="800100" y="67865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B1B15AFF-32D9-4EB0-9DD9-F8173D9B6908}"/>
                  </a:ext>
                </a:extLst>
              </p:cNvPr>
              <p:cNvSpPr/>
              <p:nvPr/>
            </p:nvSpPr>
            <p:spPr>
              <a:xfrm>
                <a:off x="7826375" y="2673350"/>
                <a:ext cx="812800" cy="844550"/>
              </a:xfrm>
              <a:custGeom>
                <a:avLst/>
                <a:gdLst>
                  <a:gd name="connsiteX0" fmla="*/ 0 w 812800"/>
                  <a:gd name="connsiteY0" fmla="*/ 0 h 844550"/>
                  <a:gd name="connsiteX1" fmla="*/ 215900 w 812800"/>
                  <a:gd name="connsiteY1" fmla="*/ 142875 h 844550"/>
                  <a:gd name="connsiteX2" fmla="*/ 485775 w 812800"/>
                  <a:gd name="connsiteY2" fmla="*/ 403225 h 844550"/>
                  <a:gd name="connsiteX3" fmla="*/ 698500 w 812800"/>
                  <a:gd name="connsiteY3" fmla="*/ 676275 h 844550"/>
                  <a:gd name="connsiteX4" fmla="*/ 812800 w 812800"/>
                  <a:gd name="connsiteY4" fmla="*/ 8445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800" h="844550">
                    <a:moveTo>
                      <a:pt x="0" y="0"/>
                    </a:moveTo>
                    <a:cubicBezTo>
                      <a:pt x="67469" y="37835"/>
                      <a:pt x="134938" y="75671"/>
                      <a:pt x="215900" y="142875"/>
                    </a:cubicBezTo>
                    <a:cubicBezTo>
                      <a:pt x="296862" y="210079"/>
                      <a:pt x="405342" y="314325"/>
                      <a:pt x="485775" y="403225"/>
                    </a:cubicBezTo>
                    <a:cubicBezTo>
                      <a:pt x="566208" y="492125"/>
                      <a:pt x="643996" y="602721"/>
                      <a:pt x="698500" y="676275"/>
                    </a:cubicBezTo>
                    <a:cubicBezTo>
                      <a:pt x="753004" y="749829"/>
                      <a:pt x="782902" y="797189"/>
                      <a:pt x="812800" y="84455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53D8B72A-FD03-4EB3-BF42-EFC325792040}"/>
                  </a:ext>
                </a:extLst>
              </p:cNvPr>
              <p:cNvSpPr/>
              <p:nvPr/>
            </p:nvSpPr>
            <p:spPr>
              <a:xfrm>
                <a:off x="8639175" y="2984500"/>
                <a:ext cx="3032125" cy="444500"/>
              </a:xfrm>
              <a:custGeom>
                <a:avLst/>
                <a:gdLst>
                  <a:gd name="connsiteX0" fmla="*/ 0 w 3032125"/>
                  <a:gd name="connsiteY0" fmla="*/ 0 h 444500"/>
                  <a:gd name="connsiteX1" fmla="*/ 269875 w 3032125"/>
                  <a:gd name="connsiteY1" fmla="*/ 19050 h 444500"/>
                  <a:gd name="connsiteX2" fmla="*/ 615950 w 3032125"/>
                  <a:gd name="connsiteY2" fmla="*/ 53975 h 444500"/>
                  <a:gd name="connsiteX3" fmla="*/ 898525 w 3032125"/>
                  <a:gd name="connsiteY3" fmla="*/ 85725 h 444500"/>
                  <a:gd name="connsiteX4" fmla="*/ 1200150 w 3032125"/>
                  <a:gd name="connsiteY4" fmla="*/ 130175 h 444500"/>
                  <a:gd name="connsiteX5" fmla="*/ 1539875 w 3032125"/>
                  <a:gd name="connsiteY5" fmla="*/ 174625 h 444500"/>
                  <a:gd name="connsiteX6" fmla="*/ 1860550 w 3032125"/>
                  <a:gd name="connsiteY6" fmla="*/ 222250 h 444500"/>
                  <a:gd name="connsiteX7" fmla="*/ 2197100 w 3032125"/>
                  <a:gd name="connsiteY7" fmla="*/ 282575 h 444500"/>
                  <a:gd name="connsiteX8" fmla="*/ 2520950 w 3032125"/>
                  <a:gd name="connsiteY8" fmla="*/ 336550 h 444500"/>
                  <a:gd name="connsiteX9" fmla="*/ 2847975 w 3032125"/>
                  <a:gd name="connsiteY9" fmla="*/ 406400 h 444500"/>
                  <a:gd name="connsiteX10" fmla="*/ 3032125 w 3032125"/>
                  <a:gd name="connsiteY10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2125" h="444500">
                    <a:moveTo>
                      <a:pt x="0" y="0"/>
                    </a:moveTo>
                    <a:cubicBezTo>
                      <a:pt x="83608" y="5027"/>
                      <a:pt x="167217" y="10054"/>
                      <a:pt x="269875" y="19050"/>
                    </a:cubicBezTo>
                    <a:cubicBezTo>
                      <a:pt x="372533" y="28046"/>
                      <a:pt x="615950" y="53975"/>
                      <a:pt x="615950" y="53975"/>
                    </a:cubicBezTo>
                    <a:lnTo>
                      <a:pt x="898525" y="85725"/>
                    </a:lnTo>
                    <a:cubicBezTo>
                      <a:pt x="995892" y="98425"/>
                      <a:pt x="1200150" y="130175"/>
                      <a:pt x="1200150" y="130175"/>
                    </a:cubicBezTo>
                    <a:lnTo>
                      <a:pt x="1539875" y="174625"/>
                    </a:lnTo>
                    <a:lnTo>
                      <a:pt x="1860550" y="222250"/>
                    </a:lnTo>
                    <a:cubicBezTo>
                      <a:pt x="1970087" y="240242"/>
                      <a:pt x="2197100" y="282575"/>
                      <a:pt x="2197100" y="282575"/>
                    </a:cubicBezTo>
                    <a:cubicBezTo>
                      <a:pt x="2307166" y="301625"/>
                      <a:pt x="2412471" y="315913"/>
                      <a:pt x="2520950" y="336550"/>
                    </a:cubicBezTo>
                    <a:cubicBezTo>
                      <a:pt x="2629429" y="357187"/>
                      <a:pt x="2847975" y="406400"/>
                      <a:pt x="2847975" y="406400"/>
                    </a:cubicBezTo>
                    <a:lnTo>
                      <a:pt x="3032125" y="44450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A1868E7E-36CA-43F0-9A0D-B200B6C0BB77}"/>
                  </a:ext>
                </a:extLst>
              </p:cNvPr>
              <p:cNvSpPr/>
              <p:nvPr/>
            </p:nvSpPr>
            <p:spPr>
              <a:xfrm>
                <a:off x="8635630" y="3219450"/>
                <a:ext cx="3032125" cy="444500"/>
              </a:xfrm>
              <a:custGeom>
                <a:avLst/>
                <a:gdLst>
                  <a:gd name="connsiteX0" fmla="*/ 0 w 3032125"/>
                  <a:gd name="connsiteY0" fmla="*/ 0 h 444500"/>
                  <a:gd name="connsiteX1" fmla="*/ 269875 w 3032125"/>
                  <a:gd name="connsiteY1" fmla="*/ 19050 h 444500"/>
                  <a:gd name="connsiteX2" fmla="*/ 615950 w 3032125"/>
                  <a:gd name="connsiteY2" fmla="*/ 53975 h 444500"/>
                  <a:gd name="connsiteX3" fmla="*/ 898525 w 3032125"/>
                  <a:gd name="connsiteY3" fmla="*/ 85725 h 444500"/>
                  <a:gd name="connsiteX4" fmla="*/ 1200150 w 3032125"/>
                  <a:gd name="connsiteY4" fmla="*/ 130175 h 444500"/>
                  <a:gd name="connsiteX5" fmla="*/ 1539875 w 3032125"/>
                  <a:gd name="connsiteY5" fmla="*/ 174625 h 444500"/>
                  <a:gd name="connsiteX6" fmla="*/ 1860550 w 3032125"/>
                  <a:gd name="connsiteY6" fmla="*/ 222250 h 444500"/>
                  <a:gd name="connsiteX7" fmla="*/ 2197100 w 3032125"/>
                  <a:gd name="connsiteY7" fmla="*/ 282575 h 444500"/>
                  <a:gd name="connsiteX8" fmla="*/ 2520950 w 3032125"/>
                  <a:gd name="connsiteY8" fmla="*/ 336550 h 444500"/>
                  <a:gd name="connsiteX9" fmla="*/ 2847975 w 3032125"/>
                  <a:gd name="connsiteY9" fmla="*/ 406400 h 444500"/>
                  <a:gd name="connsiteX10" fmla="*/ 3032125 w 3032125"/>
                  <a:gd name="connsiteY10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2125" h="444500">
                    <a:moveTo>
                      <a:pt x="0" y="0"/>
                    </a:moveTo>
                    <a:cubicBezTo>
                      <a:pt x="83608" y="5027"/>
                      <a:pt x="167217" y="10054"/>
                      <a:pt x="269875" y="19050"/>
                    </a:cubicBezTo>
                    <a:cubicBezTo>
                      <a:pt x="372533" y="28046"/>
                      <a:pt x="615950" y="53975"/>
                      <a:pt x="615950" y="53975"/>
                    </a:cubicBezTo>
                    <a:lnTo>
                      <a:pt x="898525" y="85725"/>
                    </a:lnTo>
                    <a:cubicBezTo>
                      <a:pt x="995892" y="98425"/>
                      <a:pt x="1200150" y="130175"/>
                      <a:pt x="1200150" y="130175"/>
                    </a:cubicBezTo>
                    <a:lnTo>
                      <a:pt x="1539875" y="174625"/>
                    </a:lnTo>
                    <a:lnTo>
                      <a:pt x="1860550" y="222250"/>
                    </a:lnTo>
                    <a:cubicBezTo>
                      <a:pt x="1970087" y="240242"/>
                      <a:pt x="2197100" y="282575"/>
                      <a:pt x="2197100" y="282575"/>
                    </a:cubicBezTo>
                    <a:cubicBezTo>
                      <a:pt x="2307166" y="301625"/>
                      <a:pt x="2412471" y="315913"/>
                      <a:pt x="2520950" y="336550"/>
                    </a:cubicBezTo>
                    <a:cubicBezTo>
                      <a:pt x="2629429" y="357187"/>
                      <a:pt x="2847975" y="406400"/>
                      <a:pt x="2847975" y="406400"/>
                    </a:cubicBezTo>
                    <a:lnTo>
                      <a:pt x="3032125" y="44450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F32BE6C4-03D3-4ED9-AA3A-EEFC2654EFBD}"/>
                    </a:ext>
                  </a:extLst>
                </p:cNvPr>
                <p:cNvSpPr txBox="1"/>
                <p:nvPr/>
              </p:nvSpPr>
              <p:spPr>
                <a:xfrm>
                  <a:off x="11116495" y="3095625"/>
                  <a:ext cx="99751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=0.667</m:t>
                        </m:r>
                      </m:oMath>
                    </m:oMathPara>
                  </a14:m>
                  <a:endParaRPr lang="it-IT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F32BE6C4-03D3-4ED9-AA3A-EEFC2654E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6495" y="3095625"/>
                  <a:ext cx="997516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3067" t="-3333" r="-4294" b="-3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7955FD5D-3520-4070-B31F-DAD403E2510A}"/>
                    </a:ext>
                  </a:extLst>
                </p:cNvPr>
                <p:cNvSpPr txBox="1"/>
                <p:nvPr/>
              </p:nvSpPr>
              <p:spPr>
                <a:xfrm>
                  <a:off x="11116495" y="3678225"/>
                  <a:ext cx="98809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=0.436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7955FD5D-3520-4070-B31F-DAD403E251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6495" y="3678225"/>
                  <a:ext cx="988091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3086" t="-3226" r="-3704" b="-2903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8ED5DC32-E1BE-48A5-A39F-9C46312F15F4}"/>
                </a:ext>
              </a:extLst>
            </p:cNvPr>
            <p:cNvCxnSpPr/>
            <p:nvPr/>
          </p:nvCxnSpPr>
          <p:spPr>
            <a:xfrm>
              <a:off x="7708793" y="3517900"/>
              <a:ext cx="94672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54009466-1736-4005-9DF5-D1767AAEE6D9}"/>
                    </a:ext>
                  </a:extLst>
                </p:cNvPr>
                <p:cNvSpPr txBox="1"/>
                <p:nvPr/>
              </p:nvSpPr>
              <p:spPr>
                <a:xfrm>
                  <a:off x="7335493" y="2015867"/>
                  <a:ext cx="3528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54009466-1736-4005-9DF5-D1767AAEE6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5493" y="2015867"/>
                  <a:ext cx="3528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0345" t="-6667" r="-1724" b="-3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3AC872B0-0A0C-4407-8F64-7B2198C8889D}"/>
                    </a:ext>
                  </a:extLst>
                </p:cNvPr>
                <p:cNvSpPr txBox="1"/>
                <p:nvPr/>
              </p:nvSpPr>
              <p:spPr>
                <a:xfrm>
                  <a:off x="7213126" y="3429000"/>
                  <a:ext cx="492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0.5283</m:t>
                        </m:r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3AC872B0-0A0C-4407-8F64-7B2198C88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3126" y="3429000"/>
                  <a:ext cx="49212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7407" r="-8642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8C40942E-1B47-4941-9658-C3F0B026F874}"/>
                  </a:ext>
                </a:extLst>
              </p:cNvPr>
              <p:cNvSpPr/>
              <p:nvPr/>
            </p:nvSpPr>
            <p:spPr>
              <a:xfrm>
                <a:off x="774268" y="180672"/>
                <a:ext cx="3518014" cy="731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=0.667    &gt;     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436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8C40942E-1B47-4941-9658-C3F0B026F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180672"/>
                <a:ext cx="3518014" cy="731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EA8FC06A-A9AF-4F1A-A4F5-EF53C55D6AB4}"/>
                  </a:ext>
                </a:extLst>
              </p:cNvPr>
              <p:cNvSpPr txBox="1"/>
              <p:nvPr/>
            </p:nvSpPr>
            <p:spPr>
              <a:xfrm>
                <a:off x="695999" y="1308597"/>
                <a:ext cx="648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Ripetiamo lo stesso procedimento per il nuovo valore di tentativo appena calcolato: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41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EA8FC06A-A9AF-4F1A-A4F5-EF53C55D6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308597"/>
                <a:ext cx="6480000" cy="743217"/>
              </a:xfrm>
              <a:prstGeom prst="rect">
                <a:avLst/>
              </a:prstGeom>
              <a:blipFill>
                <a:blip r:embed="rId10"/>
                <a:stretch>
                  <a:fillRect l="-753" t="-4098" r="-1035" b="-13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4907D401-7274-46D3-B462-2F73503D2847}"/>
                  </a:ext>
                </a:extLst>
              </p:cNvPr>
              <p:cNvSpPr/>
              <p:nvPr/>
            </p:nvSpPr>
            <p:spPr>
              <a:xfrm>
                <a:off x="4031233" y="2211828"/>
                <a:ext cx="1069139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4907D401-7274-46D3-B462-2F73503D2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3" y="2211828"/>
                <a:ext cx="1069139" cy="6775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6E878AE2-4015-45D1-9508-A20215529958}"/>
              </a:ext>
            </a:extLst>
          </p:cNvPr>
          <p:cNvCxnSpPr>
            <a:cxnSpLocks/>
          </p:cNvCxnSpPr>
          <p:nvPr/>
        </p:nvCxnSpPr>
        <p:spPr>
          <a:xfrm>
            <a:off x="2473693" y="2889997"/>
            <a:ext cx="13093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>
            <a:extLst>
              <a:ext uri="{FF2B5EF4-FFF2-40B4-BE49-F238E27FC236}">
                <a16:creationId xmlns:a16="http://schemas.microsoft.com/office/drawing/2014/main" id="{09F019B4-E356-4C98-B688-4999BA0B2774}"/>
              </a:ext>
            </a:extLst>
          </p:cNvPr>
          <p:cNvSpPr/>
          <p:nvPr/>
        </p:nvSpPr>
        <p:spPr>
          <a:xfrm>
            <a:off x="2878943" y="249549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E483B477-666B-4FC5-A4DA-5EA817E79F70}"/>
                  </a:ext>
                </a:extLst>
              </p:cNvPr>
              <p:cNvSpPr/>
              <p:nvPr/>
            </p:nvSpPr>
            <p:spPr>
              <a:xfrm>
                <a:off x="774268" y="2651193"/>
                <a:ext cx="15394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=0.641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E483B477-666B-4FC5-A4DA-5EA817E79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2651193"/>
                <a:ext cx="153946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886D6FA6-3536-4C01-9BE6-08EE3D49A7A5}"/>
                  </a:ext>
                </a:extLst>
              </p:cNvPr>
              <p:cNvSpPr/>
              <p:nvPr/>
            </p:nvSpPr>
            <p:spPr>
              <a:xfrm>
                <a:off x="5042972" y="2323779"/>
                <a:ext cx="8659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0.350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886D6FA6-3536-4C01-9BE6-08EE3D49A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2323779"/>
                <a:ext cx="8659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0CBD0CCB-B12F-48D0-A33F-3EADAE7B6502}"/>
                  </a:ext>
                </a:extLst>
              </p:cNvPr>
              <p:cNvSpPr/>
              <p:nvPr/>
            </p:nvSpPr>
            <p:spPr>
              <a:xfrm>
                <a:off x="695999" y="3774388"/>
                <a:ext cx="2676758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0CBD0CCB-B12F-48D0-A33F-3EADAE7B6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3774388"/>
                <a:ext cx="2676758" cy="6820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C0CF7EE9-43CD-4581-A3B6-B1E670294E05}"/>
                  </a:ext>
                </a:extLst>
              </p:cNvPr>
              <p:cNvSpPr/>
              <p:nvPr/>
            </p:nvSpPr>
            <p:spPr>
              <a:xfrm>
                <a:off x="4326057" y="2999481"/>
                <a:ext cx="774315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C0CF7EE9-43CD-4581-A3B6-B1E670294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57" y="2999481"/>
                <a:ext cx="774315" cy="6712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B1AF9892-51CC-4094-AEAA-13A588D0DE0E}"/>
                  </a:ext>
                </a:extLst>
              </p:cNvPr>
              <p:cNvSpPr/>
              <p:nvPr/>
            </p:nvSpPr>
            <p:spPr>
              <a:xfrm>
                <a:off x="5042972" y="3111432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1.64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B1AF9892-51CC-4094-AEAA-13A588D0D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3111432"/>
                <a:ext cx="723275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6CE61779-87D4-404C-B72B-8BB699D91312}"/>
                  </a:ext>
                </a:extLst>
              </p:cNvPr>
              <p:cNvSpPr/>
              <p:nvPr/>
            </p:nvSpPr>
            <p:spPr>
              <a:xfrm>
                <a:off x="3254441" y="3939106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0.910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6CE61779-87D4-404C-B72B-8BB699D91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41" y="3939106"/>
                <a:ext cx="865943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3D0386B1-0B32-423B-816A-A5543A05985F}"/>
              </a:ext>
            </a:extLst>
          </p:cNvPr>
          <p:cNvCxnSpPr>
            <a:cxnSpLocks/>
          </p:cNvCxnSpPr>
          <p:nvPr/>
        </p:nvCxnSpPr>
        <p:spPr>
          <a:xfrm>
            <a:off x="4177402" y="4177478"/>
            <a:ext cx="932861" cy="5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3DA3FB05-82BE-4330-9E73-23CC9E1FDA16}"/>
              </a:ext>
            </a:extLst>
          </p:cNvPr>
          <p:cNvSpPr/>
          <p:nvPr/>
        </p:nvSpPr>
        <p:spPr>
          <a:xfrm>
            <a:off x="4394405" y="3782978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5C6C7268-61EF-4AAB-90BF-0D3D786AE9C6}"/>
                  </a:ext>
                </a:extLst>
              </p:cNvPr>
              <p:cNvSpPr/>
              <p:nvPr/>
            </p:nvSpPr>
            <p:spPr>
              <a:xfrm>
                <a:off x="5519868" y="4416413"/>
                <a:ext cx="822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5C6C7268-61EF-4AAB-90BF-0D3D786AE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68" y="4416413"/>
                <a:ext cx="822661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29F8B23-CE58-457C-B8AD-1112BA822DC2}"/>
                  </a:ext>
                </a:extLst>
              </p:cNvPr>
              <p:cNvSpPr/>
              <p:nvPr/>
            </p:nvSpPr>
            <p:spPr>
              <a:xfrm>
                <a:off x="6296365" y="4416413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0.521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29F8B23-CE58-457C-B8AD-1112BA822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365" y="4416413"/>
                <a:ext cx="865943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29EE5467-A055-4302-BDF7-D49C16BDA6C0}"/>
                  </a:ext>
                </a:extLst>
              </p:cNvPr>
              <p:cNvSpPr/>
              <p:nvPr/>
            </p:nvSpPr>
            <p:spPr>
              <a:xfrm>
                <a:off x="5579450" y="3525716"/>
                <a:ext cx="806503" cy="685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lit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29EE5467-A055-4302-BDF7-D49C16BDA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50" y="3525716"/>
                <a:ext cx="806503" cy="6853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74C056A7-8A67-4027-950B-1069F2EF7469}"/>
                  </a:ext>
                </a:extLst>
              </p:cNvPr>
              <p:cNvSpPr/>
              <p:nvPr/>
            </p:nvSpPr>
            <p:spPr>
              <a:xfrm>
                <a:off x="6296365" y="3637667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2.05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74C056A7-8A67-4027-950B-1069F2EF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365" y="3637667"/>
                <a:ext cx="723275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7E37FCA9-755D-4262-829F-BE41E0F2E225}"/>
              </a:ext>
            </a:extLst>
          </p:cNvPr>
          <p:cNvCxnSpPr>
            <a:cxnSpLocks/>
          </p:cNvCxnSpPr>
          <p:nvPr/>
        </p:nvCxnSpPr>
        <p:spPr>
          <a:xfrm>
            <a:off x="7352996" y="4616599"/>
            <a:ext cx="932861" cy="5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>
            <a:extLst>
              <a:ext uri="{FF2B5EF4-FFF2-40B4-BE49-F238E27FC236}">
                <a16:creationId xmlns:a16="http://schemas.microsoft.com/office/drawing/2014/main" id="{06A18C96-BE63-462C-80EE-ADE53398983C}"/>
              </a:ext>
            </a:extLst>
          </p:cNvPr>
          <p:cNvSpPr/>
          <p:nvPr/>
        </p:nvSpPr>
        <p:spPr>
          <a:xfrm>
            <a:off x="7506680" y="4260599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2B2CCE02-3666-40D7-A471-0F4A0D34B0A2}"/>
                  </a:ext>
                </a:extLst>
              </p:cNvPr>
              <p:cNvSpPr/>
              <p:nvPr/>
            </p:nvSpPr>
            <p:spPr>
              <a:xfrm>
                <a:off x="8548718" y="4321856"/>
                <a:ext cx="873829" cy="725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lit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2B2CCE02-3666-40D7-A471-0F4A0D34B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18" y="4321856"/>
                <a:ext cx="873829" cy="7258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48500B1-8FBE-490F-9D56-0BC54DC0DE42}"/>
                  </a:ext>
                </a:extLst>
              </p:cNvPr>
              <p:cNvSpPr/>
              <p:nvPr/>
            </p:nvSpPr>
            <p:spPr>
              <a:xfrm>
                <a:off x="9360633" y="444568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0.831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48500B1-8FBE-490F-9D56-0BC54DC0D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633" y="4445682"/>
                <a:ext cx="865943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80E4A1D-0D31-4580-9161-3243C30DF0D1}"/>
              </a:ext>
            </a:extLst>
          </p:cNvPr>
          <p:cNvSpPr txBox="1"/>
          <p:nvPr/>
        </p:nvSpPr>
        <p:spPr>
          <a:xfrm>
            <a:off x="695999" y="4590975"/>
            <a:ext cx="1054384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4FEFD43E-CA0A-451A-898C-1560F0B64934}"/>
                  </a:ext>
                </a:extLst>
              </p:cNvPr>
              <p:cNvSpPr/>
              <p:nvPr/>
            </p:nvSpPr>
            <p:spPr>
              <a:xfrm>
                <a:off x="695999" y="5020648"/>
                <a:ext cx="5349157" cy="768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=1.64⋅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2.05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⋅0.831⋅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4FEFD43E-CA0A-451A-898C-1560F0B64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5020648"/>
                <a:ext cx="5349157" cy="76809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5E89B608-E7A1-4534-8517-C90D86D49B7C}"/>
                  </a:ext>
                </a:extLst>
              </p:cNvPr>
              <p:cNvSpPr/>
              <p:nvPr/>
            </p:nvSpPr>
            <p:spPr>
              <a:xfrm>
                <a:off x="5949397" y="5176250"/>
                <a:ext cx="13468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997 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5E89B608-E7A1-4534-8517-C90D86D49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97" y="5176250"/>
                <a:ext cx="1346843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205FBB08-08FE-4718-805A-0072F4DD9291}"/>
                  </a:ext>
                </a:extLst>
              </p:cNvPr>
              <p:cNvSpPr/>
              <p:nvPr/>
            </p:nvSpPr>
            <p:spPr>
              <a:xfrm>
                <a:off x="7352996" y="5173953"/>
                <a:ext cx="1126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205FBB08-08FE-4718-805A-0072F4DD9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96" y="5173953"/>
                <a:ext cx="1126334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AA1AAD8F-67AB-4390-B7F7-8B123A118A5D}"/>
                  </a:ext>
                </a:extLst>
              </p:cNvPr>
              <p:cNvSpPr/>
              <p:nvPr/>
            </p:nvSpPr>
            <p:spPr>
              <a:xfrm>
                <a:off x="9422547" y="5068866"/>
                <a:ext cx="774315" cy="67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AA1AAD8F-67AB-4390-B7F7-8B123A118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547" y="5068866"/>
                <a:ext cx="774315" cy="67165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683228A9-706B-469C-BD48-AEA282849D5A}"/>
                  </a:ext>
                </a:extLst>
              </p:cNvPr>
              <p:cNvSpPr/>
              <p:nvPr/>
            </p:nvSpPr>
            <p:spPr>
              <a:xfrm>
                <a:off x="10077603" y="5173953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0.668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683228A9-706B-469C-BD48-AEA282849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603" y="5173953"/>
                <a:ext cx="865943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8D7CB7BA-ACC0-4B31-BDAD-EACB563ABBC8}"/>
              </a:ext>
            </a:extLst>
          </p:cNvPr>
          <p:cNvSpPr txBox="1"/>
          <p:nvPr/>
        </p:nvSpPr>
        <p:spPr>
          <a:xfrm>
            <a:off x="694058" y="5869236"/>
            <a:ext cx="1080000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</a:pPr>
            <a:r>
              <a:rPr lang="it-IT" sz="2000" spc="-1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Questo valore della pressione all'uscita differisce meno del 1% rispetto a quello esatto, quindi rappresenta un’ottima approssimazione della soluzione. </a:t>
            </a:r>
          </a:p>
        </p:txBody>
      </p:sp>
    </p:spTree>
    <p:extLst>
      <p:ext uri="{BB962C8B-B14F-4D97-AF65-F5344CB8AC3E}">
        <p14:creationId xmlns:p14="http://schemas.microsoft.com/office/powerpoint/2010/main" val="5724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6949A8-E4A5-4572-8D79-2EFC694D0324}"/>
              </a:ext>
            </a:extLst>
          </p:cNvPr>
          <p:cNvSpPr txBox="1"/>
          <p:nvPr/>
        </p:nvSpPr>
        <p:spPr>
          <a:xfrm>
            <a:off x="695999" y="180000"/>
            <a:ext cx="10800000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Procedendo nelle iterazioni con il metodo di falsa posizione (</a:t>
            </a:r>
            <a:r>
              <a:rPr 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regula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 falsi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7A4AD1A0-1106-4F8B-B890-FD56050251E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6759" y="1094918"/>
              <a:ext cx="10789240" cy="395852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72659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1056904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985652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543792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902525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997527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997528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765517">
                      <a:extLst>
                        <a:ext uri="{9D8B030D-6E8A-4147-A177-3AD203B41FA5}">
                          <a16:colId xmlns:a16="http://schemas.microsoft.com/office/drawing/2014/main" val="882589727"/>
                        </a:ext>
                      </a:extLst>
                    </a:gridCol>
                    <a:gridCol w="98084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</a:tblGrid>
                  <a:tr h="2352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dalle tabelle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entrando 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𝑓𝐿</m:t>
                                    </m:r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dalle tabelle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entrando con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sSubSup>
                                    <m:sSubSupPr>
                                      <m:ctrlP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den>
                              </m:f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(ISO)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it-IT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08312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(atm)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  <m:r>
                                  <a:rPr lang="it-IT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(atm)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1.82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0.583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0.794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0.654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0.436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−0.346</m:t>
                                </m:r>
                              </m:oMath>
                            </m:oMathPara>
                          </a14:m>
                          <a:endParaRPr lang="it-IT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1.49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0.208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0.768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1.96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0.543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0.818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0.933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0.622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−0.067</m:t>
                                </m:r>
                              </m:oMath>
                            </m:oMathPara>
                          </a14:m>
                          <a:endParaRPr lang="it-IT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4257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0.628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1.68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0.391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0.951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2.07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0.834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1.015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0.677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0.015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9062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0.641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1.64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0.350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0.910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2.05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0.521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0.831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0.997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0.668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−0.003</m:t>
                                </m:r>
                              </m:oMath>
                            </m:oMathPara>
                          </a14:m>
                          <a:endParaRPr lang="it-IT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2603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0.6388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1.649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0.3568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0.9168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2.051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0.5201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0.8316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1.0025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0.6684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0.0025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4335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0.6398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1.646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0.3538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0.9138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2.050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0.5205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0.8313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1.0014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0.6676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0.0014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55333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(7)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0.6411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1.642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0.3500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0.9100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2.047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0.5211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0.8311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1.0000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0.6667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6.53e-07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63381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7A4AD1A0-1106-4F8B-B890-FD56050251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667231"/>
                  </p:ext>
                </p:extLst>
              </p:nvPr>
            </p:nvGraphicFramePr>
            <p:xfrm>
              <a:off x="706759" y="1094918"/>
              <a:ext cx="10789240" cy="395852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72659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1056904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985652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543792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843148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902525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997527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997528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765517">
                      <a:extLst>
                        <a:ext uri="{9D8B030D-6E8A-4147-A177-3AD203B41FA5}">
                          <a16:colId xmlns:a16="http://schemas.microsoft.com/office/drawing/2014/main" val="882589727"/>
                        </a:ext>
                      </a:extLst>
                    </a:gridCol>
                    <a:gridCol w="98084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</a:tblGrid>
                  <a:tr h="70300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179" t="-2609" r="-345373" b="-47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3874" t="-2609" r="-357312" b="-47913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3136" t="-2609" r="-214983" b="-47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5488" t="-2609" r="-276220" b="-47913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7093" t="-2609" r="-56747" b="-47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0831251"/>
                      </a:ext>
                    </a:extLst>
                  </a:tr>
                  <a:tr h="6596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78" t="-108257" r="-1073381" b="-4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3006" t="-108257" r="-762428" b="-4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0864" t="-108257" r="-714198" b="-4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3874" t="-108257" r="-357312" b="-4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899" t="-108257" r="-550360" b="-4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1757" t="-108257" r="-416892" b="-4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5488" t="-108257" r="-276220" b="-4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10429" t="-108257" r="-177914" b="-4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7778" t="-108257" r="-130159" b="-4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0" t="-108257" r="-1863" b="-405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1.82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0.583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0.794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0.654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0.436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0000" t="-372131" r="-1863" b="-6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1.49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0.208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0.768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1.96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0.543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0.818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0.933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0.622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0" t="-472131" r="-1863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4257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0.628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1.68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0.391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0.951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2.07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0.834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1.015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0.677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0.015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9062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0.641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1.64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0.350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0.910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2.05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0.521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0.831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0.997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0.668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0" t="-670492" r="-1863" b="-3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2603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0.6388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1.649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0.3568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0.9168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2.051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0.5201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0.8316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1.0025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0.6684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0.0025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4335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0.6398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1.646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0.3538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0.9138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2.050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0.5205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0.8313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1.0014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0.6676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0.0014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55333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(7)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0.6411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1.642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0.3500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0.9100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2.047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0.5211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0.8311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1.0000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0.6667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6.53e-07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63381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B0BA1162-9648-4C04-815B-83099C181915}"/>
                  </a:ext>
                </a:extLst>
              </p:cNvPr>
              <p:cNvSpPr/>
              <p:nvPr/>
            </p:nvSpPr>
            <p:spPr>
              <a:xfrm>
                <a:off x="8679875" y="721507"/>
                <a:ext cx="1506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=1.5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B0BA1162-9648-4C04-815B-83099C181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875" y="721507"/>
                <a:ext cx="1506182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14E0EDE5-5EDA-4C54-B4B2-349692DB331A}"/>
                  </a:ext>
                </a:extLst>
              </p:cNvPr>
              <p:cNvSpPr/>
              <p:nvPr/>
            </p:nvSpPr>
            <p:spPr>
              <a:xfrm>
                <a:off x="10354297" y="721507"/>
                <a:ext cx="1375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atm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14E0EDE5-5EDA-4C54-B4B2-349692DB3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297" y="721507"/>
                <a:ext cx="1375505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EE79550F-4C70-4C18-BCEA-6567A438CFA9}"/>
                  </a:ext>
                </a:extLst>
              </p:cNvPr>
              <p:cNvSpPr/>
              <p:nvPr/>
            </p:nvSpPr>
            <p:spPr>
              <a:xfrm>
                <a:off x="4460358" y="721507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EE79550F-4C70-4C18-BCEA-6567A438C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358" y="721507"/>
                <a:ext cx="1635641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14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9903179-28E6-454E-9C55-6E6D4BBC8452}"/>
              </a:ext>
            </a:extLst>
          </p:cNvPr>
          <p:cNvSpPr txBox="1"/>
          <p:nvPr/>
        </p:nvSpPr>
        <p:spPr>
          <a:xfrm>
            <a:off x="774268" y="180000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Calcoliamo ora il rapporto caratteristico del moto alla Fanno relativo al nostro condotto: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3B9CE112-6305-407B-8AF7-DA90463FF9A0}"/>
                  </a:ext>
                </a:extLst>
              </p:cNvPr>
              <p:cNvSpPr/>
              <p:nvPr/>
            </p:nvSpPr>
            <p:spPr>
              <a:xfrm>
                <a:off x="774268" y="1054637"/>
                <a:ext cx="2689904" cy="67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4⋅0.005⋅50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0.1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3B9CE112-6305-407B-8AF7-DA90463FF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1054637"/>
                <a:ext cx="2689904" cy="677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2E8BA865-9A83-4F69-9263-8A9FFFD1E6E7}"/>
                  </a:ext>
                </a:extLst>
              </p:cNvPr>
              <p:cNvSpPr/>
              <p:nvPr/>
            </p:nvSpPr>
            <p:spPr>
              <a:xfrm>
                <a:off x="3390929" y="1227991"/>
                <a:ext cx="5277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2E8BA865-9A83-4F69-9263-8A9FFFD1E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29" y="1227991"/>
                <a:ext cx="52770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o 19">
            <a:extLst>
              <a:ext uri="{FF2B5EF4-FFF2-40B4-BE49-F238E27FC236}">
                <a16:creationId xmlns:a16="http://schemas.microsoft.com/office/drawing/2014/main" id="{46A548C3-754E-44AA-9BDB-FE497CA45D2E}"/>
              </a:ext>
            </a:extLst>
          </p:cNvPr>
          <p:cNvGrpSpPr/>
          <p:nvPr/>
        </p:nvGrpSpPr>
        <p:grpSpPr>
          <a:xfrm>
            <a:off x="8709612" y="151332"/>
            <a:ext cx="2927934" cy="1658286"/>
            <a:chOff x="4080195" y="4221729"/>
            <a:chExt cx="4031610" cy="2218514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CB35B571-87CD-4E09-937D-677E3504246C}"/>
                </a:ext>
              </a:extLst>
            </p:cNvPr>
            <p:cNvGrpSpPr/>
            <p:nvPr/>
          </p:nvGrpSpPr>
          <p:grpSpPr>
            <a:xfrm>
              <a:off x="4080195" y="4429389"/>
              <a:ext cx="4031610" cy="2010854"/>
              <a:chOff x="3828875" y="4437776"/>
              <a:chExt cx="3192490" cy="1616572"/>
            </a:xfrm>
          </p:grpSpPr>
          <p:sp>
            <p:nvSpPr>
              <p:cNvPr id="25" name="object 33">
                <a:extLst>
                  <a:ext uri="{FF2B5EF4-FFF2-40B4-BE49-F238E27FC236}">
                    <a16:creationId xmlns:a16="http://schemas.microsoft.com/office/drawing/2014/main" id="{BCDB1D02-0534-4CB8-B88C-C7F4C90AAD15}"/>
                  </a:ext>
                </a:extLst>
              </p:cNvPr>
              <p:cNvSpPr/>
              <p:nvPr/>
            </p:nvSpPr>
            <p:spPr>
              <a:xfrm>
                <a:off x="3828875" y="6022516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0" y="9144"/>
                    </a:moveTo>
                    <a:lnTo>
                      <a:pt x="0" y="18288"/>
                    </a:lnTo>
                    <a:lnTo>
                      <a:pt x="9143" y="18288"/>
                    </a:lnTo>
                    <a:lnTo>
                      <a:pt x="0" y="9144"/>
                    </a:lnTo>
                    <a:close/>
                  </a:path>
                  <a:path w="2326004" h="18414">
                    <a:moveTo>
                      <a:pt x="2325624" y="0"/>
                    </a:moveTo>
                    <a:lnTo>
                      <a:pt x="9143" y="0"/>
                    </a:lnTo>
                    <a:lnTo>
                      <a:pt x="18287" y="9144"/>
                    </a:lnTo>
                    <a:lnTo>
                      <a:pt x="0" y="9144"/>
                    </a:lnTo>
                    <a:lnTo>
                      <a:pt x="9143" y="18288"/>
                    </a:lnTo>
                    <a:lnTo>
                      <a:pt x="2325624" y="18288"/>
                    </a:lnTo>
                    <a:lnTo>
                      <a:pt x="2325624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34">
                <a:extLst>
                  <a:ext uri="{FF2B5EF4-FFF2-40B4-BE49-F238E27FC236}">
                    <a16:creationId xmlns:a16="http://schemas.microsoft.com/office/drawing/2014/main" id="{82AD8334-D8CB-4B01-BDA9-880DA235597B}"/>
                  </a:ext>
                </a:extLst>
              </p:cNvPr>
              <p:cNvSpPr/>
              <p:nvPr/>
            </p:nvSpPr>
            <p:spPr>
              <a:xfrm>
                <a:off x="3828875" y="5036570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9143" y="0"/>
                    </a:moveTo>
                    <a:lnTo>
                      <a:pt x="0" y="9143"/>
                    </a:lnTo>
                    <a:lnTo>
                      <a:pt x="0" y="591311"/>
                    </a:lnTo>
                    <a:lnTo>
                      <a:pt x="18287" y="591311"/>
                    </a:lnTo>
                    <a:lnTo>
                      <a:pt x="18287" y="18287"/>
                    </a:lnTo>
                    <a:lnTo>
                      <a:pt x="9143" y="18287"/>
                    </a:lnTo>
                    <a:lnTo>
                      <a:pt x="9143" y="0"/>
                    </a:lnTo>
                    <a:close/>
                  </a:path>
                  <a:path w="18414" h="591820">
                    <a:moveTo>
                      <a:pt x="18287" y="9143"/>
                    </a:moveTo>
                    <a:lnTo>
                      <a:pt x="9143" y="18287"/>
                    </a:lnTo>
                    <a:lnTo>
                      <a:pt x="18287" y="18287"/>
                    </a:lnTo>
                    <a:lnTo>
                      <a:pt x="18287" y="9143"/>
                    </a:lnTo>
                    <a:close/>
                  </a:path>
                  <a:path w="18414" h="591820">
                    <a:moveTo>
                      <a:pt x="9143" y="0"/>
                    </a:moveTo>
                    <a:lnTo>
                      <a:pt x="0" y="0"/>
                    </a:lnTo>
                    <a:lnTo>
                      <a:pt x="0" y="9143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35">
                <a:extLst>
                  <a:ext uri="{FF2B5EF4-FFF2-40B4-BE49-F238E27FC236}">
                    <a16:creationId xmlns:a16="http://schemas.microsoft.com/office/drawing/2014/main" id="{EBAC1FF1-244F-44C2-B238-9F5003AC7C01}"/>
                  </a:ext>
                </a:extLst>
              </p:cNvPr>
              <p:cNvSpPr/>
              <p:nvPr/>
            </p:nvSpPr>
            <p:spPr>
              <a:xfrm>
                <a:off x="3841376" y="5036570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2316480" y="0"/>
                    </a:moveTo>
                    <a:lnTo>
                      <a:pt x="0" y="0"/>
                    </a:lnTo>
                    <a:lnTo>
                      <a:pt x="0" y="18287"/>
                    </a:lnTo>
                    <a:lnTo>
                      <a:pt x="2316480" y="18287"/>
                    </a:lnTo>
                    <a:lnTo>
                      <a:pt x="2307335" y="9143"/>
                    </a:lnTo>
                    <a:lnTo>
                      <a:pt x="2325623" y="9143"/>
                    </a:lnTo>
                    <a:lnTo>
                      <a:pt x="2316480" y="0"/>
                    </a:lnTo>
                    <a:close/>
                  </a:path>
                  <a:path w="2326004" h="18414">
                    <a:moveTo>
                      <a:pt x="2325623" y="0"/>
                    </a:moveTo>
                    <a:lnTo>
                      <a:pt x="2316480" y="0"/>
                    </a:lnTo>
                    <a:lnTo>
                      <a:pt x="2325623" y="9143"/>
                    </a:lnTo>
                    <a:lnTo>
                      <a:pt x="232562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36">
                <a:extLst>
                  <a:ext uri="{FF2B5EF4-FFF2-40B4-BE49-F238E27FC236}">
                    <a16:creationId xmlns:a16="http://schemas.microsoft.com/office/drawing/2014/main" id="{7E0F279C-DC06-49D9-AA6B-55C69DE14544}"/>
                  </a:ext>
                </a:extLst>
              </p:cNvPr>
              <p:cNvSpPr/>
              <p:nvPr/>
            </p:nvSpPr>
            <p:spPr>
              <a:xfrm>
                <a:off x="6995841" y="5052056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18287" y="573024"/>
                    </a:moveTo>
                    <a:lnTo>
                      <a:pt x="9144" y="573024"/>
                    </a:lnTo>
                    <a:lnTo>
                      <a:pt x="9144" y="591312"/>
                    </a:lnTo>
                    <a:lnTo>
                      <a:pt x="18287" y="582168"/>
                    </a:lnTo>
                    <a:lnTo>
                      <a:pt x="18287" y="573024"/>
                    </a:lnTo>
                    <a:close/>
                  </a:path>
                  <a:path w="18414" h="591820">
                    <a:moveTo>
                      <a:pt x="18287" y="582168"/>
                    </a:moveTo>
                    <a:lnTo>
                      <a:pt x="9144" y="591312"/>
                    </a:lnTo>
                    <a:lnTo>
                      <a:pt x="18287" y="591312"/>
                    </a:lnTo>
                    <a:lnTo>
                      <a:pt x="18287" y="582168"/>
                    </a:lnTo>
                    <a:close/>
                  </a:path>
                  <a:path w="18414" h="591820">
                    <a:moveTo>
                      <a:pt x="18287" y="0"/>
                    </a:moveTo>
                    <a:lnTo>
                      <a:pt x="0" y="0"/>
                    </a:lnTo>
                    <a:lnTo>
                      <a:pt x="0" y="582168"/>
                    </a:lnTo>
                    <a:lnTo>
                      <a:pt x="9144" y="573024"/>
                    </a:lnTo>
                    <a:lnTo>
                      <a:pt x="18287" y="573024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37">
                <a:extLst>
                  <a:ext uri="{FF2B5EF4-FFF2-40B4-BE49-F238E27FC236}">
                    <a16:creationId xmlns:a16="http://schemas.microsoft.com/office/drawing/2014/main" id="{8FBCB8E3-BABB-4123-A704-CA08E0918598}"/>
                  </a:ext>
                </a:extLst>
              </p:cNvPr>
              <p:cNvSpPr/>
              <p:nvPr/>
            </p:nvSpPr>
            <p:spPr>
              <a:xfrm>
                <a:off x="7008342" y="4437776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8">
                <a:extLst>
                  <a:ext uri="{FF2B5EF4-FFF2-40B4-BE49-F238E27FC236}">
                    <a16:creationId xmlns:a16="http://schemas.microsoft.com/office/drawing/2014/main" id="{A315A2A6-E87A-489A-BD9B-7FC86A043B07}"/>
                  </a:ext>
                </a:extLst>
              </p:cNvPr>
              <p:cNvSpPr/>
              <p:nvPr/>
            </p:nvSpPr>
            <p:spPr>
              <a:xfrm>
                <a:off x="3841376" y="4556502"/>
                <a:ext cx="3166967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41">
                <a:extLst>
                  <a:ext uri="{FF2B5EF4-FFF2-40B4-BE49-F238E27FC236}">
                    <a16:creationId xmlns:a16="http://schemas.microsoft.com/office/drawing/2014/main" id="{413A3073-AE79-4299-8083-BEAFEFB279C5}"/>
                  </a:ext>
                </a:extLst>
              </p:cNvPr>
              <p:cNvSpPr/>
              <p:nvPr/>
            </p:nvSpPr>
            <p:spPr>
              <a:xfrm>
                <a:off x="3837208" y="4442940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902E4019-3F26-4D1B-89F6-318F8DFBF59F}"/>
                    </a:ext>
                  </a:extLst>
                </p:cNvPr>
                <p:cNvSpPr txBox="1"/>
                <p:nvPr/>
              </p:nvSpPr>
              <p:spPr>
                <a:xfrm>
                  <a:off x="5988495" y="4221729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902E4019-3F26-4D1B-89F6-318F8DFBF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495" y="4221729"/>
                  <a:ext cx="1992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58333" r="-54167" b="-394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FA2650FC-D306-4DA1-A920-97ECB78D7F39}"/>
                    </a:ext>
                  </a:extLst>
                </p:cNvPr>
                <p:cNvSpPr txBox="1"/>
                <p:nvPr/>
              </p:nvSpPr>
              <p:spPr>
                <a:xfrm>
                  <a:off x="4111988" y="564371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FA2650FC-D306-4DA1-A920-97ECB78D7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988" y="5643715"/>
                  <a:ext cx="1992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65217" r="-60870" b="-421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1AD20EFD-D9E3-4D58-9A68-A55CAB04C657}"/>
                    </a:ext>
                  </a:extLst>
                </p:cNvPr>
                <p:cNvSpPr txBox="1"/>
                <p:nvPr/>
              </p:nvSpPr>
              <p:spPr>
                <a:xfrm>
                  <a:off x="7879911" y="5657646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1AD20EFD-D9E3-4D58-9A68-A55CAB04C6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9911" y="5657646"/>
                  <a:ext cx="19922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8333" r="-58333" b="-394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14E242F4-823A-4AB5-8CD3-CA6FF5DB3CD3}"/>
                  </a:ext>
                </a:extLst>
              </p:cNvPr>
              <p:cNvSpPr txBox="1"/>
              <p:nvPr/>
            </p:nvSpPr>
            <p:spPr>
              <a:xfrm>
                <a:off x="774267" y="1915768"/>
                <a:ext cx="10862959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Per trovare le condizioni nella sezione 2 è necessario calcolare il rapporto critico relativo alla sezione 2. </a:t>
                </a:r>
              </a:p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Dalla figura sottostante, dove si è indicata la sezione critica fittizia (</a:t>
                </a:r>
                <a14:m>
                  <m:oMath xmlns:m="http://schemas.openxmlformats.org/officeDocument/2006/math">
                    <m:r>
                      <a:rPr lang="it-IT" sz="2000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), si vede che:</a:t>
                </a: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14E242F4-823A-4AB5-8CD3-CA6FF5DB3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7" y="1915768"/>
                <a:ext cx="10862959" cy="1028487"/>
              </a:xfrm>
              <a:prstGeom prst="rect">
                <a:avLst/>
              </a:prstGeom>
              <a:blipFill>
                <a:blip r:embed="rId7"/>
                <a:stretch>
                  <a:fillRect l="-449" t="-2367" r="-617" b="-100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uppo 77">
            <a:extLst>
              <a:ext uri="{FF2B5EF4-FFF2-40B4-BE49-F238E27FC236}">
                <a16:creationId xmlns:a16="http://schemas.microsoft.com/office/drawing/2014/main" id="{2C4055C5-2E59-4347-8375-3D2BF88E0AAE}"/>
              </a:ext>
            </a:extLst>
          </p:cNvPr>
          <p:cNvGrpSpPr/>
          <p:nvPr/>
        </p:nvGrpSpPr>
        <p:grpSpPr>
          <a:xfrm>
            <a:off x="6830934" y="3495310"/>
            <a:ext cx="4365553" cy="2219164"/>
            <a:chOff x="6510301" y="3127176"/>
            <a:chExt cx="4365553" cy="2219164"/>
          </a:xfrm>
        </p:grpSpPr>
        <p:sp>
          <p:nvSpPr>
            <p:cNvPr id="55" name="object 33">
              <a:extLst>
                <a:ext uri="{FF2B5EF4-FFF2-40B4-BE49-F238E27FC236}">
                  <a16:creationId xmlns:a16="http://schemas.microsoft.com/office/drawing/2014/main" id="{839F5580-2EFC-42FA-8768-3627C45850F4}"/>
                </a:ext>
              </a:extLst>
            </p:cNvPr>
            <p:cNvSpPr/>
            <p:nvPr/>
          </p:nvSpPr>
          <p:spPr>
            <a:xfrm>
              <a:off x="6510301" y="5276368"/>
              <a:ext cx="2916469" cy="28997"/>
            </a:xfrm>
            <a:custGeom>
              <a:avLst/>
              <a:gdLst/>
              <a:ahLst/>
              <a:cxnLst/>
              <a:rect l="l" t="t" r="r" b="b"/>
              <a:pathLst>
                <a:path w="2326004" h="18414">
                  <a:moveTo>
                    <a:pt x="0" y="9144"/>
                  </a:moveTo>
                  <a:lnTo>
                    <a:pt x="0" y="18288"/>
                  </a:lnTo>
                  <a:lnTo>
                    <a:pt x="9143" y="18288"/>
                  </a:lnTo>
                  <a:lnTo>
                    <a:pt x="0" y="9144"/>
                  </a:lnTo>
                  <a:close/>
                </a:path>
                <a:path w="2326004" h="18414">
                  <a:moveTo>
                    <a:pt x="2325624" y="0"/>
                  </a:moveTo>
                  <a:lnTo>
                    <a:pt x="9143" y="0"/>
                  </a:lnTo>
                  <a:lnTo>
                    <a:pt x="18287" y="9144"/>
                  </a:lnTo>
                  <a:lnTo>
                    <a:pt x="0" y="9144"/>
                  </a:lnTo>
                  <a:lnTo>
                    <a:pt x="9143" y="18288"/>
                  </a:lnTo>
                  <a:lnTo>
                    <a:pt x="2325624" y="18288"/>
                  </a:lnTo>
                  <a:lnTo>
                    <a:pt x="232562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4">
              <a:extLst>
                <a:ext uri="{FF2B5EF4-FFF2-40B4-BE49-F238E27FC236}">
                  <a16:creationId xmlns:a16="http://schemas.microsoft.com/office/drawing/2014/main" id="{B2C97181-588F-4721-AC1F-BF28023060FA}"/>
                </a:ext>
              </a:extLst>
            </p:cNvPr>
            <p:cNvSpPr/>
            <p:nvPr/>
          </p:nvSpPr>
          <p:spPr>
            <a:xfrm>
              <a:off x="6510301" y="4359650"/>
              <a:ext cx="23090" cy="931916"/>
            </a:xfrm>
            <a:custGeom>
              <a:avLst/>
              <a:gdLst/>
              <a:ahLst/>
              <a:cxnLst/>
              <a:rect l="l" t="t" r="r" b="b"/>
              <a:pathLst>
                <a:path w="18414" h="591820">
                  <a:moveTo>
                    <a:pt x="9143" y="0"/>
                  </a:moveTo>
                  <a:lnTo>
                    <a:pt x="0" y="9143"/>
                  </a:lnTo>
                  <a:lnTo>
                    <a:pt x="0" y="591311"/>
                  </a:lnTo>
                  <a:lnTo>
                    <a:pt x="18287" y="591311"/>
                  </a:lnTo>
                  <a:lnTo>
                    <a:pt x="18287" y="18287"/>
                  </a:lnTo>
                  <a:lnTo>
                    <a:pt x="9143" y="18287"/>
                  </a:lnTo>
                  <a:lnTo>
                    <a:pt x="9143" y="0"/>
                  </a:lnTo>
                  <a:close/>
                </a:path>
                <a:path w="18414" h="591820">
                  <a:moveTo>
                    <a:pt x="18287" y="9143"/>
                  </a:moveTo>
                  <a:lnTo>
                    <a:pt x="9143" y="18287"/>
                  </a:lnTo>
                  <a:lnTo>
                    <a:pt x="18287" y="18287"/>
                  </a:lnTo>
                  <a:lnTo>
                    <a:pt x="18287" y="9143"/>
                  </a:lnTo>
                  <a:close/>
                </a:path>
                <a:path w="18414" h="591820">
                  <a:moveTo>
                    <a:pt x="9143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5">
              <a:extLst>
                <a:ext uri="{FF2B5EF4-FFF2-40B4-BE49-F238E27FC236}">
                  <a16:creationId xmlns:a16="http://schemas.microsoft.com/office/drawing/2014/main" id="{B2E11957-A327-41C4-8B9D-475A0F84AD0C}"/>
                </a:ext>
              </a:extLst>
            </p:cNvPr>
            <p:cNvSpPr/>
            <p:nvPr/>
          </p:nvSpPr>
          <p:spPr>
            <a:xfrm>
              <a:off x="6521766" y="4359650"/>
              <a:ext cx="2916469" cy="28997"/>
            </a:xfrm>
            <a:custGeom>
              <a:avLst/>
              <a:gdLst/>
              <a:ahLst/>
              <a:cxnLst/>
              <a:rect l="l" t="t" r="r" b="b"/>
              <a:pathLst>
                <a:path w="2326004" h="18414">
                  <a:moveTo>
                    <a:pt x="231648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316480" y="18287"/>
                  </a:lnTo>
                  <a:lnTo>
                    <a:pt x="2307335" y="9143"/>
                  </a:lnTo>
                  <a:lnTo>
                    <a:pt x="2325623" y="9143"/>
                  </a:lnTo>
                  <a:lnTo>
                    <a:pt x="2316480" y="0"/>
                  </a:lnTo>
                  <a:close/>
                </a:path>
                <a:path w="2326004" h="18414">
                  <a:moveTo>
                    <a:pt x="2325623" y="0"/>
                  </a:moveTo>
                  <a:lnTo>
                    <a:pt x="2316480" y="0"/>
                  </a:lnTo>
                  <a:lnTo>
                    <a:pt x="2325623" y="9143"/>
                  </a:lnTo>
                  <a:lnTo>
                    <a:pt x="2325623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6">
              <a:extLst>
                <a:ext uri="{FF2B5EF4-FFF2-40B4-BE49-F238E27FC236}">
                  <a16:creationId xmlns:a16="http://schemas.microsoft.com/office/drawing/2014/main" id="{FFE9571A-AAE7-4E45-BD7C-E7947AE9F63F}"/>
                </a:ext>
              </a:extLst>
            </p:cNvPr>
            <p:cNvSpPr/>
            <p:nvPr/>
          </p:nvSpPr>
          <p:spPr>
            <a:xfrm>
              <a:off x="9414826" y="4374049"/>
              <a:ext cx="23090" cy="931916"/>
            </a:xfrm>
            <a:custGeom>
              <a:avLst/>
              <a:gdLst/>
              <a:ahLst/>
              <a:cxnLst/>
              <a:rect l="l" t="t" r="r" b="b"/>
              <a:pathLst>
                <a:path w="18414" h="591820">
                  <a:moveTo>
                    <a:pt x="18287" y="573024"/>
                  </a:moveTo>
                  <a:lnTo>
                    <a:pt x="9144" y="573024"/>
                  </a:lnTo>
                  <a:lnTo>
                    <a:pt x="9144" y="591312"/>
                  </a:lnTo>
                  <a:lnTo>
                    <a:pt x="18287" y="582168"/>
                  </a:lnTo>
                  <a:lnTo>
                    <a:pt x="18287" y="573024"/>
                  </a:lnTo>
                  <a:close/>
                </a:path>
                <a:path w="18414" h="591820">
                  <a:moveTo>
                    <a:pt x="18287" y="582168"/>
                  </a:moveTo>
                  <a:lnTo>
                    <a:pt x="9144" y="591312"/>
                  </a:lnTo>
                  <a:lnTo>
                    <a:pt x="18287" y="591312"/>
                  </a:lnTo>
                  <a:lnTo>
                    <a:pt x="18287" y="582168"/>
                  </a:lnTo>
                  <a:close/>
                </a:path>
                <a:path w="18414" h="591820">
                  <a:moveTo>
                    <a:pt x="18287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9144" y="573024"/>
                  </a:lnTo>
                  <a:lnTo>
                    <a:pt x="18287" y="573024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7">
              <a:extLst>
                <a:ext uri="{FF2B5EF4-FFF2-40B4-BE49-F238E27FC236}">
                  <a16:creationId xmlns:a16="http://schemas.microsoft.com/office/drawing/2014/main" id="{5C967E7C-9F3B-4D48-9AAE-98C45668A635}"/>
                </a:ext>
              </a:extLst>
            </p:cNvPr>
            <p:cNvSpPr/>
            <p:nvPr/>
          </p:nvSpPr>
          <p:spPr>
            <a:xfrm>
              <a:off x="9426291" y="3802900"/>
              <a:ext cx="0" cy="571948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8">
              <a:extLst>
                <a:ext uri="{FF2B5EF4-FFF2-40B4-BE49-F238E27FC236}">
                  <a16:creationId xmlns:a16="http://schemas.microsoft.com/office/drawing/2014/main" id="{44E03DD5-1E16-41F0-A14B-282333E255A2}"/>
                </a:ext>
              </a:extLst>
            </p:cNvPr>
            <p:cNvSpPr/>
            <p:nvPr/>
          </p:nvSpPr>
          <p:spPr>
            <a:xfrm>
              <a:off x="6521765" y="3913289"/>
              <a:ext cx="409746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1">
              <a:extLst>
                <a:ext uri="{FF2B5EF4-FFF2-40B4-BE49-F238E27FC236}">
                  <a16:creationId xmlns:a16="http://schemas.microsoft.com/office/drawing/2014/main" id="{CAC54814-5529-443D-85D2-9842B6DD75C4}"/>
                </a:ext>
              </a:extLst>
            </p:cNvPr>
            <p:cNvSpPr/>
            <p:nvPr/>
          </p:nvSpPr>
          <p:spPr>
            <a:xfrm>
              <a:off x="6517943" y="3807701"/>
              <a:ext cx="0" cy="571948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CAD1E789-2A37-4121-8CC9-BC7C3EA7C711}"/>
                    </a:ext>
                  </a:extLst>
                </p:cNvPr>
                <p:cNvSpPr txBox="1"/>
                <p:nvPr/>
              </p:nvSpPr>
              <p:spPr>
                <a:xfrm>
                  <a:off x="7896193" y="3562250"/>
                  <a:ext cx="144683" cy="230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CAD1E789-2A37-4121-8CC9-BC7C3EA7C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193" y="3562250"/>
                  <a:ext cx="144683" cy="230056"/>
                </a:xfrm>
                <a:prstGeom prst="rect">
                  <a:avLst/>
                </a:prstGeom>
                <a:blipFill>
                  <a:blip r:embed="rId8"/>
                  <a:stretch>
                    <a:fillRect l="-62500" r="-50000" b="-4324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10556967-9ACB-4F85-9321-AFFDBC81A4C7}"/>
                    </a:ext>
                  </a:extLst>
                </p:cNvPr>
                <p:cNvSpPr txBox="1"/>
                <p:nvPr/>
              </p:nvSpPr>
              <p:spPr>
                <a:xfrm>
                  <a:off x="6533390" y="4710579"/>
                  <a:ext cx="144683" cy="230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10556967-9ACB-4F85-9321-AFFDBC81A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390" y="4710579"/>
                  <a:ext cx="144683" cy="230056"/>
                </a:xfrm>
                <a:prstGeom prst="rect">
                  <a:avLst/>
                </a:prstGeom>
                <a:blipFill>
                  <a:blip r:embed="rId9"/>
                  <a:stretch>
                    <a:fillRect l="-58333" r="-58333" b="-421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77B1BF9B-0E85-4847-AD6A-8D7B2948BD76}"/>
                    </a:ext>
                  </a:extLst>
                </p:cNvPr>
                <p:cNvSpPr txBox="1"/>
                <p:nvPr/>
              </p:nvSpPr>
              <p:spPr>
                <a:xfrm>
                  <a:off x="9269823" y="4720993"/>
                  <a:ext cx="144683" cy="230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77B1BF9B-0E85-4847-AD6A-8D7B2948B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9823" y="4720993"/>
                  <a:ext cx="144683" cy="230056"/>
                </a:xfrm>
                <a:prstGeom prst="rect">
                  <a:avLst/>
                </a:prstGeom>
                <a:blipFill>
                  <a:blip r:embed="rId10"/>
                  <a:stretch>
                    <a:fillRect l="-58333" r="-58333" b="-394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object 37">
              <a:extLst>
                <a:ext uri="{FF2B5EF4-FFF2-40B4-BE49-F238E27FC236}">
                  <a16:creationId xmlns:a16="http://schemas.microsoft.com/office/drawing/2014/main" id="{A3CCE118-D61B-4E2E-BB88-1D235F65D383}"/>
                </a:ext>
              </a:extLst>
            </p:cNvPr>
            <p:cNvSpPr/>
            <p:nvPr/>
          </p:nvSpPr>
          <p:spPr>
            <a:xfrm>
              <a:off x="10627191" y="3802900"/>
              <a:ext cx="0" cy="571948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8">
              <a:extLst>
                <a:ext uri="{FF2B5EF4-FFF2-40B4-BE49-F238E27FC236}">
                  <a16:creationId xmlns:a16="http://schemas.microsoft.com/office/drawing/2014/main" id="{BB2D92A8-1AE4-464D-BC70-462456EB4B45}"/>
                </a:ext>
              </a:extLst>
            </p:cNvPr>
            <p:cNvSpPr/>
            <p:nvPr/>
          </p:nvSpPr>
          <p:spPr>
            <a:xfrm>
              <a:off x="9414506" y="4367179"/>
              <a:ext cx="1204722" cy="45720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8">
              <a:extLst>
                <a:ext uri="{FF2B5EF4-FFF2-40B4-BE49-F238E27FC236}">
                  <a16:creationId xmlns:a16="http://schemas.microsoft.com/office/drawing/2014/main" id="{74A6A683-ACA0-451D-B82C-C83A3CD5ACD5}"/>
                </a:ext>
              </a:extLst>
            </p:cNvPr>
            <p:cNvSpPr/>
            <p:nvPr/>
          </p:nvSpPr>
          <p:spPr>
            <a:xfrm rot="5400000">
              <a:off x="10001101" y="4675399"/>
              <a:ext cx="1204722" cy="45720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8">
              <a:extLst>
                <a:ext uri="{FF2B5EF4-FFF2-40B4-BE49-F238E27FC236}">
                  <a16:creationId xmlns:a16="http://schemas.microsoft.com/office/drawing/2014/main" id="{5886B07C-5B08-4BFE-A5C0-929D23A14F91}"/>
                </a:ext>
              </a:extLst>
            </p:cNvPr>
            <p:cNvSpPr/>
            <p:nvPr/>
          </p:nvSpPr>
          <p:spPr>
            <a:xfrm>
              <a:off x="9422469" y="5300620"/>
              <a:ext cx="1204722" cy="45720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B5E26078-ADDF-44FA-9A5F-4FF28C409806}"/>
                    </a:ext>
                  </a:extLst>
                </p:cNvPr>
                <p:cNvSpPr txBox="1"/>
                <p:nvPr/>
              </p:nvSpPr>
              <p:spPr>
                <a:xfrm>
                  <a:off x="10709848" y="4720993"/>
                  <a:ext cx="1660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B5E26078-ADDF-44FA-9A5F-4FF28C4098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848" y="4720993"/>
                  <a:ext cx="16600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1429" r="-10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042D3748-2FCE-49A2-B9F1-594BA9B0CEEB}"/>
                    </a:ext>
                  </a:extLst>
                </p:cNvPr>
                <p:cNvSpPr txBox="1"/>
                <p:nvPr/>
              </p:nvSpPr>
              <p:spPr>
                <a:xfrm>
                  <a:off x="9860061" y="3562250"/>
                  <a:ext cx="3136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042D3748-2FCE-49A2-B9F1-594BA9B0CE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0061" y="3562250"/>
                  <a:ext cx="313611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7308" r="-7692" b="-1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bject 41">
              <a:extLst>
                <a:ext uri="{FF2B5EF4-FFF2-40B4-BE49-F238E27FC236}">
                  <a16:creationId xmlns:a16="http://schemas.microsoft.com/office/drawing/2014/main" id="{DC20B6E7-E6CE-4847-905D-D5C79DAF6707}"/>
                </a:ext>
              </a:extLst>
            </p:cNvPr>
            <p:cNvSpPr/>
            <p:nvPr/>
          </p:nvSpPr>
          <p:spPr>
            <a:xfrm>
              <a:off x="6517943" y="3339365"/>
              <a:ext cx="0" cy="571948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1">
              <a:extLst>
                <a:ext uri="{FF2B5EF4-FFF2-40B4-BE49-F238E27FC236}">
                  <a16:creationId xmlns:a16="http://schemas.microsoft.com/office/drawing/2014/main" id="{3CC0D7E5-30BC-41CA-8AFF-1433FC5754C7}"/>
                </a:ext>
              </a:extLst>
            </p:cNvPr>
            <p:cNvSpPr/>
            <p:nvPr/>
          </p:nvSpPr>
          <p:spPr>
            <a:xfrm>
              <a:off x="10624402" y="3339365"/>
              <a:ext cx="0" cy="571948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8">
              <a:extLst>
                <a:ext uri="{FF2B5EF4-FFF2-40B4-BE49-F238E27FC236}">
                  <a16:creationId xmlns:a16="http://schemas.microsoft.com/office/drawing/2014/main" id="{5F70CEC5-30E6-43A9-A037-2FD3D4B6DAB5}"/>
                </a:ext>
              </a:extLst>
            </p:cNvPr>
            <p:cNvSpPr/>
            <p:nvPr/>
          </p:nvSpPr>
          <p:spPr>
            <a:xfrm>
              <a:off x="6517943" y="3459522"/>
              <a:ext cx="409746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6A940AA6-DEC1-4C8D-A08E-ED20FA39B3B9}"/>
                    </a:ext>
                  </a:extLst>
                </p:cNvPr>
                <p:cNvSpPr txBox="1"/>
                <p:nvPr/>
              </p:nvSpPr>
              <p:spPr>
                <a:xfrm>
                  <a:off x="8495936" y="3127176"/>
                  <a:ext cx="30764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6A940AA6-DEC1-4C8D-A08E-ED20FA39B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5936" y="3127176"/>
                  <a:ext cx="307648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7647" r="-5882" b="-156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4E5F7A5C-79A9-4B92-897D-FBA2E335A2E5}"/>
                  </a:ext>
                </a:extLst>
              </p:cNvPr>
              <p:cNvSpPr/>
              <p:nvPr/>
            </p:nvSpPr>
            <p:spPr>
              <a:xfrm>
                <a:off x="805592" y="3260707"/>
                <a:ext cx="15309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4E5F7A5C-79A9-4B92-897D-FBA2E335A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92" y="3260707"/>
                <a:ext cx="1530932" cy="400110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AB8C4F5E-38A3-4893-BDBB-B0D8A1A84A98}"/>
                  </a:ext>
                </a:extLst>
              </p:cNvPr>
              <p:cNvSpPr txBox="1"/>
              <p:nvPr/>
            </p:nvSpPr>
            <p:spPr>
              <a:xfrm>
                <a:off x="805592" y="4025610"/>
                <a:ext cx="54445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Poiché, in questo caso, si suppone che</a:t>
                </a:r>
                <a14:m>
                  <m:oMath xmlns:m="http://schemas.openxmlformats.org/officeDocument/2006/math">
                    <m:r>
                      <a:rPr lang="it-IT" sz="2000" b="0" i="0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000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it-IT" sz="2000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sia costante si ha anche che:</a:t>
                </a:r>
              </a:p>
            </p:txBody>
          </p:sp>
        </mc:Choice>
        <mc:Fallback xmlns="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AB8C4F5E-38A3-4893-BDBB-B0D8A1A84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92" y="4025610"/>
                <a:ext cx="5444577" cy="707886"/>
              </a:xfrm>
              <a:prstGeom prst="rect">
                <a:avLst/>
              </a:prstGeom>
              <a:blipFill>
                <a:blip r:embed="rId15"/>
                <a:stretch>
                  <a:fillRect l="-896" t="-3448" r="-1232" b="-155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tangolo 75">
                <a:extLst>
                  <a:ext uri="{FF2B5EF4-FFF2-40B4-BE49-F238E27FC236}">
                    <a16:creationId xmlns:a16="http://schemas.microsoft.com/office/drawing/2014/main" id="{7EC2C212-85D9-428F-BC0F-7D533FD5A55A}"/>
                  </a:ext>
                </a:extLst>
              </p:cNvPr>
              <p:cNvSpPr/>
              <p:nvPr/>
            </p:nvSpPr>
            <p:spPr>
              <a:xfrm>
                <a:off x="805592" y="4923370"/>
                <a:ext cx="4060663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=14.5−10=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6" name="Rettangolo 75">
                <a:extLst>
                  <a:ext uri="{FF2B5EF4-FFF2-40B4-BE49-F238E27FC236}">
                    <a16:creationId xmlns:a16="http://schemas.microsoft.com/office/drawing/2014/main" id="{7EC2C212-85D9-428F-BC0F-7D533FD5A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92" y="4923370"/>
                <a:ext cx="4060663" cy="6823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55A28425-27D1-417C-8FC6-881CE6132A3E}"/>
                  </a:ext>
                </a:extLst>
              </p:cNvPr>
              <p:cNvSpPr/>
              <p:nvPr/>
            </p:nvSpPr>
            <p:spPr>
              <a:xfrm>
                <a:off x="4719823" y="5094325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4.5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55A28425-27D1-417C-8FC6-881CE6132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823" y="5094325"/>
                <a:ext cx="58060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3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4" grpId="0"/>
      <p:bldP spid="75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59FF6D6D-267E-4AFC-8C46-FA859365285F}"/>
              </a:ext>
            </a:extLst>
          </p:cNvPr>
          <p:cNvGrpSpPr/>
          <p:nvPr/>
        </p:nvGrpSpPr>
        <p:grpSpPr>
          <a:xfrm>
            <a:off x="8709612" y="151332"/>
            <a:ext cx="2959897" cy="1658286"/>
            <a:chOff x="4080195" y="4221729"/>
            <a:chExt cx="4075622" cy="2218514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57D4EA56-EED6-4428-B23D-571539ECA07E}"/>
                </a:ext>
              </a:extLst>
            </p:cNvPr>
            <p:cNvGrpSpPr/>
            <p:nvPr/>
          </p:nvGrpSpPr>
          <p:grpSpPr>
            <a:xfrm>
              <a:off x="4080195" y="4429389"/>
              <a:ext cx="4031610" cy="2010854"/>
              <a:chOff x="3828875" y="4437776"/>
              <a:chExt cx="3192490" cy="1616572"/>
            </a:xfrm>
          </p:grpSpPr>
          <p:sp>
            <p:nvSpPr>
              <p:cNvPr id="7" name="object 33">
                <a:extLst>
                  <a:ext uri="{FF2B5EF4-FFF2-40B4-BE49-F238E27FC236}">
                    <a16:creationId xmlns:a16="http://schemas.microsoft.com/office/drawing/2014/main" id="{23BA39FB-25B1-4CD8-BABB-CE98EFBACC9A}"/>
                  </a:ext>
                </a:extLst>
              </p:cNvPr>
              <p:cNvSpPr/>
              <p:nvPr/>
            </p:nvSpPr>
            <p:spPr>
              <a:xfrm>
                <a:off x="3828875" y="6022516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0" y="9144"/>
                    </a:moveTo>
                    <a:lnTo>
                      <a:pt x="0" y="18288"/>
                    </a:lnTo>
                    <a:lnTo>
                      <a:pt x="9143" y="18288"/>
                    </a:lnTo>
                    <a:lnTo>
                      <a:pt x="0" y="9144"/>
                    </a:lnTo>
                    <a:close/>
                  </a:path>
                  <a:path w="2326004" h="18414">
                    <a:moveTo>
                      <a:pt x="2325624" y="0"/>
                    </a:moveTo>
                    <a:lnTo>
                      <a:pt x="9143" y="0"/>
                    </a:lnTo>
                    <a:lnTo>
                      <a:pt x="18287" y="9144"/>
                    </a:lnTo>
                    <a:lnTo>
                      <a:pt x="0" y="9144"/>
                    </a:lnTo>
                    <a:lnTo>
                      <a:pt x="9143" y="18288"/>
                    </a:lnTo>
                    <a:lnTo>
                      <a:pt x="2325624" y="18288"/>
                    </a:lnTo>
                    <a:lnTo>
                      <a:pt x="2325624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8" name="object 34">
                <a:extLst>
                  <a:ext uri="{FF2B5EF4-FFF2-40B4-BE49-F238E27FC236}">
                    <a16:creationId xmlns:a16="http://schemas.microsoft.com/office/drawing/2014/main" id="{BC89895C-8D4E-4079-AD78-201E4377189C}"/>
                  </a:ext>
                </a:extLst>
              </p:cNvPr>
              <p:cNvSpPr/>
              <p:nvPr/>
            </p:nvSpPr>
            <p:spPr>
              <a:xfrm>
                <a:off x="3828875" y="5036570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9143" y="0"/>
                    </a:moveTo>
                    <a:lnTo>
                      <a:pt x="0" y="9143"/>
                    </a:lnTo>
                    <a:lnTo>
                      <a:pt x="0" y="591311"/>
                    </a:lnTo>
                    <a:lnTo>
                      <a:pt x="18287" y="591311"/>
                    </a:lnTo>
                    <a:lnTo>
                      <a:pt x="18287" y="18287"/>
                    </a:lnTo>
                    <a:lnTo>
                      <a:pt x="9143" y="18287"/>
                    </a:lnTo>
                    <a:lnTo>
                      <a:pt x="9143" y="0"/>
                    </a:lnTo>
                    <a:close/>
                  </a:path>
                  <a:path w="18414" h="591820">
                    <a:moveTo>
                      <a:pt x="18287" y="9143"/>
                    </a:moveTo>
                    <a:lnTo>
                      <a:pt x="9143" y="18287"/>
                    </a:lnTo>
                    <a:lnTo>
                      <a:pt x="18287" y="18287"/>
                    </a:lnTo>
                    <a:lnTo>
                      <a:pt x="18287" y="9143"/>
                    </a:lnTo>
                    <a:close/>
                  </a:path>
                  <a:path w="18414" h="591820">
                    <a:moveTo>
                      <a:pt x="9143" y="0"/>
                    </a:moveTo>
                    <a:lnTo>
                      <a:pt x="0" y="0"/>
                    </a:lnTo>
                    <a:lnTo>
                      <a:pt x="0" y="9143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9" name="object 35">
                <a:extLst>
                  <a:ext uri="{FF2B5EF4-FFF2-40B4-BE49-F238E27FC236}">
                    <a16:creationId xmlns:a16="http://schemas.microsoft.com/office/drawing/2014/main" id="{786D5DB1-2159-43C6-955A-9709BC60EA45}"/>
                  </a:ext>
                </a:extLst>
              </p:cNvPr>
              <p:cNvSpPr/>
              <p:nvPr/>
            </p:nvSpPr>
            <p:spPr>
              <a:xfrm>
                <a:off x="3841376" y="5036570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2316480" y="0"/>
                    </a:moveTo>
                    <a:lnTo>
                      <a:pt x="0" y="0"/>
                    </a:lnTo>
                    <a:lnTo>
                      <a:pt x="0" y="18287"/>
                    </a:lnTo>
                    <a:lnTo>
                      <a:pt x="2316480" y="18287"/>
                    </a:lnTo>
                    <a:lnTo>
                      <a:pt x="2307335" y="9143"/>
                    </a:lnTo>
                    <a:lnTo>
                      <a:pt x="2325623" y="9143"/>
                    </a:lnTo>
                    <a:lnTo>
                      <a:pt x="2316480" y="0"/>
                    </a:lnTo>
                    <a:close/>
                  </a:path>
                  <a:path w="2326004" h="18414">
                    <a:moveTo>
                      <a:pt x="2325623" y="0"/>
                    </a:moveTo>
                    <a:lnTo>
                      <a:pt x="2316480" y="0"/>
                    </a:lnTo>
                    <a:lnTo>
                      <a:pt x="2325623" y="9143"/>
                    </a:lnTo>
                    <a:lnTo>
                      <a:pt x="232562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0" name="object 36">
                <a:extLst>
                  <a:ext uri="{FF2B5EF4-FFF2-40B4-BE49-F238E27FC236}">
                    <a16:creationId xmlns:a16="http://schemas.microsoft.com/office/drawing/2014/main" id="{0CD0E604-2E07-4F26-A25D-990DED2EB965}"/>
                  </a:ext>
                </a:extLst>
              </p:cNvPr>
              <p:cNvSpPr/>
              <p:nvPr/>
            </p:nvSpPr>
            <p:spPr>
              <a:xfrm>
                <a:off x="6995841" y="5052056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18287" y="573024"/>
                    </a:moveTo>
                    <a:lnTo>
                      <a:pt x="9144" y="573024"/>
                    </a:lnTo>
                    <a:lnTo>
                      <a:pt x="9144" y="591312"/>
                    </a:lnTo>
                    <a:lnTo>
                      <a:pt x="18287" y="582168"/>
                    </a:lnTo>
                    <a:lnTo>
                      <a:pt x="18287" y="573024"/>
                    </a:lnTo>
                    <a:close/>
                  </a:path>
                  <a:path w="18414" h="591820">
                    <a:moveTo>
                      <a:pt x="18287" y="582168"/>
                    </a:moveTo>
                    <a:lnTo>
                      <a:pt x="9144" y="591312"/>
                    </a:lnTo>
                    <a:lnTo>
                      <a:pt x="18287" y="591312"/>
                    </a:lnTo>
                    <a:lnTo>
                      <a:pt x="18287" y="582168"/>
                    </a:lnTo>
                    <a:close/>
                  </a:path>
                  <a:path w="18414" h="591820">
                    <a:moveTo>
                      <a:pt x="18287" y="0"/>
                    </a:moveTo>
                    <a:lnTo>
                      <a:pt x="0" y="0"/>
                    </a:lnTo>
                    <a:lnTo>
                      <a:pt x="0" y="582168"/>
                    </a:lnTo>
                    <a:lnTo>
                      <a:pt x="9144" y="573024"/>
                    </a:lnTo>
                    <a:lnTo>
                      <a:pt x="18287" y="573024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1" name="object 37">
                <a:extLst>
                  <a:ext uri="{FF2B5EF4-FFF2-40B4-BE49-F238E27FC236}">
                    <a16:creationId xmlns:a16="http://schemas.microsoft.com/office/drawing/2014/main" id="{B13BC32D-CE26-475E-B3A0-E05ECAB9D457}"/>
                  </a:ext>
                </a:extLst>
              </p:cNvPr>
              <p:cNvSpPr/>
              <p:nvPr/>
            </p:nvSpPr>
            <p:spPr>
              <a:xfrm>
                <a:off x="7008342" y="4437776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2" name="object 38">
                <a:extLst>
                  <a:ext uri="{FF2B5EF4-FFF2-40B4-BE49-F238E27FC236}">
                    <a16:creationId xmlns:a16="http://schemas.microsoft.com/office/drawing/2014/main" id="{DBEBAD40-E4D7-4651-9559-7D6D78747429}"/>
                  </a:ext>
                </a:extLst>
              </p:cNvPr>
              <p:cNvSpPr/>
              <p:nvPr/>
            </p:nvSpPr>
            <p:spPr>
              <a:xfrm>
                <a:off x="3841376" y="4556502"/>
                <a:ext cx="3166967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3" name="object 41">
                <a:extLst>
                  <a:ext uri="{FF2B5EF4-FFF2-40B4-BE49-F238E27FC236}">
                    <a16:creationId xmlns:a16="http://schemas.microsoft.com/office/drawing/2014/main" id="{519CE7A3-1521-4756-ACDD-592650ED9D84}"/>
                  </a:ext>
                </a:extLst>
              </p:cNvPr>
              <p:cNvSpPr/>
              <p:nvPr/>
            </p:nvSpPr>
            <p:spPr>
              <a:xfrm>
                <a:off x="3837208" y="4442940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C128C958-4F7F-4647-84A1-FEE2CF760FDA}"/>
                    </a:ext>
                  </a:extLst>
                </p:cNvPr>
                <p:cNvSpPr txBox="1"/>
                <p:nvPr/>
              </p:nvSpPr>
              <p:spPr>
                <a:xfrm>
                  <a:off x="5988495" y="4221729"/>
                  <a:ext cx="274318" cy="4117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sz="2000" dirty="0"/>
                </a:p>
              </p:txBody>
            </p:sp>
          </mc:Choice>
          <mc:Fallback xmlns="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C128C958-4F7F-4647-84A1-FEE2CF760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495" y="4221729"/>
                  <a:ext cx="274318" cy="411755"/>
                </a:xfrm>
                <a:prstGeom prst="rect">
                  <a:avLst/>
                </a:prstGeom>
                <a:blipFill>
                  <a:blip r:embed="rId2"/>
                  <a:stretch>
                    <a:fillRect l="-27273" r="-27273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8C2CFA77-88A1-45F2-B29A-EE8F0B7FF802}"/>
                    </a:ext>
                  </a:extLst>
                </p:cNvPr>
                <p:cNvSpPr txBox="1"/>
                <p:nvPr/>
              </p:nvSpPr>
              <p:spPr>
                <a:xfrm>
                  <a:off x="4111987" y="5643714"/>
                  <a:ext cx="275906" cy="4117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sz="2000" dirty="0"/>
                </a:p>
              </p:txBody>
            </p:sp>
          </mc:Choice>
          <mc:Fallback xmlns="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8C2CFA77-88A1-45F2-B29A-EE8F0B7FF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987" y="5643714"/>
                  <a:ext cx="275906" cy="411755"/>
                </a:xfrm>
                <a:prstGeom prst="rect">
                  <a:avLst/>
                </a:prstGeom>
                <a:blipFill>
                  <a:blip r:embed="rId3"/>
                  <a:stretch>
                    <a:fillRect l="-31250" r="-31250" b="-588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8BDCC0F8-30D3-48DD-992D-6AC5743E7DFD}"/>
                    </a:ext>
                  </a:extLst>
                </p:cNvPr>
                <p:cNvSpPr txBox="1"/>
                <p:nvPr/>
              </p:nvSpPr>
              <p:spPr>
                <a:xfrm>
                  <a:off x="7879911" y="5657647"/>
                  <a:ext cx="275906" cy="4117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sz="2000" dirty="0"/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8BDCC0F8-30D3-48DD-992D-6AC5743E7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9911" y="5657647"/>
                  <a:ext cx="275906" cy="411755"/>
                </a:xfrm>
                <a:prstGeom prst="rect">
                  <a:avLst/>
                </a:prstGeom>
                <a:blipFill>
                  <a:blip r:embed="rId4"/>
                  <a:stretch>
                    <a:fillRect l="-27273" r="-30303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06ED1E-9A87-405F-9E0F-7E68F615B755}"/>
              </a:ext>
            </a:extLst>
          </p:cNvPr>
          <p:cNvSpPr txBox="1"/>
          <p:nvPr/>
        </p:nvSpPr>
        <p:spPr>
          <a:xfrm>
            <a:off x="774268" y="287780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Dalle tabelle (FF) si possono trovare i rapporti caratteristici ed il numero di Mach nella sezione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3E584ED1-3A2D-4B4B-A226-9EB7A1C96EC1}"/>
                  </a:ext>
                </a:extLst>
              </p:cNvPr>
              <p:cNvSpPr/>
              <p:nvPr/>
            </p:nvSpPr>
            <p:spPr>
              <a:xfrm>
                <a:off x="840676" y="1487480"/>
                <a:ext cx="1455078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=4.5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3E584ED1-3A2D-4B4B-A226-9EB7A1C96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6" y="1487480"/>
                <a:ext cx="1455078" cy="682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1914C93-3FF4-42F6-A277-DB6FC2784104}"/>
              </a:ext>
            </a:extLst>
          </p:cNvPr>
          <p:cNvCxnSpPr>
            <a:cxnSpLocks/>
          </p:cNvCxnSpPr>
          <p:nvPr/>
        </p:nvCxnSpPr>
        <p:spPr>
          <a:xfrm>
            <a:off x="2286489" y="1879810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32EC07CD-030B-4441-9BF0-D2EE716417D1}"/>
              </a:ext>
            </a:extLst>
          </p:cNvPr>
          <p:cNvSpPr/>
          <p:nvPr/>
        </p:nvSpPr>
        <p:spPr>
          <a:xfrm>
            <a:off x="2718938" y="148531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961680E-7537-43B6-85D1-723E6E108835}"/>
                  </a:ext>
                </a:extLst>
              </p:cNvPr>
              <p:cNvSpPr/>
              <p:nvPr/>
            </p:nvSpPr>
            <p:spPr>
              <a:xfrm>
                <a:off x="4360349" y="1221022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961680E-7537-43B6-85D1-723E6E108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349" y="1221022"/>
                <a:ext cx="8286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E73CCA96-8057-4085-B63C-DA4E8D4BB6BD}"/>
                  </a:ext>
                </a:extLst>
              </p:cNvPr>
              <p:cNvSpPr/>
              <p:nvPr/>
            </p:nvSpPr>
            <p:spPr>
              <a:xfrm>
                <a:off x="5188974" y="122102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0.319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E73CCA96-8057-4085-B63C-DA4E8D4BB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74" y="1221022"/>
                <a:ext cx="86594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1DED3397-8322-47D2-AFDB-4E2BC30C18A0}"/>
                  </a:ext>
                </a:extLst>
              </p:cNvPr>
              <p:cNvSpPr/>
              <p:nvPr/>
            </p:nvSpPr>
            <p:spPr>
              <a:xfrm>
                <a:off x="4434280" y="2041452"/>
                <a:ext cx="760144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1DED3397-8322-47D2-AFDB-4E2BC30C1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80" y="2041452"/>
                <a:ext cx="760144" cy="6712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BBED23E-74F3-4036-AC68-5954CAF61746}"/>
                  </a:ext>
                </a:extLst>
              </p:cNvPr>
              <p:cNvSpPr/>
              <p:nvPr/>
            </p:nvSpPr>
            <p:spPr>
              <a:xfrm>
                <a:off x="5188974" y="2151634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3.40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BBED23E-74F3-4036-AC68-5954CAF61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74" y="2151634"/>
                <a:ext cx="72327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6187B295-63E7-44AB-BA6B-634174911DF1}"/>
                  </a:ext>
                </a:extLst>
              </p:cNvPr>
              <p:cNvSpPr/>
              <p:nvPr/>
            </p:nvSpPr>
            <p:spPr>
              <a:xfrm>
                <a:off x="6577624" y="2027378"/>
                <a:ext cx="879793" cy="699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6187B295-63E7-44AB-BA6B-634174911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24" y="2027378"/>
                <a:ext cx="879793" cy="6994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68054AF1-43DB-4470-BC46-87EB4BA367D5}"/>
                  </a:ext>
                </a:extLst>
              </p:cNvPr>
              <p:cNvSpPr/>
              <p:nvPr/>
            </p:nvSpPr>
            <p:spPr>
              <a:xfrm>
                <a:off x="7332318" y="2151634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1.93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68054AF1-43DB-4470-BC46-87EB4BA36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18" y="2151634"/>
                <a:ext cx="72327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450DBD25-6944-419A-940E-F25C98AA9468}"/>
                  </a:ext>
                </a:extLst>
              </p:cNvPr>
              <p:cNvSpPr/>
              <p:nvPr/>
            </p:nvSpPr>
            <p:spPr>
              <a:xfrm>
                <a:off x="6577624" y="1087813"/>
                <a:ext cx="772456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450DBD25-6944-419A-940E-F25C98AA9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24" y="1087813"/>
                <a:ext cx="772456" cy="6665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2186C77D-220D-4202-84F6-F07247D303DC}"/>
                  </a:ext>
                </a:extLst>
              </p:cNvPr>
              <p:cNvSpPr/>
              <p:nvPr/>
            </p:nvSpPr>
            <p:spPr>
              <a:xfrm>
                <a:off x="7332318" y="122102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1.176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2186C77D-220D-4202-84F6-F07247D30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18" y="1221022"/>
                <a:ext cx="8659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C754CEB6-EEBE-43D1-8E35-E3BE9B513D8B}"/>
                  </a:ext>
                </a:extLst>
              </p:cNvPr>
              <p:cNvSpPr/>
              <p:nvPr/>
            </p:nvSpPr>
            <p:spPr>
              <a:xfrm>
                <a:off x="2438456" y="1877995"/>
                <a:ext cx="10563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C754CEB6-EEBE-43D1-8E35-E3BE9B513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56" y="1877995"/>
                <a:ext cx="1056379" cy="400110"/>
              </a:xfrm>
              <a:prstGeom prst="rect">
                <a:avLst/>
              </a:prstGeom>
              <a:blipFill>
                <a:blip r:embed="rId14"/>
                <a:stretch>
                  <a:fillRect l="-5780" t="-6061" r="-5780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3D33673-0BE1-400B-92C1-19A250D01A74}"/>
              </a:ext>
            </a:extLst>
          </p:cNvPr>
          <p:cNvSpPr txBox="1"/>
          <p:nvPr/>
        </p:nvSpPr>
        <p:spPr>
          <a:xfrm>
            <a:off x="840676" y="3052175"/>
            <a:ext cx="72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Le condizioni critiche sono costanti nel moto alla Fanno, quindi: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CB8BD17E-7CF2-40D8-8B27-E9E3F5E993E8}"/>
                  </a:ext>
                </a:extLst>
              </p:cNvPr>
              <p:cNvSpPr/>
              <p:nvPr/>
            </p:nvSpPr>
            <p:spPr>
              <a:xfrm>
                <a:off x="840676" y="3663340"/>
                <a:ext cx="4502451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3.40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5.46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200×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CB8BD17E-7CF2-40D8-8B27-E9E3F5E99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6" y="3663340"/>
                <a:ext cx="4502451" cy="7314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F2E36E89-336B-4213-9EE5-02B3042E3CB6}"/>
                  </a:ext>
                </a:extLst>
              </p:cNvPr>
              <p:cNvSpPr/>
              <p:nvPr/>
            </p:nvSpPr>
            <p:spPr>
              <a:xfrm>
                <a:off x="5260307" y="3828994"/>
                <a:ext cx="22167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124.542×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F2E36E89-336B-4213-9EE5-02B3042E3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07" y="3828994"/>
                <a:ext cx="221676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EAAC23C4-7638-4BEE-B10C-7DF21D9EBA22}"/>
                  </a:ext>
                </a:extLst>
              </p:cNvPr>
              <p:cNvSpPr/>
              <p:nvPr/>
            </p:nvSpPr>
            <p:spPr>
              <a:xfrm>
                <a:off x="840676" y="4462532"/>
                <a:ext cx="4518096" cy="72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1.176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1.19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⋅300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EAAC23C4-7638-4BEE-B10C-7DF21D9EB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6" y="4462532"/>
                <a:ext cx="4518096" cy="7298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ECC0669B-860B-46C8-85E7-C8255B1A475D}"/>
                  </a:ext>
                </a:extLst>
              </p:cNvPr>
              <p:cNvSpPr/>
              <p:nvPr/>
            </p:nvSpPr>
            <p:spPr>
              <a:xfrm>
                <a:off x="5260307" y="4627417"/>
                <a:ext cx="13692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296.471 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ECC0669B-860B-46C8-85E7-C8255B1A4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07" y="4627417"/>
                <a:ext cx="1369286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BF12366C-5E57-4126-B31B-CE321DE3DCDA}"/>
                  </a:ext>
                </a:extLst>
              </p:cNvPr>
              <p:cNvSpPr/>
              <p:nvPr/>
            </p:nvSpPr>
            <p:spPr>
              <a:xfrm>
                <a:off x="805470" y="5260185"/>
                <a:ext cx="5134419" cy="771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1.93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2.96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05.761×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BF12366C-5E57-4126-B31B-CE321DE3D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0" y="5260185"/>
                <a:ext cx="5134419" cy="7718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48FDD8C9-B56C-4A1E-8876-8D7CA470DFCB}"/>
                  </a:ext>
                </a:extLst>
              </p:cNvPr>
              <p:cNvSpPr/>
              <p:nvPr/>
            </p:nvSpPr>
            <p:spPr>
              <a:xfrm>
                <a:off x="5791776" y="5446069"/>
                <a:ext cx="2180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134.162×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48FDD8C9-B56C-4A1E-8876-8D7CA470D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776" y="5446069"/>
                <a:ext cx="2180020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83967D81-A523-49D7-9994-F434BAE5CE76}"/>
                  </a:ext>
                </a:extLst>
              </p:cNvPr>
              <p:cNvSpPr/>
              <p:nvPr/>
            </p:nvSpPr>
            <p:spPr>
              <a:xfrm>
                <a:off x="840676" y="6163337"/>
                <a:ext cx="1539460" cy="430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83967D81-A523-49D7-9994-F434BAE5C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6" y="6163337"/>
                <a:ext cx="1539460" cy="430311"/>
              </a:xfrm>
              <a:prstGeom prst="rect">
                <a:avLst/>
              </a:prstGeom>
              <a:blipFill>
                <a:blip r:embed="rId2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90703149-6E39-406B-B1DB-B689A08D00CC}"/>
                  </a:ext>
                </a:extLst>
              </p:cNvPr>
              <p:cNvSpPr/>
              <p:nvPr/>
            </p:nvSpPr>
            <p:spPr>
              <a:xfrm>
                <a:off x="2333897" y="6178437"/>
                <a:ext cx="2229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−71.599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90703149-6E39-406B-B1DB-B689A08D0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97" y="6178437"/>
                <a:ext cx="2229713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9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5" grpId="0"/>
      <p:bldP spid="37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746E0D6-FE14-4B32-8562-5266C8C30569}"/>
                  </a:ext>
                </a:extLst>
              </p:cNvPr>
              <p:cNvSpPr txBox="1"/>
              <p:nvPr/>
            </p:nvSpPr>
            <p:spPr>
              <a:xfrm>
                <a:off x="696000" y="260059"/>
                <a:ext cx="10800000" cy="4258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2400"/>
                  </a:spcAft>
                </a:pP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MOTO ALLA FANNO – Es. 2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All’uscita di un condotto che può essere modellato con il modello di moto alla Fanno le  condizioni sono: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=0.7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=150×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Se le caratteristiche geometriche sono:</a:t>
                </a:r>
              </a:p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=0.05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=0.004</m:t>
                    </m:r>
                  </m:oMath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determinare le condizioni termofluidodinamiche all’ingresso del condotto e la caduta di  pressione di ristagno.</a:t>
                </a:r>
              </a:p>
              <a:p>
                <a:pPr>
                  <a:lnSpc>
                    <a:spcPct val="110000"/>
                  </a:lnSpc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746E0D6-FE14-4B32-8562-5266C8C3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260059"/>
                <a:ext cx="10800000" cy="4258025"/>
              </a:xfrm>
              <a:prstGeom prst="rect">
                <a:avLst/>
              </a:prstGeom>
              <a:blipFill>
                <a:blip r:embed="rId2"/>
                <a:stretch>
                  <a:fillRect l="-564" t="-860" r="-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o 19">
            <a:extLst>
              <a:ext uri="{FF2B5EF4-FFF2-40B4-BE49-F238E27FC236}">
                <a16:creationId xmlns:a16="http://schemas.microsoft.com/office/drawing/2014/main" id="{59DBD552-0735-4FD0-9C24-481AC1362518}"/>
              </a:ext>
            </a:extLst>
          </p:cNvPr>
          <p:cNvGrpSpPr/>
          <p:nvPr/>
        </p:nvGrpSpPr>
        <p:grpSpPr>
          <a:xfrm>
            <a:off x="4080195" y="4266621"/>
            <a:ext cx="4031610" cy="2173622"/>
            <a:chOff x="4080195" y="4266621"/>
            <a:chExt cx="4031610" cy="2173622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55EAC25E-25F1-4749-8389-048D350DD74D}"/>
                </a:ext>
              </a:extLst>
            </p:cNvPr>
            <p:cNvGrpSpPr/>
            <p:nvPr/>
          </p:nvGrpSpPr>
          <p:grpSpPr>
            <a:xfrm>
              <a:off x="4080195" y="4429389"/>
              <a:ext cx="4031610" cy="2010854"/>
              <a:chOff x="3828875" y="4437776"/>
              <a:chExt cx="3192490" cy="1616572"/>
            </a:xfrm>
          </p:grpSpPr>
          <p:sp>
            <p:nvSpPr>
              <p:cNvPr id="6" name="object 33">
                <a:extLst>
                  <a:ext uri="{FF2B5EF4-FFF2-40B4-BE49-F238E27FC236}">
                    <a16:creationId xmlns:a16="http://schemas.microsoft.com/office/drawing/2014/main" id="{3F3A7557-4384-40FB-AC62-8186ADA86840}"/>
                  </a:ext>
                </a:extLst>
              </p:cNvPr>
              <p:cNvSpPr/>
              <p:nvPr/>
            </p:nvSpPr>
            <p:spPr>
              <a:xfrm>
                <a:off x="3828875" y="6022516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0" y="9144"/>
                    </a:moveTo>
                    <a:lnTo>
                      <a:pt x="0" y="18288"/>
                    </a:lnTo>
                    <a:lnTo>
                      <a:pt x="9143" y="18288"/>
                    </a:lnTo>
                    <a:lnTo>
                      <a:pt x="0" y="9144"/>
                    </a:lnTo>
                    <a:close/>
                  </a:path>
                  <a:path w="2326004" h="18414">
                    <a:moveTo>
                      <a:pt x="2325624" y="0"/>
                    </a:moveTo>
                    <a:lnTo>
                      <a:pt x="9143" y="0"/>
                    </a:lnTo>
                    <a:lnTo>
                      <a:pt x="18287" y="9144"/>
                    </a:lnTo>
                    <a:lnTo>
                      <a:pt x="0" y="9144"/>
                    </a:lnTo>
                    <a:lnTo>
                      <a:pt x="9143" y="18288"/>
                    </a:lnTo>
                    <a:lnTo>
                      <a:pt x="2325624" y="18288"/>
                    </a:lnTo>
                    <a:lnTo>
                      <a:pt x="2325624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34">
                <a:extLst>
                  <a:ext uri="{FF2B5EF4-FFF2-40B4-BE49-F238E27FC236}">
                    <a16:creationId xmlns:a16="http://schemas.microsoft.com/office/drawing/2014/main" id="{5848FE69-43BE-4913-A780-C0E8D04107B9}"/>
                  </a:ext>
                </a:extLst>
              </p:cNvPr>
              <p:cNvSpPr/>
              <p:nvPr/>
            </p:nvSpPr>
            <p:spPr>
              <a:xfrm>
                <a:off x="3828875" y="5036570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9143" y="0"/>
                    </a:moveTo>
                    <a:lnTo>
                      <a:pt x="0" y="9143"/>
                    </a:lnTo>
                    <a:lnTo>
                      <a:pt x="0" y="591311"/>
                    </a:lnTo>
                    <a:lnTo>
                      <a:pt x="18287" y="591311"/>
                    </a:lnTo>
                    <a:lnTo>
                      <a:pt x="18287" y="18287"/>
                    </a:lnTo>
                    <a:lnTo>
                      <a:pt x="9143" y="18287"/>
                    </a:lnTo>
                    <a:lnTo>
                      <a:pt x="9143" y="0"/>
                    </a:lnTo>
                    <a:close/>
                  </a:path>
                  <a:path w="18414" h="591820">
                    <a:moveTo>
                      <a:pt x="18287" y="9143"/>
                    </a:moveTo>
                    <a:lnTo>
                      <a:pt x="9143" y="18287"/>
                    </a:lnTo>
                    <a:lnTo>
                      <a:pt x="18287" y="18287"/>
                    </a:lnTo>
                    <a:lnTo>
                      <a:pt x="18287" y="9143"/>
                    </a:lnTo>
                    <a:close/>
                  </a:path>
                  <a:path w="18414" h="591820">
                    <a:moveTo>
                      <a:pt x="9143" y="0"/>
                    </a:moveTo>
                    <a:lnTo>
                      <a:pt x="0" y="0"/>
                    </a:lnTo>
                    <a:lnTo>
                      <a:pt x="0" y="9143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35">
                <a:extLst>
                  <a:ext uri="{FF2B5EF4-FFF2-40B4-BE49-F238E27FC236}">
                    <a16:creationId xmlns:a16="http://schemas.microsoft.com/office/drawing/2014/main" id="{BDD7CD34-D94E-4C44-95A9-3B080C3087D6}"/>
                  </a:ext>
                </a:extLst>
              </p:cNvPr>
              <p:cNvSpPr/>
              <p:nvPr/>
            </p:nvSpPr>
            <p:spPr>
              <a:xfrm>
                <a:off x="3841376" y="5036570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2316480" y="0"/>
                    </a:moveTo>
                    <a:lnTo>
                      <a:pt x="0" y="0"/>
                    </a:lnTo>
                    <a:lnTo>
                      <a:pt x="0" y="18287"/>
                    </a:lnTo>
                    <a:lnTo>
                      <a:pt x="2316480" y="18287"/>
                    </a:lnTo>
                    <a:lnTo>
                      <a:pt x="2307335" y="9143"/>
                    </a:lnTo>
                    <a:lnTo>
                      <a:pt x="2325623" y="9143"/>
                    </a:lnTo>
                    <a:lnTo>
                      <a:pt x="2316480" y="0"/>
                    </a:lnTo>
                    <a:close/>
                  </a:path>
                  <a:path w="2326004" h="18414">
                    <a:moveTo>
                      <a:pt x="2325623" y="0"/>
                    </a:moveTo>
                    <a:lnTo>
                      <a:pt x="2316480" y="0"/>
                    </a:lnTo>
                    <a:lnTo>
                      <a:pt x="2325623" y="9143"/>
                    </a:lnTo>
                    <a:lnTo>
                      <a:pt x="232562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36">
                <a:extLst>
                  <a:ext uri="{FF2B5EF4-FFF2-40B4-BE49-F238E27FC236}">
                    <a16:creationId xmlns:a16="http://schemas.microsoft.com/office/drawing/2014/main" id="{65760E09-323E-43B2-B8B4-8C464A7A139D}"/>
                  </a:ext>
                </a:extLst>
              </p:cNvPr>
              <p:cNvSpPr/>
              <p:nvPr/>
            </p:nvSpPr>
            <p:spPr>
              <a:xfrm>
                <a:off x="6995841" y="5052056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18287" y="573024"/>
                    </a:moveTo>
                    <a:lnTo>
                      <a:pt x="9144" y="573024"/>
                    </a:lnTo>
                    <a:lnTo>
                      <a:pt x="9144" y="591312"/>
                    </a:lnTo>
                    <a:lnTo>
                      <a:pt x="18287" y="582168"/>
                    </a:lnTo>
                    <a:lnTo>
                      <a:pt x="18287" y="573024"/>
                    </a:lnTo>
                    <a:close/>
                  </a:path>
                  <a:path w="18414" h="591820">
                    <a:moveTo>
                      <a:pt x="18287" y="582168"/>
                    </a:moveTo>
                    <a:lnTo>
                      <a:pt x="9144" y="591312"/>
                    </a:lnTo>
                    <a:lnTo>
                      <a:pt x="18287" y="591312"/>
                    </a:lnTo>
                    <a:lnTo>
                      <a:pt x="18287" y="582168"/>
                    </a:lnTo>
                    <a:close/>
                  </a:path>
                  <a:path w="18414" h="591820">
                    <a:moveTo>
                      <a:pt x="18287" y="0"/>
                    </a:moveTo>
                    <a:lnTo>
                      <a:pt x="0" y="0"/>
                    </a:lnTo>
                    <a:lnTo>
                      <a:pt x="0" y="582168"/>
                    </a:lnTo>
                    <a:lnTo>
                      <a:pt x="9144" y="573024"/>
                    </a:lnTo>
                    <a:lnTo>
                      <a:pt x="18287" y="573024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37">
                <a:extLst>
                  <a:ext uri="{FF2B5EF4-FFF2-40B4-BE49-F238E27FC236}">
                    <a16:creationId xmlns:a16="http://schemas.microsoft.com/office/drawing/2014/main" id="{1FD155DD-579B-4E08-9904-CFB63CE29CD0}"/>
                  </a:ext>
                </a:extLst>
              </p:cNvPr>
              <p:cNvSpPr/>
              <p:nvPr/>
            </p:nvSpPr>
            <p:spPr>
              <a:xfrm>
                <a:off x="7008342" y="4437776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38">
                <a:extLst>
                  <a:ext uri="{FF2B5EF4-FFF2-40B4-BE49-F238E27FC236}">
                    <a16:creationId xmlns:a16="http://schemas.microsoft.com/office/drawing/2014/main" id="{6513B12F-F438-4588-8EC8-94C64B989B59}"/>
                  </a:ext>
                </a:extLst>
              </p:cNvPr>
              <p:cNvSpPr/>
              <p:nvPr/>
            </p:nvSpPr>
            <p:spPr>
              <a:xfrm>
                <a:off x="3841376" y="4556502"/>
                <a:ext cx="3166967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41">
                <a:extLst>
                  <a:ext uri="{FF2B5EF4-FFF2-40B4-BE49-F238E27FC236}">
                    <a16:creationId xmlns:a16="http://schemas.microsoft.com/office/drawing/2014/main" id="{7714F33A-42BE-458C-8BBE-46BE71CE18B5}"/>
                  </a:ext>
                </a:extLst>
              </p:cNvPr>
              <p:cNvSpPr/>
              <p:nvPr/>
            </p:nvSpPr>
            <p:spPr>
              <a:xfrm>
                <a:off x="3837208" y="4442940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45D782D5-39D9-455B-B67F-9C4AE055E7BC}"/>
                    </a:ext>
                  </a:extLst>
                </p:cNvPr>
                <p:cNvSpPr txBox="1"/>
                <p:nvPr/>
              </p:nvSpPr>
              <p:spPr>
                <a:xfrm>
                  <a:off x="5988495" y="4266621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45D782D5-39D9-455B-B67F-9C4AE055E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495" y="4266621"/>
                  <a:ext cx="19922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7273" r="-27273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5A5FB4C9-0C50-4982-B40F-FDE602283717}"/>
                    </a:ext>
                  </a:extLst>
                </p:cNvPr>
                <p:cNvSpPr txBox="1"/>
                <p:nvPr/>
              </p:nvSpPr>
              <p:spPr>
                <a:xfrm>
                  <a:off x="4111988" y="564371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5A5FB4C9-0C50-4982-B40F-FDE6022837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988" y="5643715"/>
                  <a:ext cx="1992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1250" r="-31250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A0AE8D69-5470-4C75-B0FF-C3D1C8729C65}"/>
                    </a:ext>
                  </a:extLst>
                </p:cNvPr>
                <p:cNvSpPr txBox="1"/>
                <p:nvPr/>
              </p:nvSpPr>
              <p:spPr>
                <a:xfrm>
                  <a:off x="7879911" y="5657646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A0AE8D69-5470-4C75-B0FF-C3D1C8729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9911" y="5657646"/>
                  <a:ext cx="1992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1250" r="-31250" b="-588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737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9AADE5DC-690A-4A4B-9188-E401CCCFCC0D}"/>
                  </a:ext>
                </a:extLst>
              </p:cNvPr>
              <p:cNvSpPr/>
              <p:nvPr/>
            </p:nvSpPr>
            <p:spPr>
              <a:xfrm>
                <a:off x="774864" y="392078"/>
                <a:ext cx="12380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9AADE5DC-690A-4A4B-9188-E401CCCFC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4" y="392078"/>
                <a:ext cx="123809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486F962-57C7-40E0-80D3-AA66CA0D62ED}"/>
                  </a:ext>
                </a:extLst>
              </p:cNvPr>
              <p:cNvSpPr/>
              <p:nvPr/>
            </p:nvSpPr>
            <p:spPr>
              <a:xfrm>
                <a:off x="2718938" y="392078"/>
                <a:ext cx="22881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150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486F962-57C7-40E0-80D3-AA66CA0D6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38" y="392078"/>
                <a:ext cx="2288127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CC50355-427A-42F3-9B69-40E9081B8892}"/>
                  </a:ext>
                </a:extLst>
              </p:cNvPr>
              <p:cNvSpPr/>
              <p:nvPr/>
            </p:nvSpPr>
            <p:spPr>
              <a:xfrm>
                <a:off x="5646390" y="392078"/>
                <a:ext cx="148040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CC50355-427A-42F3-9B69-40E9081B8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390" y="392078"/>
                <a:ext cx="1480405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E55DD7A4-EEE3-4932-987D-C7F0E2608E0E}"/>
                  </a:ext>
                </a:extLst>
              </p:cNvPr>
              <p:cNvSpPr/>
              <p:nvPr/>
            </p:nvSpPr>
            <p:spPr>
              <a:xfrm>
                <a:off x="774864" y="1034802"/>
                <a:ext cx="12733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=25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E55DD7A4-EEE3-4932-987D-C7F0E2608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4" y="1034802"/>
                <a:ext cx="12733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087A116-FAA3-46E8-8DFB-2F3E698520BF}"/>
                  </a:ext>
                </a:extLst>
              </p:cNvPr>
              <p:cNvSpPr/>
              <p:nvPr/>
            </p:nvSpPr>
            <p:spPr>
              <a:xfrm>
                <a:off x="2718938" y="1034802"/>
                <a:ext cx="1512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=0.05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087A116-FAA3-46E8-8DFB-2F3E69852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38" y="1034802"/>
                <a:ext cx="151285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EBC4EF8-7B37-4C57-B0BE-89CAA1A57536}"/>
                  </a:ext>
                </a:extLst>
              </p:cNvPr>
              <p:cNvSpPr/>
              <p:nvPr/>
            </p:nvSpPr>
            <p:spPr>
              <a:xfrm>
                <a:off x="5649371" y="980942"/>
                <a:ext cx="136216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=0.004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EBC4EF8-7B37-4C57-B0BE-89CAA1A57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71" y="980942"/>
                <a:ext cx="1362168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4A5F403-A6D3-4FC9-8A7E-AEF7C93CE35B}"/>
              </a:ext>
            </a:extLst>
          </p:cNvPr>
          <p:cNvSpPr txBox="1"/>
          <p:nvPr/>
        </p:nvSpPr>
        <p:spPr>
          <a:xfrm>
            <a:off x="837546" y="2033384"/>
            <a:ext cx="1080000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Noto il numero di Mach nella sezione 2 è possibile, utilizzando le tabelle (ISO), calcolare le  condizioni di ristagno: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1A8DD9FA-C810-4870-9CD5-04F490253052}"/>
                  </a:ext>
                </a:extLst>
              </p:cNvPr>
              <p:cNvSpPr/>
              <p:nvPr/>
            </p:nvSpPr>
            <p:spPr>
              <a:xfrm>
                <a:off x="4089121" y="2875020"/>
                <a:ext cx="859274" cy="707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1A8DD9FA-C810-4870-9CD5-04F490253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21" y="2875020"/>
                <a:ext cx="859274" cy="7079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CD7D80AC-0202-4A14-9A4F-C0404BD30A26}"/>
                  </a:ext>
                </a:extLst>
              </p:cNvPr>
              <p:cNvSpPr/>
              <p:nvPr/>
            </p:nvSpPr>
            <p:spPr>
              <a:xfrm>
                <a:off x="837546" y="3472937"/>
                <a:ext cx="12380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CD7D80AC-0202-4A14-9A4F-C0404BD30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46" y="3472937"/>
                <a:ext cx="1238096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4880916A-5F1E-48DB-BB35-197918C3F4D1}"/>
              </a:ext>
            </a:extLst>
          </p:cNvPr>
          <p:cNvCxnSpPr>
            <a:cxnSpLocks/>
          </p:cNvCxnSpPr>
          <p:nvPr/>
        </p:nvCxnSpPr>
        <p:spPr>
          <a:xfrm>
            <a:off x="2286489" y="3675290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id="{8A83F182-6A7D-478E-8EC5-A2742EC02D1B}"/>
              </a:ext>
            </a:extLst>
          </p:cNvPr>
          <p:cNvSpPr/>
          <p:nvPr/>
        </p:nvSpPr>
        <p:spPr>
          <a:xfrm>
            <a:off x="2675779" y="3253387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A19E860E-58AD-45EC-96C3-CE5CD2536FEE}"/>
                  </a:ext>
                </a:extLst>
              </p:cNvPr>
              <p:cNvSpPr/>
              <p:nvPr/>
            </p:nvSpPr>
            <p:spPr>
              <a:xfrm>
                <a:off x="4937628" y="3005125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0.721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A19E860E-58AD-45EC-96C3-CE5CD2536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628" y="3005125"/>
                <a:ext cx="86594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A224B760-D793-4E9A-B812-8623D95D8B32}"/>
                  </a:ext>
                </a:extLst>
              </p:cNvPr>
              <p:cNvSpPr/>
              <p:nvPr/>
            </p:nvSpPr>
            <p:spPr>
              <a:xfrm>
                <a:off x="4081994" y="3714946"/>
                <a:ext cx="859274" cy="757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A224B760-D793-4E9A-B812-8623D95D8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94" y="3714946"/>
                <a:ext cx="859274" cy="757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32D29082-2F6F-441A-8AD1-2350F9CF8325}"/>
                  </a:ext>
                </a:extLst>
              </p:cNvPr>
              <p:cNvSpPr/>
              <p:nvPr/>
            </p:nvSpPr>
            <p:spPr>
              <a:xfrm>
                <a:off x="4930501" y="388866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.911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32D29082-2F6F-441A-8AD1-2350F9CF8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01" y="3888661"/>
                <a:ext cx="86594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828DB98D-2837-4442-8802-CF4860BE013D}"/>
                  </a:ext>
                </a:extLst>
              </p:cNvPr>
              <p:cNvSpPr/>
              <p:nvPr/>
            </p:nvSpPr>
            <p:spPr>
              <a:xfrm>
                <a:off x="6538200" y="2919263"/>
                <a:ext cx="1817677" cy="619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0.721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828DB98D-2837-4442-8802-CF4860BE0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200" y="2919263"/>
                <a:ext cx="1817677" cy="6194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F455D45-F259-4CA0-AE6F-DD9A22C9AD31}"/>
                  </a:ext>
                </a:extLst>
              </p:cNvPr>
              <p:cNvSpPr/>
              <p:nvPr/>
            </p:nvSpPr>
            <p:spPr>
              <a:xfrm>
                <a:off x="6577624" y="3759189"/>
                <a:ext cx="1857560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0.911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F455D45-F259-4CA0-AE6F-DD9A22C9A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24" y="3759189"/>
                <a:ext cx="1857560" cy="6685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4E0C733F-AA18-4722-AC62-34A608270A62}"/>
                  </a:ext>
                </a:extLst>
              </p:cNvPr>
              <p:cNvSpPr/>
              <p:nvPr/>
            </p:nvSpPr>
            <p:spPr>
              <a:xfrm>
                <a:off x="8266131" y="3028940"/>
                <a:ext cx="2180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08.044×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4E0C733F-AA18-4722-AC62-34A608270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131" y="3028940"/>
                <a:ext cx="2180020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C2AA35C7-D996-4C14-A560-E800DEA9BBEE}"/>
                  </a:ext>
                </a:extLst>
              </p:cNvPr>
              <p:cNvSpPr/>
              <p:nvPr/>
            </p:nvSpPr>
            <p:spPr>
              <a:xfrm>
                <a:off x="8266131" y="3921999"/>
                <a:ext cx="13692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29.308 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C2AA35C7-D996-4C14-A560-E800DEA9B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131" y="3921999"/>
                <a:ext cx="1369286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017D45A4-EAA2-40A4-B7F9-E7A0938435EC}"/>
              </a:ext>
            </a:extLst>
          </p:cNvPr>
          <p:cNvSpPr txBox="1"/>
          <p:nvPr/>
        </p:nvSpPr>
        <p:spPr>
          <a:xfrm>
            <a:off x="774269" y="4634144"/>
            <a:ext cx="108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Dalle tabelle del moto alla Fanno (FF)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possibile ricavare </a:t>
            </a:r>
            <a:r>
              <a:rPr lang="it-IT" sz="2000" spc="-1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condizioni</a:t>
            </a:r>
            <a:r>
              <a:rPr lang="it-IT"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critiche: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D5B0EAF-E6F7-4623-956F-027AC6C86ACB}"/>
                  </a:ext>
                </a:extLst>
              </p:cNvPr>
              <p:cNvSpPr/>
              <p:nvPr/>
            </p:nvSpPr>
            <p:spPr>
              <a:xfrm>
                <a:off x="837546" y="5703187"/>
                <a:ext cx="1232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D5B0EAF-E6F7-4623-956F-027AC6C86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46" y="5703187"/>
                <a:ext cx="1232132" cy="400110"/>
              </a:xfrm>
              <a:prstGeom prst="rect">
                <a:avLst/>
              </a:prstGeom>
              <a:blipFill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9D74B1D8-4797-472B-AA3A-C027D34A55F9}"/>
              </a:ext>
            </a:extLst>
          </p:cNvPr>
          <p:cNvCxnSpPr>
            <a:cxnSpLocks/>
          </p:cNvCxnSpPr>
          <p:nvPr/>
        </p:nvCxnSpPr>
        <p:spPr>
          <a:xfrm>
            <a:off x="2286489" y="5905540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>
            <a:extLst>
              <a:ext uri="{FF2B5EF4-FFF2-40B4-BE49-F238E27FC236}">
                <a16:creationId xmlns:a16="http://schemas.microsoft.com/office/drawing/2014/main" id="{30377419-07B7-423F-9168-647D93730D9F}"/>
              </a:ext>
            </a:extLst>
          </p:cNvPr>
          <p:cNvSpPr/>
          <p:nvPr/>
        </p:nvSpPr>
        <p:spPr>
          <a:xfrm>
            <a:off x="2718938" y="551104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F5F3029A-A0D1-485E-9B2E-492243DE9588}"/>
                  </a:ext>
                </a:extLst>
              </p:cNvPr>
              <p:cNvSpPr/>
              <p:nvPr/>
            </p:nvSpPr>
            <p:spPr>
              <a:xfrm>
                <a:off x="4141828" y="5113340"/>
                <a:ext cx="1047146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F5F3029A-A0D1-485E-9B2E-492243DE9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28" y="5113340"/>
                <a:ext cx="1047146" cy="68204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E0BD938B-6F47-4101-84B6-1BC63ED5193A}"/>
                  </a:ext>
                </a:extLst>
              </p:cNvPr>
              <p:cNvSpPr/>
              <p:nvPr/>
            </p:nvSpPr>
            <p:spPr>
              <a:xfrm>
                <a:off x="5188974" y="5254308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0.208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E0BD938B-6F47-4101-84B6-1BC63ED51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74" y="5254308"/>
                <a:ext cx="865943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FD0CEFE9-5EDB-42B5-94E5-3ABD9B90E942}"/>
                  </a:ext>
                </a:extLst>
              </p:cNvPr>
              <p:cNvSpPr/>
              <p:nvPr/>
            </p:nvSpPr>
            <p:spPr>
              <a:xfrm>
                <a:off x="4434280" y="6067182"/>
                <a:ext cx="754694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FD0CEFE9-5EDB-42B5-94E5-3ABD9B90E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80" y="6067182"/>
                <a:ext cx="754694" cy="6712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1080698-3858-4B89-8242-076A73E94365}"/>
                  </a:ext>
                </a:extLst>
              </p:cNvPr>
              <p:cNvSpPr/>
              <p:nvPr/>
            </p:nvSpPr>
            <p:spPr>
              <a:xfrm>
                <a:off x="5188974" y="6177364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1.49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1080698-3858-4B89-8242-076A73E94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74" y="6177364"/>
                <a:ext cx="723275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DF6E6216-F429-429D-B4B4-808C6DA51D88}"/>
                  </a:ext>
                </a:extLst>
              </p:cNvPr>
              <p:cNvSpPr/>
              <p:nvPr/>
            </p:nvSpPr>
            <p:spPr>
              <a:xfrm>
                <a:off x="6577624" y="6053108"/>
                <a:ext cx="879793" cy="699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DF6E6216-F429-429D-B4B4-808C6DA51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24" y="6053108"/>
                <a:ext cx="879793" cy="69942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9C279AFE-79C9-4ACD-8CCB-21F14F951ED6}"/>
                  </a:ext>
                </a:extLst>
              </p:cNvPr>
              <p:cNvSpPr/>
              <p:nvPr/>
            </p:nvSpPr>
            <p:spPr>
              <a:xfrm>
                <a:off x="7332318" y="6177364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1.09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9C279AFE-79C9-4ACD-8CCB-21F14F951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18" y="6177364"/>
                <a:ext cx="723275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67E9E90D-F09F-4509-A9B3-909A1F5C3AEF}"/>
                  </a:ext>
                </a:extLst>
              </p:cNvPr>
              <p:cNvSpPr/>
              <p:nvPr/>
            </p:nvSpPr>
            <p:spPr>
              <a:xfrm>
                <a:off x="6577624" y="5121099"/>
                <a:ext cx="772456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67E9E90D-F09F-4509-A9B3-909A1F5C3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24" y="5121099"/>
                <a:ext cx="772456" cy="6665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B8026CB8-2005-4324-9579-1906D60A411B}"/>
                  </a:ext>
                </a:extLst>
              </p:cNvPr>
              <p:cNvSpPr/>
              <p:nvPr/>
            </p:nvSpPr>
            <p:spPr>
              <a:xfrm>
                <a:off x="7332318" y="5254308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1.09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B8026CB8-2005-4324-9579-1906D60A4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18" y="5254308"/>
                <a:ext cx="723275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uppo 68">
            <a:extLst>
              <a:ext uri="{FF2B5EF4-FFF2-40B4-BE49-F238E27FC236}">
                <a16:creationId xmlns:a16="http://schemas.microsoft.com/office/drawing/2014/main" id="{7BD2462D-69D4-4677-AA4C-8C414A75EA60}"/>
              </a:ext>
            </a:extLst>
          </p:cNvPr>
          <p:cNvGrpSpPr/>
          <p:nvPr/>
        </p:nvGrpSpPr>
        <p:grpSpPr>
          <a:xfrm>
            <a:off x="8709612" y="151332"/>
            <a:ext cx="2927934" cy="1658286"/>
            <a:chOff x="4080195" y="4221729"/>
            <a:chExt cx="4031610" cy="2218514"/>
          </a:xfrm>
        </p:grpSpPr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AE48CBE7-6E00-47AF-ABC2-02EE4B2476B3}"/>
                </a:ext>
              </a:extLst>
            </p:cNvPr>
            <p:cNvGrpSpPr/>
            <p:nvPr/>
          </p:nvGrpSpPr>
          <p:grpSpPr>
            <a:xfrm>
              <a:off x="4080195" y="4429389"/>
              <a:ext cx="4031610" cy="2010854"/>
              <a:chOff x="3828875" y="4437776"/>
              <a:chExt cx="3192490" cy="1616572"/>
            </a:xfrm>
          </p:grpSpPr>
          <p:sp>
            <p:nvSpPr>
              <p:cNvPr id="74" name="object 33">
                <a:extLst>
                  <a:ext uri="{FF2B5EF4-FFF2-40B4-BE49-F238E27FC236}">
                    <a16:creationId xmlns:a16="http://schemas.microsoft.com/office/drawing/2014/main" id="{DA0EBEF1-95EB-422C-A24C-144E1D2B44B9}"/>
                  </a:ext>
                </a:extLst>
              </p:cNvPr>
              <p:cNvSpPr/>
              <p:nvPr/>
            </p:nvSpPr>
            <p:spPr>
              <a:xfrm>
                <a:off x="3828875" y="6022516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0" y="9144"/>
                    </a:moveTo>
                    <a:lnTo>
                      <a:pt x="0" y="18288"/>
                    </a:lnTo>
                    <a:lnTo>
                      <a:pt x="9143" y="18288"/>
                    </a:lnTo>
                    <a:lnTo>
                      <a:pt x="0" y="9144"/>
                    </a:lnTo>
                    <a:close/>
                  </a:path>
                  <a:path w="2326004" h="18414">
                    <a:moveTo>
                      <a:pt x="2325624" y="0"/>
                    </a:moveTo>
                    <a:lnTo>
                      <a:pt x="9143" y="0"/>
                    </a:lnTo>
                    <a:lnTo>
                      <a:pt x="18287" y="9144"/>
                    </a:lnTo>
                    <a:lnTo>
                      <a:pt x="0" y="9144"/>
                    </a:lnTo>
                    <a:lnTo>
                      <a:pt x="9143" y="18288"/>
                    </a:lnTo>
                    <a:lnTo>
                      <a:pt x="2325624" y="18288"/>
                    </a:lnTo>
                    <a:lnTo>
                      <a:pt x="2325624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34">
                <a:extLst>
                  <a:ext uri="{FF2B5EF4-FFF2-40B4-BE49-F238E27FC236}">
                    <a16:creationId xmlns:a16="http://schemas.microsoft.com/office/drawing/2014/main" id="{53219C5E-5110-43E8-A457-D10974A92DD6}"/>
                  </a:ext>
                </a:extLst>
              </p:cNvPr>
              <p:cNvSpPr/>
              <p:nvPr/>
            </p:nvSpPr>
            <p:spPr>
              <a:xfrm>
                <a:off x="3828875" y="5036570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9143" y="0"/>
                    </a:moveTo>
                    <a:lnTo>
                      <a:pt x="0" y="9143"/>
                    </a:lnTo>
                    <a:lnTo>
                      <a:pt x="0" y="591311"/>
                    </a:lnTo>
                    <a:lnTo>
                      <a:pt x="18287" y="591311"/>
                    </a:lnTo>
                    <a:lnTo>
                      <a:pt x="18287" y="18287"/>
                    </a:lnTo>
                    <a:lnTo>
                      <a:pt x="9143" y="18287"/>
                    </a:lnTo>
                    <a:lnTo>
                      <a:pt x="9143" y="0"/>
                    </a:lnTo>
                    <a:close/>
                  </a:path>
                  <a:path w="18414" h="591820">
                    <a:moveTo>
                      <a:pt x="18287" y="9143"/>
                    </a:moveTo>
                    <a:lnTo>
                      <a:pt x="9143" y="18287"/>
                    </a:lnTo>
                    <a:lnTo>
                      <a:pt x="18287" y="18287"/>
                    </a:lnTo>
                    <a:lnTo>
                      <a:pt x="18287" y="9143"/>
                    </a:lnTo>
                    <a:close/>
                  </a:path>
                  <a:path w="18414" h="591820">
                    <a:moveTo>
                      <a:pt x="9143" y="0"/>
                    </a:moveTo>
                    <a:lnTo>
                      <a:pt x="0" y="0"/>
                    </a:lnTo>
                    <a:lnTo>
                      <a:pt x="0" y="9143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35">
                <a:extLst>
                  <a:ext uri="{FF2B5EF4-FFF2-40B4-BE49-F238E27FC236}">
                    <a16:creationId xmlns:a16="http://schemas.microsoft.com/office/drawing/2014/main" id="{EE29F176-1F5E-49EA-91EE-6DF578D6B8AC}"/>
                  </a:ext>
                </a:extLst>
              </p:cNvPr>
              <p:cNvSpPr/>
              <p:nvPr/>
            </p:nvSpPr>
            <p:spPr>
              <a:xfrm>
                <a:off x="3841376" y="5036570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2316480" y="0"/>
                    </a:moveTo>
                    <a:lnTo>
                      <a:pt x="0" y="0"/>
                    </a:lnTo>
                    <a:lnTo>
                      <a:pt x="0" y="18287"/>
                    </a:lnTo>
                    <a:lnTo>
                      <a:pt x="2316480" y="18287"/>
                    </a:lnTo>
                    <a:lnTo>
                      <a:pt x="2307335" y="9143"/>
                    </a:lnTo>
                    <a:lnTo>
                      <a:pt x="2325623" y="9143"/>
                    </a:lnTo>
                    <a:lnTo>
                      <a:pt x="2316480" y="0"/>
                    </a:lnTo>
                    <a:close/>
                  </a:path>
                  <a:path w="2326004" h="18414">
                    <a:moveTo>
                      <a:pt x="2325623" y="0"/>
                    </a:moveTo>
                    <a:lnTo>
                      <a:pt x="2316480" y="0"/>
                    </a:lnTo>
                    <a:lnTo>
                      <a:pt x="2325623" y="9143"/>
                    </a:lnTo>
                    <a:lnTo>
                      <a:pt x="232562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36">
                <a:extLst>
                  <a:ext uri="{FF2B5EF4-FFF2-40B4-BE49-F238E27FC236}">
                    <a16:creationId xmlns:a16="http://schemas.microsoft.com/office/drawing/2014/main" id="{2EE83FE5-F3DD-4040-99B2-172730F19B9A}"/>
                  </a:ext>
                </a:extLst>
              </p:cNvPr>
              <p:cNvSpPr/>
              <p:nvPr/>
            </p:nvSpPr>
            <p:spPr>
              <a:xfrm>
                <a:off x="6995841" y="5052056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18287" y="573024"/>
                    </a:moveTo>
                    <a:lnTo>
                      <a:pt x="9144" y="573024"/>
                    </a:lnTo>
                    <a:lnTo>
                      <a:pt x="9144" y="591312"/>
                    </a:lnTo>
                    <a:lnTo>
                      <a:pt x="18287" y="582168"/>
                    </a:lnTo>
                    <a:lnTo>
                      <a:pt x="18287" y="573024"/>
                    </a:lnTo>
                    <a:close/>
                  </a:path>
                  <a:path w="18414" h="591820">
                    <a:moveTo>
                      <a:pt x="18287" y="582168"/>
                    </a:moveTo>
                    <a:lnTo>
                      <a:pt x="9144" y="591312"/>
                    </a:lnTo>
                    <a:lnTo>
                      <a:pt x="18287" y="591312"/>
                    </a:lnTo>
                    <a:lnTo>
                      <a:pt x="18287" y="582168"/>
                    </a:lnTo>
                    <a:close/>
                  </a:path>
                  <a:path w="18414" h="591820">
                    <a:moveTo>
                      <a:pt x="18287" y="0"/>
                    </a:moveTo>
                    <a:lnTo>
                      <a:pt x="0" y="0"/>
                    </a:lnTo>
                    <a:lnTo>
                      <a:pt x="0" y="582168"/>
                    </a:lnTo>
                    <a:lnTo>
                      <a:pt x="9144" y="573024"/>
                    </a:lnTo>
                    <a:lnTo>
                      <a:pt x="18287" y="573024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37">
                <a:extLst>
                  <a:ext uri="{FF2B5EF4-FFF2-40B4-BE49-F238E27FC236}">
                    <a16:creationId xmlns:a16="http://schemas.microsoft.com/office/drawing/2014/main" id="{B43ABA9E-469E-4534-AA49-1D366E0F55D2}"/>
                  </a:ext>
                </a:extLst>
              </p:cNvPr>
              <p:cNvSpPr/>
              <p:nvPr/>
            </p:nvSpPr>
            <p:spPr>
              <a:xfrm>
                <a:off x="7008342" y="4437776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38">
                <a:extLst>
                  <a:ext uri="{FF2B5EF4-FFF2-40B4-BE49-F238E27FC236}">
                    <a16:creationId xmlns:a16="http://schemas.microsoft.com/office/drawing/2014/main" id="{8FACC382-A40F-4EDC-B630-247FA8EF5D4C}"/>
                  </a:ext>
                </a:extLst>
              </p:cNvPr>
              <p:cNvSpPr/>
              <p:nvPr/>
            </p:nvSpPr>
            <p:spPr>
              <a:xfrm>
                <a:off x="3841376" y="4556502"/>
                <a:ext cx="3166967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41">
                <a:extLst>
                  <a:ext uri="{FF2B5EF4-FFF2-40B4-BE49-F238E27FC236}">
                    <a16:creationId xmlns:a16="http://schemas.microsoft.com/office/drawing/2014/main" id="{CE61E7CE-4227-4E34-B3B2-FCD2B4476CAA}"/>
                  </a:ext>
                </a:extLst>
              </p:cNvPr>
              <p:cNvSpPr/>
              <p:nvPr/>
            </p:nvSpPr>
            <p:spPr>
              <a:xfrm>
                <a:off x="3837208" y="4442940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05FA2CF7-84B9-498C-9BB8-B9DE75C57C58}"/>
                    </a:ext>
                  </a:extLst>
                </p:cNvPr>
                <p:cNvSpPr txBox="1"/>
                <p:nvPr/>
              </p:nvSpPr>
              <p:spPr>
                <a:xfrm>
                  <a:off x="5988495" y="4221729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05FA2CF7-84B9-498C-9BB8-B9DE75C57C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495" y="4221729"/>
                  <a:ext cx="199221" cy="307777"/>
                </a:xfrm>
                <a:prstGeom prst="rect">
                  <a:avLst/>
                </a:prstGeom>
                <a:blipFill>
                  <a:blip r:embed="rId26"/>
                  <a:stretch>
                    <a:fillRect l="-58333" r="-54167" b="-394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C0636E40-9ED6-4C48-9789-17C7B6A73AF8}"/>
                    </a:ext>
                  </a:extLst>
                </p:cNvPr>
                <p:cNvSpPr txBox="1"/>
                <p:nvPr/>
              </p:nvSpPr>
              <p:spPr>
                <a:xfrm>
                  <a:off x="4111987" y="5643714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C0636E40-9ED6-4C48-9789-17C7B6A73A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987" y="5643714"/>
                  <a:ext cx="199221" cy="307777"/>
                </a:xfrm>
                <a:prstGeom prst="rect">
                  <a:avLst/>
                </a:prstGeom>
                <a:blipFill>
                  <a:blip r:embed="rId27"/>
                  <a:stretch>
                    <a:fillRect l="-65217" r="-60870" b="-421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8EB5AC11-9583-489A-9B0A-8CF6EDCA1E32}"/>
                    </a:ext>
                  </a:extLst>
                </p:cNvPr>
                <p:cNvSpPr txBox="1"/>
                <p:nvPr/>
              </p:nvSpPr>
              <p:spPr>
                <a:xfrm>
                  <a:off x="7879911" y="5657647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8EB5AC11-9583-489A-9B0A-8CF6EDCA1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9911" y="5657647"/>
                  <a:ext cx="199221" cy="307777"/>
                </a:xfrm>
                <a:prstGeom prst="rect">
                  <a:avLst/>
                </a:prstGeom>
                <a:blipFill>
                  <a:blip r:embed="rId28"/>
                  <a:stretch>
                    <a:fillRect l="-58333" r="-58333" b="-394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47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9903179-28E6-454E-9C55-6E6D4BBC8452}"/>
              </a:ext>
            </a:extLst>
          </p:cNvPr>
          <p:cNvSpPr txBox="1"/>
          <p:nvPr/>
        </p:nvSpPr>
        <p:spPr>
          <a:xfrm>
            <a:off x="774268" y="180000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Calcoliamo ora il rapporto caratteristico del moto alla Fanno relativo al nostro condotto: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3B9CE112-6305-407B-8AF7-DA90463FF9A0}"/>
                  </a:ext>
                </a:extLst>
              </p:cNvPr>
              <p:cNvSpPr/>
              <p:nvPr/>
            </p:nvSpPr>
            <p:spPr>
              <a:xfrm>
                <a:off x="774268" y="1054637"/>
                <a:ext cx="2689904" cy="67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4⋅0.004⋅25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0.05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3B9CE112-6305-407B-8AF7-DA90463FF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1054637"/>
                <a:ext cx="2689904" cy="677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2E8BA865-9A83-4F69-9263-8A9FFFD1E6E7}"/>
                  </a:ext>
                </a:extLst>
              </p:cNvPr>
              <p:cNvSpPr/>
              <p:nvPr/>
            </p:nvSpPr>
            <p:spPr>
              <a:xfrm>
                <a:off x="3390929" y="1227991"/>
                <a:ext cx="385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2E8BA865-9A83-4F69-9263-8A9FFFD1E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29" y="1227991"/>
                <a:ext cx="38504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o 19">
            <a:extLst>
              <a:ext uri="{FF2B5EF4-FFF2-40B4-BE49-F238E27FC236}">
                <a16:creationId xmlns:a16="http://schemas.microsoft.com/office/drawing/2014/main" id="{46A548C3-754E-44AA-9BDB-FE497CA45D2E}"/>
              </a:ext>
            </a:extLst>
          </p:cNvPr>
          <p:cNvGrpSpPr/>
          <p:nvPr/>
        </p:nvGrpSpPr>
        <p:grpSpPr>
          <a:xfrm>
            <a:off x="8709612" y="151332"/>
            <a:ext cx="2927934" cy="1658286"/>
            <a:chOff x="4080195" y="4221729"/>
            <a:chExt cx="4031610" cy="2218514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CB35B571-87CD-4E09-937D-677E3504246C}"/>
                </a:ext>
              </a:extLst>
            </p:cNvPr>
            <p:cNvGrpSpPr/>
            <p:nvPr/>
          </p:nvGrpSpPr>
          <p:grpSpPr>
            <a:xfrm>
              <a:off x="4080195" y="4429389"/>
              <a:ext cx="4031610" cy="2010854"/>
              <a:chOff x="3828875" y="4437776"/>
              <a:chExt cx="3192490" cy="1616572"/>
            </a:xfrm>
          </p:grpSpPr>
          <p:sp>
            <p:nvSpPr>
              <p:cNvPr id="25" name="object 33">
                <a:extLst>
                  <a:ext uri="{FF2B5EF4-FFF2-40B4-BE49-F238E27FC236}">
                    <a16:creationId xmlns:a16="http://schemas.microsoft.com/office/drawing/2014/main" id="{BCDB1D02-0534-4CB8-B88C-C7F4C90AAD15}"/>
                  </a:ext>
                </a:extLst>
              </p:cNvPr>
              <p:cNvSpPr/>
              <p:nvPr/>
            </p:nvSpPr>
            <p:spPr>
              <a:xfrm>
                <a:off x="3828875" y="6022516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0" y="9144"/>
                    </a:moveTo>
                    <a:lnTo>
                      <a:pt x="0" y="18288"/>
                    </a:lnTo>
                    <a:lnTo>
                      <a:pt x="9143" y="18288"/>
                    </a:lnTo>
                    <a:lnTo>
                      <a:pt x="0" y="9144"/>
                    </a:lnTo>
                    <a:close/>
                  </a:path>
                  <a:path w="2326004" h="18414">
                    <a:moveTo>
                      <a:pt x="2325624" y="0"/>
                    </a:moveTo>
                    <a:lnTo>
                      <a:pt x="9143" y="0"/>
                    </a:lnTo>
                    <a:lnTo>
                      <a:pt x="18287" y="9144"/>
                    </a:lnTo>
                    <a:lnTo>
                      <a:pt x="0" y="9144"/>
                    </a:lnTo>
                    <a:lnTo>
                      <a:pt x="9143" y="18288"/>
                    </a:lnTo>
                    <a:lnTo>
                      <a:pt x="2325624" y="18288"/>
                    </a:lnTo>
                    <a:lnTo>
                      <a:pt x="2325624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34">
                <a:extLst>
                  <a:ext uri="{FF2B5EF4-FFF2-40B4-BE49-F238E27FC236}">
                    <a16:creationId xmlns:a16="http://schemas.microsoft.com/office/drawing/2014/main" id="{82AD8334-D8CB-4B01-BDA9-880DA235597B}"/>
                  </a:ext>
                </a:extLst>
              </p:cNvPr>
              <p:cNvSpPr/>
              <p:nvPr/>
            </p:nvSpPr>
            <p:spPr>
              <a:xfrm>
                <a:off x="3828875" y="5036570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9143" y="0"/>
                    </a:moveTo>
                    <a:lnTo>
                      <a:pt x="0" y="9143"/>
                    </a:lnTo>
                    <a:lnTo>
                      <a:pt x="0" y="591311"/>
                    </a:lnTo>
                    <a:lnTo>
                      <a:pt x="18287" y="591311"/>
                    </a:lnTo>
                    <a:lnTo>
                      <a:pt x="18287" y="18287"/>
                    </a:lnTo>
                    <a:lnTo>
                      <a:pt x="9143" y="18287"/>
                    </a:lnTo>
                    <a:lnTo>
                      <a:pt x="9143" y="0"/>
                    </a:lnTo>
                    <a:close/>
                  </a:path>
                  <a:path w="18414" h="591820">
                    <a:moveTo>
                      <a:pt x="18287" y="9143"/>
                    </a:moveTo>
                    <a:lnTo>
                      <a:pt x="9143" y="18287"/>
                    </a:lnTo>
                    <a:lnTo>
                      <a:pt x="18287" y="18287"/>
                    </a:lnTo>
                    <a:lnTo>
                      <a:pt x="18287" y="9143"/>
                    </a:lnTo>
                    <a:close/>
                  </a:path>
                  <a:path w="18414" h="591820">
                    <a:moveTo>
                      <a:pt x="9143" y="0"/>
                    </a:moveTo>
                    <a:lnTo>
                      <a:pt x="0" y="0"/>
                    </a:lnTo>
                    <a:lnTo>
                      <a:pt x="0" y="9143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35">
                <a:extLst>
                  <a:ext uri="{FF2B5EF4-FFF2-40B4-BE49-F238E27FC236}">
                    <a16:creationId xmlns:a16="http://schemas.microsoft.com/office/drawing/2014/main" id="{EBAC1FF1-244F-44C2-B238-9F5003AC7C01}"/>
                  </a:ext>
                </a:extLst>
              </p:cNvPr>
              <p:cNvSpPr/>
              <p:nvPr/>
            </p:nvSpPr>
            <p:spPr>
              <a:xfrm>
                <a:off x="3841376" y="5036570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2316480" y="0"/>
                    </a:moveTo>
                    <a:lnTo>
                      <a:pt x="0" y="0"/>
                    </a:lnTo>
                    <a:lnTo>
                      <a:pt x="0" y="18287"/>
                    </a:lnTo>
                    <a:lnTo>
                      <a:pt x="2316480" y="18287"/>
                    </a:lnTo>
                    <a:lnTo>
                      <a:pt x="2307335" y="9143"/>
                    </a:lnTo>
                    <a:lnTo>
                      <a:pt x="2325623" y="9143"/>
                    </a:lnTo>
                    <a:lnTo>
                      <a:pt x="2316480" y="0"/>
                    </a:lnTo>
                    <a:close/>
                  </a:path>
                  <a:path w="2326004" h="18414">
                    <a:moveTo>
                      <a:pt x="2325623" y="0"/>
                    </a:moveTo>
                    <a:lnTo>
                      <a:pt x="2316480" y="0"/>
                    </a:lnTo>
                    <a:lnTo>
                      <a:pt x="2325623" y="9143"/>
                    </a:lnTo>
                    <a:lnTo>
                      <a:pt x="232562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36">
                <a:extLst>
                  <a:ext uri="{FF2B5EF4-FFF2-40B4-BE49-F238E27FC236}">
                    <a16:creationId xmlns:a16="http://schemas.microsoft.com/office/drawing/2014/main" id="{7E0F279C-DC06-49D9-AA6B-55C69DE14544}"/>
                  </a:ext>
                </a:extLst>
              </p:cNvPr>
              <p:cNvSpPr/>
              <p:nvPr/>
            </p:nvSpPr>
            <p:spPr>
              <a:xfrm>
                <a:off x="6995841" y="5052056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18287" y="573024"/>
                    </a:moveTo>
                    <a:lnTo>
                      <a:pt x="9144" y="573024"/>
                    </a:lnTo>
                    <a:lnTo>
                      <a:pt x="9144" y="591312"/>
                    </a:lnTo>
                    <a:lnTo>
                      <a:pt x="18287" y="582168"/>
                    </a:lnTo>
                    <a:lnTo>
                      <a:pt x="18287" y="573024"/>
                    </a:lnTo>
                    <a:close/>
                  </a:path>
                  <a:path w="18414" h="591820">
                    <a:moveTo>
                      <a:pt x="18287" y="582168"/>
                    </a:moveTo>
                    <a:lnTo>
                      <a:pt x="9144" y="591312"/>
                    </a:lnTo>
                    <a:lnTo>
                      <a:pt x="18287" y="591312"/>
                    </a:lnTo>
                    <a:lnTo>
                      <a:pt x="18287" y="582168"/>
                    </a:lnTo>
                    <a:close/>
                  </a:path>
                  <a:path w="18414" h="591820">
                    <a:moveTo>
                      <a:pt x="18287" y="0"/>
                    </a:moveTo>
                    <a:lnTo>
                      <a:pt x="0" y="0"/>
                    </a:lnTo>
                    <a:lnTo>
                      <a:pt x="0" y="582168"/>
                    </a:lnTo>
                    <a:lnTo>
                      <a:pt x="9144" y="573024"/>
                    </a:lnTo>
                    <a:lnTo>
                      <a:pt x="18287" y="573024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37">
                <a:extLst>
                  <a:ext uri="{FF2B5EF4-FFF2-40B4-BE49-F238E27FC236}">
                    <a16:creationId xmlns:a16="http://schemas.microsoft.com/office/drawing/2014/main" id="{8FBCB8E3-BABB-4123-A704-CA08E0918598}"/>
                  </a:ext>
                </a:extLst>
              </p:cNvPr>
              <p:cNvSpPr/>
              <p:nvPr/>
            </p:nvSpPr>
            <p:spPr>
              <a:xfrm>
                <a:off x="7008342" y="4437776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8">
                <a:extLst>
                  <a:ext uri="{FF2B5EF4-FFF2-40B4-BE49-F238E27FC236}">
                    <a16:creationId xmlns:a16="http://schemas.microsoft.com/office/drawing/2014/main" id="{A315A2A6-E87A-489A-BD9B-7FC86A043B07}"/>
                  </a:ext>
                </a:extLst>
              </p:cNvPr>
              <p:cNvSpPr/>
              <p:nvPr/>
            </p:nvSpPr>
            <p:spPr>
              <a:xfrm>
                <a:off x="3841376" y="4556502"/>
                <a:ext cx="3166967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41">
                <a:extLst>
                  <a:ext uri="{FF2B5EF4-FFF2-40B4-BE49-F238E27FC236}">
                    <a16:creationId xmlns:a16="http://schemas.microsoft.com/office/drawing/2014/main" id="{413A3073-AE79-4299-8083-BEAFEFB279C5}"/>
                  </a:ext>
                </a:extLst>
              </p:cNvPr>
              <p:cNvSpPr/>
              <p:nvPr/>
            </p:nvSpPr>
            <p:spPr>
              <a:xfrm>
                <a:off x="3837208" y="4442940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902E4019-3F26-4D1B-89F6-318F8DFBF59F}"/>
                    </a:ext>
                  </a:extLst>
                </p:cNvPr>
                <p:cNvSpPr txBox="1"/>
                <p:nvPr/>
              </p:nvSpPr>
              <p:spPr>
                <a:xfrm>
                  <a:off x="5988495" y="4221729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902E4019-3F26-4D1B-89F6-318F8DFBF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495" y="4221729"/>
                  <a:ext cx="1992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58333" r="-54167" b="-394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FA2650FC-D306-4DA1-A920-97ECB78D7F39}"/>
                    </a:ext>
                  </a:extLst>
                </p:cNvPr>
                <p:cNvSpPr txBox="1"/>
                <p:nvPr/>
              </p:nvSpPr>
              <p:spPr>
                <a:xfrm>
                  <a:off x="4111988" y="564371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FA2650FC-D306-4DA1-A920-97ECB78D7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988" y="5643715"/>
                  <a:ext cx="1992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65217" r="-60870" b="-421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1AD20EFD-D9E3-4D58-9A68-A55CAB04C657}"/>
                    </a:ext>
                  </a:extLst>
                </p:cNvPr>
                <p:cNvSpPr txBox="1"/>
                <p:nvPr/>
              </p:nvSpPr>
              <p:spPr>
                <a:xfrm>
                  <a:off x="7879911" y="5657646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1AD20EFD-D9E3-4D58-9A68-A55CAB04C6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9911" y="5657646"/>
                  <a:ext cx="19922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8333" r="-58333" b="-394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14E242F4-823A-4AB5-8CD3-CA6FF5DB3CD3}"/>
                  </a:ext>
                </a:extLst>
              </p:cNvPr>
              <p:cNvSpPr txBox="1"/>
              <p:nvPr/>
            </p:nvSpPr>
            <p:spPr>
              <a:xfrm>
                <a:off x="774267" y="1915768"/>
                <a:ext cx="10862959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Per trovare le condizioni nella sezione 1 è necessario calcolare il rapporto critico relativo alla sezione 1. </a:t>
                </a:r>
              </a:p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Dalla figura sottostante, dove si è indicata la sezione critica fittizia (</a:t>
                </a:r>
                <a14:m>
                  <m:oMath xmlns:m="http://schemas.openxmlformats.org/officeDocument/2006/math">
                    <m:r>
                      <a:rPr lang="it-IT" sz="2000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), si vede che:</a:t>
                </a: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14E242F4-823A-4AB5-8CD3-CA6FF5DB3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7" y="1915768"/>
                <a:ext cx="10862959" cy="1028487"/>
              </a:xfrm>
              <a:prstGeom prst="rect">
                <a:avLst/>
              </a:prstGeom>
              <a:blipFill>
                <a:blip r:embed="rId7"/>
                <a:stretch>
                  <a:fillRect l="-449" t="-2367" r="-617" b="-100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uppo 77">
            <a:extLst>
              <a:ext uri="{FF2B5EF4-FFF2-40B4-BE49-F238E27FC236}">
                <a16:creationId xmlns:a16="http://schemas.microsoft.com/office/drawing/2014/main" id="{2C4055C5-2E59-4347-8375-3D2BF88E0AAE}"/>
              </a:ext>
            </a:extLst>
          </p:cNvPr>
          <p:cNvGrpSpPr/>
          <p:nvPr/>
        </p:nvGrpSpPr>
        <p:grpSpPr>
          <a:xfrm>
            <a:off x="6830934" y="3495310"/>
            <a:ext cx="4365553" cy="2219164"/>
            <a:chOff x="6510301" y="3127176"/>
            <a:chExt cx="4365553" cy="2219164"/>
          </a:xfrm>
        </p:grpSpPr>
        <p:sp>
          <p:nvSpPr>
            <p:cNvPr id="55" name="object 33">
              <a:extLst>
                <a:ext uri="{FF2B5EF4-FFF2-40B4-BE49-F238E27FC236}">
                  <a16:creationId xmlns:a16="http://schemas.microsoft.com/office/drawing/2014/main" id="{839F5580-2EFC-42FA-8768-3627C45850F4}"/>
                </a:ext>
              </a:extLst>
            </p:cNvPr>
            <p:cNvSpPr/>
            <p:nvPr/>
          </p:nvSpPr>
          <p:spPr>
            <a:xfrm>
              <a:off x="6510301" y="5276368"/>
              <a:ext cx="2916469" cy="28997"/>
            </a:xfrm>
            <a:custGeom>
              <a:avLst/>
              <a:gdLst/>
              <a:ahLst/>
              <a:cxnLst/>
              <a:rect l="l" t="t" r="r" b="b"/>
              <a:pathLst>
                <a:path w="2326004" h="18414">
                  <a:moveTo>
                    <a:pt x="0" y="9144"/>
                  </a:moveTo>
                  <a:lnTo>
                    <a:pt x="0" y="18288"/>
                  </a:lnTo>
                  <a:lnTo>
                    <a:pt x="9143" y="18288"/>
                  </a:lnTo>
                  <a:lnTo>
                    <a:pt x="0" y="9144"/>
                  </a:lnTo>
                  <a:close/>
                </a:path>
                <a:path w="2326004" h="18414">
                  <a:moveTo>
                    <a:pt x="2325624" y="0"/>
                  </a:moveTo>
                  <a:lnTo>
                    <a:pt x="9143" y="0"/>
                  </a:lnTo>
                  <a:lnTo>
                    <a:pt x="18287" y="9144"/>
                  </a:lnTo>
                  <a:lnTo>
                    <a:pt x="0" y="9144"/>
                  </a:lnTo>
                  <a:lnTo>
                    <a:pt x="9143" y="18288"/>
                  </a:lnTo>
                  <a:lnTo>
                    <a:pt x="2325624" y="18288"/>
                  </a:lnTo>
                  <a:lnTo>
                    <a:pt x="232562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4">
              <a:extLst>
                <a:ext uri="{FF2B5EF4-FFF2-40B4-BE49-F238E27FC236}">
                  <a16:creationId xmlns:a16="http://schemas.microsoft.com/office/drawing/2014/main" id="{B2C97181-588F-4721-AC1F-BF28023060FA}"/>
                </a:ext>
              </a:extLst>
            </p:cNvPr>
            <p:cNvSpPr/>
            <p:nvPr/>
          </p:nvSpPr>
          <p:spPr>
            <a:xfrm>
              <a:off x="6510301" y="4359650"/>
              <a:ext cx="23090" cy="931916"/>
            </a:xfrm>
            <a:custGeom>
              <a:avLst/>
              <a:gdLst/>
              <a:ahLst/>
              <a:cxnLst/>
              <a:rect l="l" t="t" r="r" b="b"/>
              <a:pathLst>
                <a:path w="18414" h="591820">
                  <a:moveTo>
                    <a:pt x="9143" y="0"/>
                  </a:moveTo>
                  <a:lnTo>
                    <a:pt x="0" y="9143"/>
                  </a:lnTo>
                  <a:lnTo>
                    <a:pt x="0" y="591311"/>
                  </a:lnTo>
                  <a:lnTo>
                    <a:pt x="18287" y="591311"/>
                  </a:lnTo>
                  <a:lnTo>
                    <a:pt x="18287" y="18287"/>
                  </a:lnTo>
                  <a:lnTo>
                    <a:pt x="9143" y="18287"/>
                  </a:lnTo>
                  <a:lnTo>
                    <a:pt x="9143" y="0"/>
                  </a:lnTo>
                  <a:close/>
                </a:path>
                <a:path w="18414" h="591820">
                  <a:moveTo>
                    <a:pt x="18287" y="9143"/>
                  </a:moveTo>
                  <a:lnTo>
                    <a:pt x="9143" y="18287"/>
                  </a:lnTo>
                  <a:lnTo>
                    <a:pt x="18287" y="18287"/>
                  </a:lnTo>
                  <a:lnTo>
                    <a:pt x="18287" y="9143"/>
                  </a:lnTo>
                  <a:close/>
                </a:path>
                <a:path w="18414" h="591820">
                  <a:moveTo>
                    <a:pt x="9143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5">
              <a:extLst>
                <a:ext uri="{FF2B5EF4-FFF2-40B4-BE49-F238E27FC236}">
                  <a16:creationId xmlns:a16="http://schemas.microsoft.com/office/drawing/2014/main" id="{B2E11957-A327-41C4-8B9D-475A0F84AD0C}"/>
                </a:ext>
              </a:extLst>
            </p:cNvPr>
            <p:cNvSpPr/>
            <p:nvPr/>
          </p:nvSpPr>
          <p:spPr>
            <a:xfrm>
              <a:off x="6521766" y="4359650"/>
              <a:ext cx="2916469" cy="28997"/>
            </a:xfrm>
            <a:custGeom>
              <a:avLst/>
              <a:gdLst/>
              <a:ahLst/>
              <a:cxnLst/>
              <a:rect l="l" t="t" r="r" b="b"/>
              <a:pathLst>
                <a:path w="2326004" h="18414">
                  <a:moveTo>
                    <a:pt x="231648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316480" y="18287"/>
                  </a:lnTo>
                  <a:lnTo>
                    <a:pt x="2307335" y="9143"/>
                  </a:lnTo>
                  <a:lnTo>
                    <a:pt x="2325623" y="9143"/>
                  </a:lnTo>
                  <a:lnTo>
                    <a:pt x="2316480" y="0"/>
                  </a:lnTo>
                  <a:close/>
                </a:path>
                <a:path w="2326004" h="18414">
                  <a:moveTo>
                    <a:pt x="2325623" y="0"/>
                  </a:moveTo>
                  <a:lnTo>
                    <a:pt x="2316480" y="0"/>
                  </a:lnTo>
                  <a:lnTo>
                    <a:pt x="2325623" y="9143"/>
                  </a:lnTo>
                  <a:lnTo>
                    <a:pt x="2325623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6">
              <a:extLst>
                <a:ext uri="{FF2B5EF4-FFF2-40B4-BE49-F238E27FC236}">
                  <a16:creationId xmlns:a16="http://schemas.microsoft.com/office/drawing/2014/main" id="{FFE9571A-AAE7-4E45-BD7C-E7947AE9F63F}"/>
                </a:ext>
              </a:extLst>
            </p:cNvPr>
            <p:cNvSpPr/>
            <p:nvPr/>
          </p:nvSpPr>
          <p:spPr>
            <a:xfrm>
              <a:off x="9414826" y="4374049"/>
              <a:ext cx="23090" cy="931916"/>
            </a:xfrm>
            <a:custGeom>
              <a:avLst/>
              <a:gdLst/>
              <a:ahLst/>
              <a:cxnLst/>
              <a:rect l="l" t="t" r="r" b="b"/>
              <a:pathLst>
                <a:path w="18414" h="591820">
                  <a:moveTo>
                    <a:pt x="18287" y="573024"/>
                  </a:moveTo>
                  <a:lnTo>
                    <a:pt x="9144" y="573024"/>
                  </a:lnTo>
                  <a:lnTo>
                    <a:pt x="9144" y="591312"/>
                  </a:lnTo>
                  <a:lnTo>
                    <a:pt x="18287" y="582168"/>
                  </a:lnTo>
                  <a:lnTo>
                    <a:pt x="18287" y="573024"/>
                  </a:lnTo>
                  <a:close/>
                </a:path>
                <a:path w="18414" h="591820">
                  <a:moveTo>
                    <a:pt x="18287" y="582168"/>
                  </a:moveTo>
                  <a:lnTo>
                    <a:pt x="9144" y="591312"/>
                  </a:lnTo>
                  <a:lnTo>
                    <a:pt x="18287" y="591312"/>
                  </a:lnTo>
                  <a:lnTo>
                    <a:pt x="18287" y="582168"/>
                  </a:lnTo>
                  <a:close/>
                </a:path>
                <a:path w="18414" h="591820">
                  <a:moveTo>
                    <a:pt x="18287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9144" y="573024"/>
                  </a:lnTo>
                  <a:lnTo>
                    <a:pt x="18287" y="573024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7">
              <a:extLst>
                <a:ext uri="{FF2B5EF4-FFF2-40B4-BE49-F238E27FC236}">
                  <a16:creationId xmlns:a16="http://schemas.microsoft.com/office/drawing/2014/main" id="{5C967E7C-9F3B-4D48-9AAE-98C45668A635}"/>
                </a:ext>
              </a:extLst>
            </p:cNvPr>
            <p:cNvSpPr/>
            <p:nvPr/>
          </p:nvSpPr>
          <p:spPr>
            <a:xfrm>
              <a:off x="9426291" y="3802900"/>
              <a:ext cx="0" cy="571948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8">
              <a:extLst>
                <a:ext uri="{FF2B5EF4-FFF2-40B4-BE49-F238E27FC236}">
                  <a16:creationId xmlns:a16="http://schemas.microsoft.com/office/drawing/2014/main" id="{44E03DD5-1E16-41F0-A14B-282333E255A2}"/>
                </a:ext>
              </a:extLst>
            </p:cNvPr>
            <p:cNvSpPr/>
            <p:nvPr/>
          </p:nvSpPr>
          <p:spPr>
            <a:xfrm>
              <a:off x="6521765" y="3913289"/>
              <a:ext cx="409746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1">
              <a:extLst>
                <a:ext uri="{FF2B5EF4-FFF2-40B4-BE49-F238E27FC236}">
                  <a16:creationId xmlns:a16="http://schemas.microsoft.com/office/drawing/2014/main" id="{CAC54814-5529-443D-85D2-9842B6DD75C4}"/>
                </a:ext>
              </a:extLst>
            </p:cNvPr>
            <p:cNvSpPr/>
            <p:nvPr/>
          </p:nvSpPr>
          <p:spPr>
            <a:xfrm>
              <a:off x="6517943" y="3807701"/>
              <a:ext cx="0" cy="571948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CAD1E789-2A37-4121-8CC9-BC7C3EA7C711}"/>
                    </a:ext>
                  </a:extLst>
                </p:cNvPr>
                <p:cNvSpPr txBox="1"/>
                <p:nvPr/>
              </p:nvSpPr>
              <p:spPr>
                <a:xfrm>
                  <a:off x="7896193" y="3562250"/>
                  <a:ext cx="144683" cy="230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CAD1E789-2A37-4121-8CC9-BC7C3EA7C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193" y="3562250"/>
                  <a:ext cx="144683" cy="230056"/>
                </a:xfrm>
                <a:prstGeom prst="rect">
                  <a:avLst/>
                </a:prstGeom>
                <a:blipFill>
                  <a:blip r:embed="rId8"/>
                  <a:stretch>
                    <a:fillRect l="-62500" r="-50000" b="-4324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10556967-9ACB-4F85-9321-AFFDBC81A4C7}"/>
                    </a:ext>
                  </a:extLst>
                </p:cNvPr>
                <p:cNvSpPr txBox="1"/>
                <p:nvPr/>
              </p:nvSpPr>
              <p:spPr>
                <a:xfrm>
                  <a:off x="6533390" y="4710579"/>
                  <a:ext cx="144683" cy="230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10556967-9ACB-4F85-9321-AFFDBC81A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390" y="4710579"/>
                  <a:ext cx="144683" cy="230056"/>
                </a:xfrm>
                <a:prstGeom prst="rect">
                  <a:avLst/>
                </a:prstGeom>
                <a:blipFill>
                  <a:blip r:embed="rId9"/>
                  <a:stretch>
                    <a:fillRect l="-58333" r="-58333" b="-421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77B1BF9B-0E85-4847-AD6A-8D7B2948BD76}"/>
                    </a:ext>
                  </a:extLst>
                </p:cNvPr>
                <p:cNvSpPr txBox="1"/>
                <p:nvPr/>
              </p:nvSpPr>
              <p:spPr>
                <a:xfrm>
                  <a:off x="9269823" y="4720993"/>
                  <a:ext cx="144683" cy="230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77B1BF9B-0E85-4847-AD6A-8D7B2948B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9823" y="4720993"/>
                  <a:ext cx="144683" cy="230056"/>
                </a:xfrm>
                <a:prstGeom prst="rect">
                  <a:avLst/>
                </a:prstGeom>
                <a:blipFill>
                  <a:blip r:embed="rId10"/>
                  <a:stretch>
                    <a:fillRect l="-58333" r="-58333" b="-394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object 37">
              <a:extLst>
                <a:ext uri="{FF2B5EF4-FFF2-40B4-BE49-F238E27FC236}">
                  <a16:creationId xmlns:a16="http://schemas.microsoft.com/office/drawing/2014/main" id="{A3CCE118-D61B-4E2E-BB88-1D235F65D383}"/>
                </a:ext>
              </a:extLst>
            </p:cNvPr>
            <p:cNvSpPr/>
            <p:nvPr/>
          </p:nvSpPr>
          <p:spPr>
            <a:xfrm>
              <a:off x="10627191" y="3802900"/>
              <a:ext cx="0" cy="571948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8">
              <a:extLst>
                <a:ext uri="{FF2B5EF4-FFF2-40B4-BE49-F238E27FC236}">
                  <a16:creationId xmlns:a16="http://schemas.microsoft.com/office/drawing/2014/main" id="{BB2D92A8-1AE4-464D-BC70-462456EB4B45}"/>
                </a:ext>
              </a:extLst>
            </p:cNvPr>
            <p:cNvSpPr/>
            <p:nvPr/>
          </p:nvSpPr>
          <p:spPr>
            <a:xfrm>
              <a:off x="9414506" y="4367179"/>
              <a:ext cx="1204722" cy="45720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8">
              <a:extLst>
                <a:ext uri="{FF2B5EF4-FFF2-40B4-BE49-F238E27FC236}">
                  <a16:creationId xmlns:a16="http://schemas.microsoft.com/office/drawing/2014/main" id="{74A6A683-ACA0-451D-B82C-C83A3CD5ACD5}"/>
                </a:ext>
              </a:extLst>
            </p:cNvPr>
            <p:cNvSpPr/>
            <p:nvPr/>
          </p:nvSpPr>
          <p:spPr>
            <a:xfrm rot="5400000">
              <a:off x="10001101" y="4675399"/>
              <a:ext cx="1204722" cy="45720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8">
              <a:extLst>
                <a:ext uri="{FF2B5EF4-FFF2-40B4-BE49-F238E27FC236}">
                  <a16:creationId xmlns:a16="http://schemas.microsoft.com/office/drawing/2014/main" id="{5886B07C-5B08-4BFE-A5C0-929D23A14F91}"/>
                </a:ext>
              </a:extLst>
            </p:cNvPr>
            <p:cNvSpPr/>
            <p:nvPr/>
          </p:nvSpPr>
          <p:spPr>
            <a:xfrm>
              <a:off x="9422469" y="5300620"/>
              <a:ext cx="1204722" cy="45720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B5E26078-ADDF-44FA-9A5F-4FF28C409806}"/>
                    </a:ext>
                  </a:extLst>
                </p:cNvPr>
                <p:cNvSpPr txBox="1"/>
                <p:nvPr/>
              </p:nvSpPr>
              <p:spPr>
                <a:xfrm>
                  <a:off x="10709848" y="4720993"/>
                  <a:ext cx="1660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B5E26078-ADDF-44FA-9A5F-4FF28C4098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848" y="4720993"/>
                  <a:ext cx="16600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1429" r="-10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042D3748-2FCE-49A2-B9F1-594BA9B0CEEB}"/>
                    </a:ext>
                  </a:extLst>
                </p:cNvPr>
                <p:cNvSpPr txBox="1"/>
                <p:nvPr/>
              </p:nvSpPr>
              <p:spPr>
                <a:xfrm>
                  <a:off x="9860061" y="3562250"/>
                  <a:ext cx="3136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042D3748-2FCE-49A2-B9F1-594BA9B0CE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0061" y="3562250"/>
                  <a:ext cx="313611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7308" r="-7692" b="-1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bject 41">
              <a:extLst>
                <a:ext uri="{FF2B5EF4-FFF2-40B4-BE49-F238E27FC236}">
                  <a16:creationId xmlns:a16="http://schemas.microsoft.com/office/drawing/2014/main" id="{DC20B6E7-E6CE-4847-905D-D5C79DAF6707}"/>
                </a:ext>
              </a:extLst>
            </p:cNvPr>
            <p:cNvSpPr/>
            <p:nvPr/>
          </p:nvSpPr>
          <p:spPr>
            <a:xfrm>
              <a:off x="6517943" y="3339365"/>
              <a:ext cx="0" cy="571948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1">
              <a:extLst>
                <a:ext uri="{FF2B5EF4-FFF2-40B4-BE49-F238E27FC236}">
                  <a16:creationId xmlns:a16="http://schemas.microsoft.com/office/drawing/2014/main" id="{3CC0D7E5-30BC-41CA-8AFF-1433FC5754C7}"/>
                </a:ext>
              </a:extLst>
            </p:cNvPr>
            <p:cNvSpPr/>
            <p:nvPr/>
          </p:nvSpPr>
          <p:spPr>
            <a:xfrm>
              <a:off x="10624402" y="3339365"/>
              <a:ext cx="0" cy="571948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8">
              <a:extLst>
                <a:ext uri="{FF2B5EF4-FFF2-40B4-BE49-F238E27FC236}">
                  <a16:creationId xmlns:a16="http://schemas.microsoft.com/office/drawing/2014/main" id="{5F70CEC5-30E6-43A9-A037-2FD3D4B6DAB5}"/>
                </a:ext>
              </a:extLst>
            </p:cNvPr>
            <p:cNvSpPr/>
            <p:nvPr/>
          </p:nvSpPr>
          <p:spPr>
            <a:xfrm>
              <a:off x="6517943" y="3459522"/>
              <a:ext cx="409746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6A940AA6-DEC1-4C8D-A08E-ED20FA39B3B9}"/>
                    </a:ext>
                  </a:extLst>
                </p:cNvPr>
                <p:cNvSpPr txBox="1"/>
                <p:nvPr/>
              </p:nvSpPr>
              <p:spPr>
                <a:xfrm>
                  <a:off x="8495936" y="3127176"/>
                  <a:ext cx="30764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6A940AA6-DEC1-4C8D-A08E-ED20FA39B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5936" y="3127176"/>
                  <a:ext cx="307648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7647" r="-5882" b="-156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4E5F7A5C-79A9-4B92-897D-FBA2E335A2E5}"/>
                  </a:ext>
                </a:extLst>
              </p:cNvPr>
              <p:cNvSpPr/>
              <p:nvPr/>
            </p:nvSpPr>
            <p:spPr>
              <a:xfrm>
                <a:off x="805592" y="3260707"/>
                <a:ext cx="15309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4E5F7A5C-79A9-4B92-897D-FBA2E335A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92" y="3260707"/>
                <a:ext cx="1530932" cy="400110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AB8C4F5E-38A3-4893-BDBB-B0D8A1A84A98}"/>
                  </a:ext>
                </a:extLst>
              </p:cNvPr>
              <p:cNvSpPr txBox="1"/>
              <p:nvPr/>
            </p:nvSpPr>
            <p:spPr>
              <a:xfrm>
                <a:off x="805592" y="4025610"/>
                <a:ext cx="54445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Poiché, in questo caso, si suppone che</a:t>
                </a:r>
                <a14:m>
                  <m:oMath xmlns:m="http://schemas.openxmlformats.org/officeDocument/2006/math">
                    <m:r>
                      <a:rPr lang="it-IT" sz="2000" b="0" i="0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000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it-IT" sz="2000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sia costante si ha anche che:</a:t>
                </a:r>
              </a:p>
            </p:txBody>
          </p:sp>
        </mc:Choice>
        <mc:Fallback xmlns="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AB8C4F5E-38A3-4893-BDBB-B0D8A1A84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92" y="4025610"/>
                <a:ext cx="5444577" cy="707886"/>
              </a:xfrm>
              <a:prstGeom prst="rect">
                <a:avLst/>
              </a:prstGeom>
              <a:blipFill>
                <a:blip r:embed="rId15"/>
                <a:stretch>
                  <a:fillRect l="-896" t="-3448" r="-1232" b="-155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tangolo 75">
                <a:extLst>
                  <a:ext uri="{FF2B5EF4-FFF2-40B4-BE49-F238E27FC236}">
                    <a16:creationId xmlns:a16="http://schemas.microsoft.com/office/drawing/2014/main" id="{7EC2C212-85D9-428F-BC0F-7D533FD5A55A}"/>
                  </a:ext>
                </a:extLst>
              </p:cNvPr>
              <p:cNvSpPr/>
              <p:nvPr/>
            </p:nvSpPr>
            <p:spPr>
              <a:xfrm>
                <a:off x="805592" y="4923370"/>
                <a:ext cx="4060663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=8+0.208=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6" name="Rettangolo 75">
                <a:extLst>
                  <a:ext uri="{FF2B5EF4-FFF2-40B4-BE49-F238E27FC236}">
                    <a16:creationId xmlns:a16="http://schemas.microsoft.com/office/drawing/2014/main" id="{7EC2C212-85D9-428F-BC0F-7D533FD5A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92" y="4923370"/>
                <a:ext cx="4060663" cy="6823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55A28425-27D1-417C-8FC6-881CE6132A3E}"/>
                  </a:ext>
                </a:extLst>
              </p:cNvPr>
              <p:cNvSpPr/>
              <p:nvPr/>
            </p:nvSpPr>
            <p:spPr>
              <a:xfrm>
                <a:off x="4704080" y="5096839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8.208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55A28425-27D1-417C-8FC6-881CE6132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80" y="5096839"/>
                <a:ext cx="865943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6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4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59FF6D6D-267E-4AFC-8C46-FA859365285F}"/>
              </a:ext>
            </a:extLst>
          </p:cNvPr>
          <p:cNvGrpSpPr/>
          <p:nvPr/>
        </p:nvGrpSpPr>
        <p:grpSpPr>
          <a:xfrm>
            <a:off x="8709612" y="151332"/>
            <a:ext cx="2959897" cy="1658286"/>
            <a:chOff x="4080195" y="4221729"/>
            <a:chExt cx="4075622" cy="2218514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57D4EA56-EED6-4428-B23D-571539ECA07E}"/>
                </a:ext>
              </a:extLst>
            </p:cNvPr>
            <p:cNvGrpSpPr/>
            <p:nvPr/>
          </p:nvGrpSpPr>
          <p:grpSpPr>
            <a:xfrm>
              <a:off x="4080195" y="4429389"/>
              <a:ext cx="4031610" cy="2010854"/>
              <a:chOff x="3828875" y="4437776"/>
              <a:chExt cx="3192490" cy="1616572"/>
            </a:xfrm>
          </p:grpSpPr>
          <p:sp>
            <p:nvSpPr>
              <p:cNvPr id="7" name="object 33">
                <a:extLst>
                  <a:ext uri="{FF2B5EF4-FFF2-40B4-BE49-F238E27FC236}">
                    <a16:creationId xmlns:a16="http://schemas.microsoft.com/office/drawing/2014/main" id="{23BA39FB-25B1-4CD8-BABB-CE98EFBACC9A}"/>
                  </a:ext>
                </a:extLst>
              </p:cNvPr>
              <p:cNvSpPr/>
              <p:nvPr/>
            </p:nvSpPr>
            <p:spPr>
              <a:xfrm>
                <a:off x="3828875" y="6022516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0" y="9144"/>
                    </a:moveTo>
                    <a:lnTo>
                      <a:pt x="0" y="18288"/>
                    </a:lnTo>
                    <a:lnTo>
                      <a:pt x="9143" y="18288"/>
                    </a:lnTo>
                    <a:lnTo>
                      <a:pt x="0" y="9144"/>
                    </a:lnTo>
                    <a:close/>
                  </a:path>
                  <a:path w="2326004" h="18414">
                    <a:moveTo>
                      <a:pt x="2325624" y="0"/>
                    </a:moveTo>
                    <a:lnTo>
                      <a:pt x="9143" y="0"/>
                    </a:lnTo>
                    <a:lnTo>
                      <a:pt x="18287" y="9144"/>
                    </a:lnTo>
                    <a:lnTo>
                      <a:pt x="0" y="9144"/>
                    </a:lnTo>
                    <a:lnTo>
                      <a:pt x="9143" y="18288"/>
                    </a:lnTo>
                    <a:lnTo>
                      <a:pt x="2325624" y="18288"/>
                    </a:lnTo>
                    <a:lnTo>
                      <a:pt x="2325624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8" name="object 34">
                <a:extLst>
                  <a:ext uri="{FF2B5EF4-FFF2-40B4-BE49-F238E27FC236}">
                    <a16:creationId xmlns:a16="http://schemas.microsoft.com/office/drawing/2014/main" id="{BC89895C-8D4E-4079-AD78-201E4377189C}"/>
                  </a:ext>
                </a:extLst>
              </p:cNvPr>
              <p:cNvSpPr/>
              <p:nvPr/>
            </p:nvSpPr>
            <p:spPr>
              <a:xfrm>
                <a:off x="3828875" y="5036570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9143" y="0"/>
                    </a:moveTo>
                    <a:lnTo>
                      <a:pt x="0" y="9143"/>
                    </a:lnTo>
                    <a:lnTo>
                      <a:pt x="0" y="591311"/>
                    </a:lnTo>
                    <a:lnTo>
                      <a:pt x="18287" y="591311"/>
                    </a:lnTo>
                    <a:lnTo>
                      <a:pt x="18287" y="18287"/>
                    </a:lnTo>
                    <a:lnTo>
                      <a:pt x="9143" y="18287"/>
                    </a:lnTo>
                    <a:lnTo>
                      <a:pt x="9143" y="0"/>
                    </a:lnTo>
                    <a:close/>
                  </a:path>
                  <a:path w="18414" h="591820">
                    <a:moveTo>
                      <a:pt x="18287" y="9143"/>
                    </a:moveTo>
                    <a:lnTo>
                      <a:pt x="9143" y="18287"/>
                    </a:lnTo>
                    <a:lnTo>
                      <a:pt x="18287" y="18287"/>
                    </a:lnTo>
                    <a:lnTo>
                      <a:pt x="18287" y="9143"/>
                    </a:lnTo>
                    <a:close/>
                  </a:path>
                  <a:path w="18414" h="591820">
                    <a:moveTo>
                      <a:pt x="9143" y="0"/>
                    </a:moveTo>
                    <a:lnTo>
                      <a:pt x="0" y="0"/>
                    </a:lnTo>
                    <a:lnTo>
                      <a:pt x="0" y="9143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9" name="object 35">
                <a:extLst>
                  <a:ext uri="{FF2B5EF4-FFF2-40B4-BE49-F238E27FC236}">
                    <a16:creationId xmlns:a16="http://schemas.microsoft.com/office/drawing/2014/main" id="{786D5DB1-2159-43C6-955A-9709BC60EA45}"/>
                  </a:ext>
                </a:extLst>
              </p:cNvPr>
              <p:cNvSpPr/>
              <p:nvPr/>
            </p:nvSpPr>
            <p:spPr>
              <a:xfrm>
                <a:off x="3841376" y="5036570"/>
                <a:ext cx="3179989" cy="31187"/>
              </a:xfrm>
              <a:custGeom>
                <a:avLst/>
                <a:gdLst/>
                <a:ahLst/>
                <a:cxnLst/>
                <a:rect l="l" t="t" r="r" b="b"/>
                <a:pathLst>
                  <a:path w="2326004" h="18414">
                    <a:moveTo>
                      <a:pt x="2316480" y="0"/>
                    </a:moveTo>
                    <a:lnTo>
                      <a:pt x="0" y="0"/>
                    </a:lnTo>
                    <a:lnTo>
                      <a:pt x="0" y="18287"/>
                    </a:lnTo>
                    <a:lnTo>
                      <a:pt x="2316480" y="18287"/>
                    </a:lnTo>
                    <a:lnTo>
                      <a:pt x="2307335" y="9143"/>
                    </a:lnTo>
                    <a:lnTo>
                      <a:pt x="2325623" y="9143"/>
                    </a:lnTo>
                    <a:lnTo>
                      <a:pt x="2316480" y="0"/>
                    </a:lnTo>
                    <a:close/>
                  </a:path>
                  <a:path w="2326004" h="18414">
                    <a:moveTo>
                      <a:pt x="2325623" y="0"/>
                    </a:moveTo>
                    <a:lnTo>
                      <a:pt x="2316480" y="0"/>
                    </a:lnTo>
                    <a:lnTo>
                      <a:pt x="2325623" y="9143"/>
                    </a:lnTo>
                    <a:lnTo>
                      <a:pt x="2325623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0" name="object 36">
                <a:extLst>
                  <a:ext uri="{FF2B5EF4-FFF2-40B4-BE49-F238E27FC236}">
                    <a16:creationId xmlns:a16="http://schemas.microsoft.com/office/drawing/2014/main" id="{0CD0E604-2E07-4F26-A25D-990DED2EB965}"/>
                  </a:ext>
                </a:extLst>
              </p:cNvPr>
              <p:cNvSpPr/>
              <p:nvPr/>
            </p:nvSpPr>
            <p:spPr>
              <a:xfrm>
                <a:off x="6995841" y="5052056"/>
                <a:ext cx="25176" cy="1002292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91820">
                    <a:moveTo>
                      <a:pt x="18287" y="573024"/>
                    </a:moveTo>
                    <a:lnTo>
                      <a:pt x="9144" y="573024"/>
                    </a:lnTo>
                    <a:lnTo>
                      <a:pt x="9144" y="591312"/>
                    </a:lnTo>
                    <a:lnTo>
                      <a:pt x="18287" y="582168"/>
                    </a:lnTo>
                    <a:lnTo>
                      <a:pt x="18287" y="573024"/>
                    </a:lnTo>
                    <a:close/>
                  </a:path>
                  <a:path w="18414" h="591820">
                    <a:moveTo>
                      <a:pt x="18287" y="582168"/>
                    </a:moveTo>
                    <a:lnTo>
                      <a:pt x="9144" y="591312"/>
                    </a:lnTo>
                    <a:lnTo>
                      <a:pt x="18287" y="591312"/>
                    </a:lnTo>
                    <a:lnTo>
                      <a:pt x="18287" y="582168"/>
                    </a:lnTo>
                    <a:close/>
                  </a:path>
                  <a:path w="18414" h="591820">
                    <a:moveTo>
                      <a:pt x="18287" y="0"/>
                    </a:moveTo>
                    <a:lnTo>
                      <a:pt x="0" y="0"/>
                    </a:lnTo>
                    <a:lnTo>
                      <a:pt x="0" y="582168"/>
                    </a:lnTo>
                    <a:lnTo>
                      <a:pt x="9144" y="573024"/>
                    </a:lnTo>
                    <a:lnTo>
                      <a:pt x="18287" y="573024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1" name="object 37">
                <a:extLst>
                  <a:ext uri="{FF2B5EF4-FFF2-40B4-BE49-F238E27FC236}">
                    <a16:creationId xmlns:a16="http://schemas.microsoft.com/office/drawing/2014/main" id="{B13BC32D-CE26-475E-B3A0-E05ECAB9D457}"/>
                  </a:ext>
                </a:extLst>
              </p:cNvPr>
              <p:cNvSpPr/>
              <p:nvPr/>
            </p:nvSpPr>
            <p:spPr>
              <a:xfrm>
                <a:off x="7008342" y="4437776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2" name="object 38">
                <a:extLst>
                  <a:ext uri="{FF2B5EF4-FFF2-40B4-BE49-F238E27FC236}">
                    <a16:creationId xmlns:a16="http://schemas.microsoft.com/office/drawing/2014/main" id="{DBEBAD40-E4D7-4651-9559-7D6D78747429}"/>
                  </a:ext>
                </a:extLst>
              </p:cNvPr>
              <p:cNvSpPr/>
              <p:nvPr/>
            </p:nvSpPr>
            <p:spPr>
              <a:xfrm>
                <a:off x="3841376" y="4556502"/>
                <a:ext cx="3166967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6479">
                    <a:moveTo>
                      <a:pt x="0" y="0"/>
                    </a:moveTo>
                    <a:lnTo>
                      <a:pt x="231648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3" name="object 41">
                <a:extLst>
                  <a:ext uri="{FF2B5EF4-FFF2-40B4-BE49-F238E27FC236}">
                    <a16:creationId xmlns:a16="http://schemas.microsoft.com/office/drawing/2014/main" id="{519CE7A3-1521-4756-ACDD-592650ED9D84}"/>
                  </a:ext>
                </a:extLst>
              </p:cNvPr>
              <p:cNvSpPr/>
              <p:nvPr/>
            </p:nvSpPr>
            <p:spPr>
              <a:xfrm>
                <a:off x="3837208" y="4442940"/>
                <a:ext cx="0" cy="615140"/>
              </a:xfrm>
              <a:custGeom>
                <a:avLst/>
                <a:gdLst/>
                <a:ahLst/>
                <a:cxnLst/>
                <a:rect l="l" t="t" r="r" b="b"/>
                <a:pathLst>
                  <a:path h="363220">
                    <a:moveTo>
                      <a:pt x="0" y="0"/>
                    </a:moveTo>
                    <a:lnTo>
                      <a:pt x="0" y="36271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C128C958-4F7F-4647-84A1-FEE2CF760FDA}"/>
                    </a:ext>
                  </a:extLst>
                </p:cNvPr>
                <p:cNvSpPr txBox="1"/>
                <p:nvPr/>
              </p:nvSpPr>
              <p:spPr>
                <a:xfrm>
                  <a:off x="5988495" y="4221729"/>
                  <a:ext cx="274318" cy="4117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sz="2000" dirty="0"/>
                </a:p>
              </p:txBody>
            </p:sp>
          </mc:Choice>
          <mc:Fallback xmlns="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C128C958-4F7F-4647-84A1-FEE2CF760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495" y="4221729"/>
                  <a:ext cx="274318" cy="411755"/>
                </a:xfrm>
                <a:prstGeom prst="rect">
                  <a:avLst/>
                </a:prstGeom>
                <a:blipFill>
                  <a:blip r:embed="rId2"/>
                  <a:stretch>
                    <a:fillRect l="-27273" r="-27273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8C2CFA77-88A1-45F2-B29A-EE8F0B7FF802}"/>
                    </a:ext>
                  </a:extLst>
                </p:cNvPr>
                <p:cNvSpPr txBox="1"/>
                <p:nvPr/>
              </p:nvSpPr>
              <p:spPr>
                <a:xfrm>
                  <a:off x="4111987" y="5643714"/>
                  <a:ext cx="275906" cy="4117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sz="2000" dirty="0"/>
                </a:p>
              </p:txBody>
            </p:sp>
          </mc:Choice>
          <mc:Fallback xmlns="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8C2CFA77-88A1-45F2-B29A-EE8F0B7FF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987" y="5643714"/>
                  <a:ext cx="275906" cy="411755"/>
                </a:xfrm>
                <a:prstGeom prst="rect">
                  <a:avLst/>
                </a:prstGeom>
                <a:blipFill>
                  <a:blip r:embed="rId3"/>
                  <a:stretch>
                    <a:fillRect l="-31250" r="-31250" b="-588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8BDCC0F8-30D3-48DD-992D-6AC5743E7DFD}"/>
                    </a:ext>
                  </a:extLst>
                </p:cNvPr>
                <p:cNvSpPr txBox="1"/>
                <p:nvPr/>
              </p:nvSpPr>
              <p:spPr>
                <a:xfrm>
                  <a:off x="7879911" y="5657647"/>
                  <a:ext cx="275906" cy="4117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it-IT" sz="2000" dirty="0"/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8BDCC0F8-30D3-48DD-992D-6AC5743E7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9911" y="5657647"/>
                  <a:ext cx="275906" cy="411755"/>
                </a:xfrm>
                <a:prstGeom prst="rect">
                  <a:avLst/>
                </a:prstGeom>
                <a:blipFill>
                  <a:blip r:embed="rId4"/>
                  <a:stretch>
                    <a:fillRect l="-27273" r="-30303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06ED1E-9A87-405F-9E0F-7E68F615B755}"/>
              </a:ext>
            </a:extLst>
          </p:cNvPr>
          <p:cNvSpPr txBox="1"/>
          <p:nvPr/>
        </p:nvSpPr>
        <p:spPr>
          <a:xfrm>
            <a:off x="774268" y="287780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Dalle tabelle (FF) si possono trovare i rapporti caratteristici ed il numero di Mach nella sezione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3E584ED1-3A2D-4B4B-A226-9EB7A1C96EC1}"/>
                  </a:ext>
                </a:extLst>
              </p:cNvPr>
              <p:cNvSpPr/>
              <p:nvPr/>
            </p:nvSpPr>
            <p:spPr>
              <a:xfrm>
                <a:off x="840676" y="1487480"/>
                <a:ext cx="1734449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=8.208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3E584ED1-3A2D-4B4B-A226-9EB7A1C96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6" y="1487480"/>
                <a:ext cx="1734449" cy="682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1914C93-3FF4-42F6-A277-DB6FC2784104}"/>
              </a:ext>
            </a:extLst>
          </p:cNvPr>
          <p:cNvCxnSpPr>
            <a:cxnSpLocks/>
          </p:cNvCxnSpPr>
          <p:nvPr/>
        </p:nvCxnSpPr>
        <p:spPr>
          <a:xfrm>
            <a:off x="2619001" y="1879810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32EC07CD-030B-4441-9BF0-D2EE716417D1}"/>
              </a:ext>
            </a:extLst>
          </p:cNvPr>
          <p:cNvSpPr/>
          <p:nvPr/>
        </p:nvSpPr>
        <p:spPr>
          <a:xfrm>
            <a:off x="3051450" y="148531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961680E-7537-43B6-85D1-723E6E108835}"/>
                  </a:ext>
                </a:extLst>
              </p:cNvPr>
              <p:cNvSpPr/>
              <p:nvPr/>
            </p:nvSpPr>
            <p:spPr>
              <a:xfrm>
                <a:off x="4360349" y="1221022"/>
                <a:ext cx="822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961680E-7537-43B6-85D1-723E6E108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349" y="1221022"/>
                <a:ext cx="82266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E73CCA96-8057-4085-B63C-DA4E8D4BB6BD}"/>
                  </a:ext>
                </a:extLst>
              </p:cNvPr>
              <p:cNvSpPr/>
              <p:nvPr/>
            </p:nvSpPr>
            <p:spPr>
              <a:xfrm>
                <a:off x="5188974" y="122102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0.253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E73CCA96-8057-4085-B63C-DA4E8D4BB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74" y="1221022"/>
                <a:ext cx="86594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1DED3397-8322-47D2-AFDB-4E2BC30C18A0}"/>
                  </a:ext>
                </a:extLst>
              </p:cNvPr>
              <p:cNvSpPr/>
              <p:nvPr/>
            </p:nvSpPr>
            <p:spPr>
              <a:xfrm>
                <a:off x="4434280" y="2041452"/>
                <a:ext cx="754694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1DED3397-8322-47D2-AFDB-4E2BC30C1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80" y="2041452"/>
                <a:ext cx="754694" cy="6712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BBED23E-74F3-4036-AC68-5954CAF61746}"/>
                  </a:ext>
                </a:extLst>
              </p:cNvPr>
              <p:cNvSpPr/>
              <p:nvPr/>
            </p:nvSpPr>
            <p:spPr>
              <a:xfrm>
                <a:off x="5188974" y="2151634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4.30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BBED23E-74F3-4036-AC68-5954CAF61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74" y="2151634"/>
                <a:ext cx="72327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6187B295-63E7-44AB-BA6B-634174911DF1}"/>
                  </a:ext>
                </a:extLst>
              </p:cNvPr>
              <p:cNvSpPr/>
              <p:nvPr/>
            </p:nvSpPr>
            <p:spPr>
              <a:xfrm>
                <a:off x="6577624" y="2027378"/>
                <a:ext cx="873829" cy="699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6187B295-63E7-44AB-BA6B-634174911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24" y="2027378"/>
                <a:ext cx="873829" cy="6994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68054AF1-43DB-4470-BC46-87EB4BA367D5}"/>
                  </a:ext>
                </a:extLst>
              </p:cNvPr>
              <p:cNvSpPr/>
              <p:nvPr/>
            </p:nvSpPr>
            <p:spPr>
              <a:xfrm>
                <a:off x="7332318" y="2151634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2.37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68054AF1-43DB-4470-BC46-87EB4BA36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18" y="2151634"/>
                <a:ext cx="72327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450DBD25-6944-419A-940E-F25C98AA9468}"/>
                  </a:ext>
                </a:extLst>
              </p:cNvPr>
              <p:cNvSpPr/>
              <p:nvPr/>
            </p:nvSpPr>
            <p:spPr>
              <a:xfrm>
                <a:off x="6577624" y="1087813"/>
                <a:ext cx="772456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450DBD25-6944-419A-940E-F25C98AA9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24" y="1087813"/>
                <a:ext cx="772456" cy="6665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2186C77D-220D-4202-84F6-F07247D303DC}"/>
                  </a:ext>
                </a:extLst>
              </p:cNvPr>
              <p:cNvSpPr/>
              <p:nvPr/>
            </p:nvSpPr>
            <p:spPr>
              <a:xfrm>
                <a:off x="7332318" y="1221022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1.19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2186C77D-220D-4202-84F6-F07247D30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18" y="1221022"/>
                <a:ext cx="723275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C754CEB6-EEBE-43D1-8E35-E3BE9B513D8B}"/>
                  </a:ext>
                </a:extLst>
              </p:cNvPr>
              <p:cNvSpPr/>
              <p:nvPr/>
            </p:nvSpPr>
            <p:spPr>
              <a:xfrm>
                <a:off x="2770968" y="1877995"/>
                <a:ext cx="10563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C754CEB6-EEBE-43D1-8E35-E3BE9B513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68" y="1877995"/>
                <a:ext cx="1056379" cy="400110"/>
              </a:xfrm>
              <a:prstGeom prst="rect">
                <a:avLst/>
              </a:prstGeom>
              <a:blipFill>
                <a:blip r:embed="rId14"/>
                <a:stretch>
                  <a:fillRect l="-6358" t="-6061" r="-5202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3D33673-0BE1-400B-92C1-19A250D01A74}"/>
              </a:ext>
            </a:extLst>
          </p:cNvPr>
          <p:cNvSpPr txBox="1"/>
          <p:nvPr/>
        </p:nvSpPr>
        <p:spPr>
          <a:xfrm>
            <a:off x="840676" y="3052175"/>
            <a:ext cx="72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Le condizioni critiche sono costanti nel moto alla Fanno, quindi: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CB8BD17E-7CF2-40D8-8B27-E9E3F5E993E8}"/>
                  </a:ext>
                </a:extLst>
              </p:cNvPr>
              <p:cNvSpPr/>
              <p:nvPr/>
            </p:nvSpPr>
            <p:spPr>
              <a:xfrm>
                <a:off x="840676" y="3663340"/>
                <a:ext cx="4502451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4.30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1.49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⋅150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CB8BD17E-7CF2-40D8-8B27-E9E3F5E99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6" y="3663340"/>
                <a:ext cx="4502451" cy="7314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F2E36E89-336B-4213-9EE5-02B3042E3CB6}"/>
                  </a:ext>
                </a:extLst>
              </p:cNvPr>
              <p:cNvSpPr/>
              <p:nvPr/>
            </p:nvSpPr>
            <p:spPr>
              <a:xfrm>
                <a:off x="5260307" y="3828994"/>
                <a:ext cx="2180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432.886×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F2E36E89-336B-4213-9EE5-02B3042E3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07" y="3828994"/>
                <a:ext cx="218002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EAAC23C4-7638-4BEE-B10C-7DF21D9EBA22}"/>
                  </a:ext>
                </a:extLst>
              </p:cNvPr>
              <p:cNvSpPr/>
              <p:nvPr/>
            </p:nvSpPr>
            <p:spPr>
              <a:xfrm>
                <a:off x="840676" y="4462532"/>
                <a:ext cx="4375429" cy="72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1.19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1.09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⋅300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EAAC23C4-7638-4BEE-B10C-7DF21D9EB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6" y="4462532"/>
                <a:ext cx="4375429" cy="7298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ECC0669B-860B-46C8-85E7-C8255B1A475D}"/>
                  </a:ext>
                </a:extLst>
              </p:cNvPr>
              <p:cNvSpPr/>
              <p:nvPr/>
            </p:nvSpPr>
            <p:spPr>
              <a:xfrm>
                <a:off x="5260307" y="4627417"/>
                <a:ext cx="13692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327.523 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ECC0669B-860B-46C8-85E7-C8255B1A4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07" y="4627417"/>
                <a:ext cx="1369286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BF12366C-5E57-4126-B31B-CE321DE3DCDA}"/>
                  </a:ext>
                </a:extLst>
              </p:cNvPr>
              <p:cNvSpPr/>
              <p:nvPr/>
            </p:nvSpPr>
            <p:spPr>
              <a:xfrm>
                <a:off x="805470" y="5260185"/>
                <a:ext cx="5187317" cy="771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2.37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1.09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08.044×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BF12366C-5E57-4126-B31B-CE321DE3D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0" y="5260185"/>
                <a:ext cx="5187317" cy="7718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48FDD8C9-B56C-4A1E-8876-8D7CA470DFCB}"/>
                  </a:ext>
                </a:extLst>
              </p:cNvPr>
              <p:cNvSpPr/>
              <p:nvPr/>
            </p:nvSpPr>
            <p:spPr>
              <a:xfrm>
                <a:off x="5791776" y="5446069"/>
                <a:ext cx="2180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452.353×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48FDD8C9-B56C-4A1E-8876-8D7CA470D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776" y="5446069"/>
                <a:ext cx="2180020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83967D81-A523-49D7-9994-F434BAE5CE76}"/>
                  </a:ext>
                </a:extLst>
              </p:cNvPr>
              <p:cNvSpPr/>
              <p:nvPr/>
            </p:nvSpPr>
            <p:spPr>
              <a:xfrm>
                <a:off x="840676" y="6137937"/>
                <a:ext cx="1539460" cy="430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83967D81-A523-49D7-9994-F434BAE5C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6" y="6137937"/>
                <a:ext cx="1539460" cy="430311"/>
              </a:xfrm>
              <a:prstGeom prst="rect">
                <a:avLst/>
              </a:prstGeom>
              <a:blipFill>
                <a:blip r:embed="rId21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90703149-6E39-406B-B1DB-B689A08D00CC}"/>
                  </a:ext>
                </a:extLst>
              </p:cNvPr>
              <p:cNvSpPr/>
              <p:nvPr/>
            </p:nvSpPr>
            <p:spPr>
              <a:xfrm>
                <a:off x="2333897" y="6153037"/>
                <a:ext cx="23723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244.309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90703149-6E39-406B-B1DB-B689A08D0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97" y="6153037"/>
                <a:ext cx="2372381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6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5" grpId="0"/>
      <p:bldP spid="37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65B1894-A315-471A-8B47-B3A6BF5B2F81}"/>
                  </a:ext>
                </a:extLst>
              </p:cNvPr>
              <p:cNvSpPr txBox="1"/>
              <p:nvPr/>
            </p:nvSpPr>
            <p:spPr>
              <a:xfrm>
                <a:off x="696000" y="260059"/>
                <a:ext cx="10800000" cy="3950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2400"/>
                  </a:spcAft>
                </a:pP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MOTO ALLA FANNO – Es. 3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 serbatoio è collegato ad un ugello convergente e successivamente ad un condotto  adiabatico. Le condizioni di ristagno sono: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psi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Supponendo che il diametro del condotto sia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=0.0025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trovare la  massima pressione all'uscita che provoca un moto strozzato per una lunghezza del condotto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rispettivamente uguale a: </a:t>
                </a:r>
                <a14:m>
                  <m:oMath xmlns:m="http://schemas.openxmlformats.org/officeDocument/2006/math">
                    <m:r>
                      <a:rPr lang="it-IT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0 </m:t>
                    </m:r>
                    <m:r>
                      <m:rPr>
                        <m:sty m:val="p"/>
                      </m:rPr>
                      <a:rPr lang="it-IT" sz="2000" i="0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it-IT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it-IT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0 </m:t>
                    </m:r>
                    <m:r>
                      <m:rPr>
                        <m:sty m:val="p"/>
                      </m:rPr>
                      <a:rPr lang="it-IT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ft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Determinare inoltre la diminuzione percentuale della portata negli ultimi due casi rispetto al primo.</a:t>
                </a:r>
              </a:p>
              <a:p>
                <a:pPr>
                  <a:lnSpc>
                    <a:spcPct val="110000"/>
                  </a:lnSpc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65B1894-A315-471A-8B47-B3A6BF5B2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260059"/>
                <a:ext cx="10800000" cy="3950249"/>
              </a:xfrm>
              <a:prstGeom prst="rect">
                <a:avLst/>
              </a:prstGeom>
              <a:blipFill>
                <a:blip r:embed="rId2"/>
                <a:stretch>
                  <a:fillRect l="-564" t="-926" r="-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o 24">
            <a:extLst>
              <a:ext uri="{FF2B5EF4-FFF2-40B4-BE49-F238E27FC236}">
                <a16:creationId xmlns:a16="http://schemas.microsoft.com/office/drawing/2014/main" id="{255A0664-BF6C-48FA-8350-FD07534CB605}"/>
              </a:ext>
            </a:extLst>
          </p:cNvPr>
          <p:cNvGrpSpPr/>
          <p:nvPr/>
        </p:nvGrpSpPr>
        <p:grpSpPr>
          <a:xfrm>
            <a:off x="3581293" y="4159066"/>
            <a:ext cx="5029415" cy="2034073"/>
            <a:chOff x="3438126" y="4006666"/>
            <a:chExt cx="5029415" cy="2034073"/>
          </a:xfrm>
        </p:grpSpPr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0432344C-4454-4B9B-B3F1-70692ECB5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6736" y="4006666"/>
              <a:ext cx="914400" cy="1011757"/>
            </a:xfrm>
            <a:custGeom>
              <a:avLst/>
              <a:gdLst>
                <a:gd name="connsiteX0" fmla="*/ 0 w 485775"/>
                <a:gd name="connsiteY0" fmla="*/ 0 h 537496"/>
                <a:gd name="connsiteX1" fmla="*/ 71437 w 485775"/>
                <a:gd name="connsiteY1" fmla="*/ 54769 h 537496"/>
                <a:gd name="connsiteX2" fmla="*/ 128587 w 485775"/>
                <a:gd name="connsiteY2" fmla="*/ 173831 h 537496"/>
                <a:gd name="connsiteX3" fmla="*/ 188118 w 485775"/>
                <a:gd name="connsiteY3" fmla="*/ 342900 h 537496"/>
                <a:gd name="connsiteX4" fmla="*/ 261937 w 485775"/>
                <a:gd name="connsiteY4" fmla="*/ 457200 h 537496"/>
                <a:gd name="connsiteX5" fmla="*/ 328612 w 485775"/>
                <a:gd name="connsiteY5" fmla="*/ 500062 h 537496"/>
                <a:gd name="connsiteX6" fmla="*/ 433387 w 485775"/>
                <a:gd name="connsiteY6" fmla="*/ 533400 h 537496"/>
                <a:gd name="connsiteX7" fmla="*/ 485775 w 485775"/>
                <a:gd name="connsiteY7" fmla="*/ 535781 h 53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75" h="537496">
                  <a:moveTo>
                    <a:pt x="0" y="0"/>
                  </a:moveTo>
                  <a:cubicBezTo>
                    <a:pt x="25003" y="12898"/>
                    <a:pt x="50006" y="25797"/>
                    <a:pt x="71437" y="54769"/>
                  </a:cubicBezTo>
                  <a:cubicBezTo>
                    <a:pt x="92868" y="83741"/>
                    <a:pt x="109140" y="125809"/>
                    <a:pt x="128587" y="173831"/>
                  </a:cubicBezTo>
                  <a:cubicBezTo>
                    <a:pt x="148034" y="221853"/>
                    <a:pt x="165893" y="295672"/>
                    <a:pt x="188118" y="342900"/>
                  </a:cubicBezTo>
                  <a:cubicBezTo>
                    <a:pt x="210343" y="390128"/>
                    <a:pt x="238521" y="431006"/>
                    <a:pt x="261937" y="457200"/>
                  </a:cubicBezTo>
                  <a:cubicBezTo>
                    <a:pt x="285353" y="483394"/>
                    <a:pt x="300037" y="487362"/>
                    <a:pt x="328612" y="500062"/>
                  </a:cubicBezTo>
                  <a:cubicBezTo>
                    <a:pt x="357187" y="512762"/>
                    <a:pt x="407193" y="527447"/>
                    <a:pt x="433387" y="533400"/>
                  </a:cubicBezTo>
                  <a:cubicBezTo>
                    <a:pt x="459581" y="539353"/>
                    <a:pt x="472678" y="537567"/>
                    <a:pt x="485775" y="53578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2305AEFF-7C04-4E3A-8B39-07A33E615FDA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36824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BB5D564E-7DB0-459D-BAE0-CF77B98F81F2}"/>
                </a:ext>
              </a:extLst>
            </p:cNvPr>
            <p:cNvCxnSpPr>
              <a:cxnSpLocks/>
            </p:cNvCxnSpPr>
            <p:nvPr/>
          </p:nvCxnSpPr>
          <p:spPr>
            <a:xfrm>
              <a:off x="3438126" y="6040739"/>
              <a:ext cx="502941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8D16DAD6-ED8A-4050-8BC5-5907667773F5}"/>
                </a:ext>
              </a:extLst>
            </p:cNvPr>
            <p:cNvCxnSpPr>
              <a:cxnSpLocks/>
            </p:cNvCxnSpPr>
            <p:nvPr/>
          </p:nvCxnSpPr>
          <p:spPr>
            <a:xfrm>
              <a:off x="4556449" y="5018423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489AFB89-D21E-4289-A435-0341FDE26C2E}"/>
                </a:ext>
              </a:extLst>
            </p:cNvPr>
            <p:cNvCxnSpPr>
              <a:cxnSpLocks/>
            </p:cNvCxnSpPr>
            <p:nvPr/>
          </p:nvCxnSpPr>
          <p:spPr>
            <a:xfrm>
              <a:off x="8226490" y="5018422"/>
              <a:ext cx="0" cy="9937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C0264022-3DB7-4C83-9698-BFF12096949E}"/>
                    </a:ext>
                  </a:extLst>
                </p:cNvPr>
                <p:cNvSpPr txBox="1"/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C0264022-3DB7-4C83-9698-BFF120969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449" y="5382657"/>
                  <a:ext cx="19922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0303" r="-27273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919F3398-0C21-4B15-BC5D-C16B4908CA2D}"/>
                    </a:ext>
                  </a:extLst>
                </p:cNvPr>
                <p:cNvSpPr txBox="1"/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919F3398-0C21-4B15-BC5D-C16B4908C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219" y="5382657"/>
                  <a:ext cx="21172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bject 37">
              <a:extLst>
                <a:ext uri="{FF2B5EF4-FFF2-40B4-BE49-F238E27FC236}">
                  <a16:creationId xmlns:a16="http://schemas.microsoft.com/office/drawing/2014/main" id="{53034E7C-1AA1-4D29-922A-BD193932D581}"/>
                </a:ext>
              </a:extLst>
            </p:cNvPr>
            <p:cNvSpPr/>
            <p:nvPr/>
          </p:nvSpPr>
          <p:spPr>
            <a:xfrm>
              <a:off x="8238931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8">
              <a:extLst>
                <a:ext uri="{FF2B5EF4-FFF2-40B4-BE49-F238E27FC236}">
                  <a16:creationId xmlns:a16="http://schemas.microsoft.com/office/drawing/2014/main" id="{6AC868F8-5286-4BAA-9034-19A9325C8C10}"/>
                </a:ext>
              </a:extLst>
            </p:cNvPr>
            <p:cNvSpPr/>
            <p:nvPr/>
          </p:nvSpPr>
          <p:spPr>
            <a:xfrm>
              <a:off x="4556449" y="4460475"/>
              <a:ext cx="3682481" cy="45719"/>
            </a:xfrm>
            <a:custGeom>
              <a:avLst/>
              <a:gdLst/>
              <a:ahLst/>
              <a:cxnLst/>
              <a:rect l="l" t="t" r="r" b="b"/>
              <a:pathLst>
                <a:path w="2316479">
                  <a:moveTo>
                    <a:pt x="0" y="0"/>
                  </a:moveTo>
                  <a:lnTo>
                    <a:pt x="231648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1">
              <a:extLst>
                <a:ext uri="{FF2B5EF4-FFF2-40B4-BE49-F238E27FC236}">
                  <a16:creationId xmlns:a16="http://schemas.microsoft.com/office/drawing/2014/main" id="{5F14DE26-2523-4EE1-BC0A-1C50D8103196}"/>
                </a:ext>
              </a:extLst>
            </p:cNvPr>
            <p:cNvSpPr/>
            <p:nvPr/>
          </p:nvSpPr>
          <p:spPr>
            <a:xfrm>
              <a:off x="4551185" y="4319216"/>
              <a:ext cx="0" cy="765173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D1D1547C-5FDD-42BC-9641-4E2BAE3D5C3E}"/>
                    </a:ext>
                  </a:extLst>
                </p:cNvPr>
                <p:cNvSpPr txBox="1"/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D1D1547C-5FDD-42BC-9641-4E2BAE3D5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9" y="4150025"/>
                  <a:ext cx="1992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1250" r="-28125"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9940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B476F9F3FCE418DEA2CD550DD36A5" ma:contentTypeVersion="12" ma:contentTypeDescription="Create a new document." ma:contentTypeScope="" ma:versionID="eb4d516ea6b9bde5049409120f9d0da7">
  <xsd:schema xmlns:xsd="http://www.w3.org/2001/XMLSchema" xmlns:xs="http://www.w3.org/2001/XMLSchema" xmlns:p="http://schemas.microsoft.com/office/2006/metadata/properties" xmlns:ns3="e4ea8ca7-2a22-400a-a5ca-c3d5b8483985" xmlns:ns4="23e585a3-b6b1-4c57-812a-728aac619ac8" targetNamespace="http://schemas.microsoft.com/office/2006/metadata/properties" ma:root="true" ma:fieldsID="ee28ecd30a8204c8c32f4d1fcc3d3401" ns3:_="" ns4:_="">
    <xsd:import namespace="e4ea8ca7-2a22-400a-a5ca-c3d5b8483985"/>
    <xsd:import namespace="23e585a3-b6b1-4c57-812a-728aac619a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a8ca7-2a22-400a-a5ca-c3d5b8483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585a3-b6b1-4c57-812a-728aac619a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1D3BC8-A88C-4820-9C86-3727AB0FC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ea8ca7-2a22-400a-a5ca-c3d5b8483985"/>
    <ds:schemaRef ds:uri="23e585a3-b6b1-4c57-812a-728aac619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89FFC5-C8C2-42A6-BFC4-996D925E0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355474-7C6E-4C4F-828F-AED4E5519654}">
  <ds:schemaRefs>
    <ds:schemaRef ds:uri="e4ea8ca7-2a22-400a-a5ca-c3d5b8483985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3e585a3-b6b1-4c57-812a-728aac619ac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2567</Words>
  <Application>Microsoft Office PowerPoint</Application>
  <PresentationFormat>Widescreen</PresentationFormat>
  <Paragraphs>633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GERARDO PAOLILLO</dc:creator>
  <cp:lastModifiedBy>GERARDO PAOLILLO</cp:lastModifiedBy>
  <cp:revision>1</cp:revision>
  <dcterms:created xsi:type="dcterms:W3CDTF">2020-05-13T18:50:01Z</dcterms:created>
  <dcterms:modified xsi:type="dcterms:W3CDTF">2020-05-13T18:53:20Z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0x010100BD2B476F9F3FCE418DEA2CD550DD36A5</vt:lpwstr>
  </property>
</Properties>
</file>