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3158C0-097B-45C0-86BD-8E8D4C07983C}" v="2" dt="2020-05-13T16:32:55.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4660"/>
  </p:normalViewPr>
  <p:slideViewPr>
    <p:cSldViewPr snapToGrid="0">
      <p:cViewPr varScale="1">
        <p:scale>
          <a:sx n="108" d="100"/>
          <a:sy n="108" d="100"/>
        </p:scale>
        <p:origin x="72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KO ZACCARA" userId="c5ed9ada-94b8-4202-b1fb-2fba54738592" providerId="ADAL" clId="{553158C0-097B-45C0-86BD-8E8D4C07983C}"/>
    <pc:docChg chg="modSld">
      <pc:chgData name="MIRKO ZACCARA" userId="c5ed9ada-94b8-4202-b1fb-2fba54738592" providerId="ADAL" clId="{553158C0-097B-45C0-86BD-8E8D4C07983C}" dt="2020-05-13T16:32:55.407" v="1" actId="20577"/>
      <pc:docMkLst>
        <pc:docMk/>
      </pc:docMkLst>
      <pc:sldChg chg="modSp">
        <pc:chgData name="MIRKO ZACCARA" userId="c5ed9ada-94b8-4202-b1fb-2fba54738592" providerId="ADAL" clId="{553158C0-097B-45C0-86BD-8E8D4C07983C}" dt="2020-05-13T16:32:55.407" v="1" actId="20577"/>
        <pc:sldMkLst>
          <pc:docMk/>
          <pc:sldMk cId="2610054098" sldId="268"/>
        </pc:sldMkLst>
        <pc:spChg chg="mod">
          <ac:chgData name="MIRKO ZACCARA" userId="c5ed9ada-94b8-4202-b1fb-2fba54738592" providerId="ADAL" clId="{553158C0-097B-45C0-86BD-8E8D4C07983C}" dt="2020-05-13T16:32:55.407" v="1" actId="20577"/>
          <ac:spMkLst>
            <pc:docMk/>
            <pc:sldMk cId="2610054098" sldId="268"/>
            <ac:spMk id="4" creationId="{937B8E88-D5CF-46C7-9B4C-88F6454847D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109207-DEEE-4219-8A32-69D19F37B7A8}" type="datetimeFigureOut">
              <a:rPr lang="it-IT" smtClean="0"/>
              <a:t>13/05/2020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CDF7D2-AF64-4505-8F82-179D43D3BC24}" type="slidenum">
              <a:rPr lang="it-IT" smtClean="0"/>
              <a:t>‹N›</a:t>
            </a:fld>
            <a:endParaRPr lang="it-IT"/>
          </a:p>
        </p:txBody>
      </p:sp>
    </p:spTree>
    <p:extLst>
      <p:ext uri="{BB962C8B-B14F-4D97-AF65-F5344CB8AC3E}">
        <p14:creationId xmlns:p14="http://schemas.microsoft.com/office/powerpoint/2010/main" val="4119118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5E215B-D4E4-4547-863E-7716A33725A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6CD3A70-1D08-482E-9020-619873B855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2CD8D8C-CE68-434D-9B7C-FC57E0182BF1}"/>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5" name="Segnaposto piè di pagina 4">
            <a:extLst>
              <a:ext uri="{FF2B5EF4-FFF2-40B4-BE49-F238E27FC236}">
                <a16:creationId xmlns:a16="http://schemas.microsoft.com/office/drawing/2014/main" id="{981E4BA5-6801-49D8-8A86-51170E1B09D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2D905F4-FD5D-4FBC-B5F0-313767A3E488}"/>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83803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A3FC21-009F-4030-9FF5-0ABA3FE0EC0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0F12A0A-5C94-48B9-977C-B574EBC6BF4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FD31E8C-B9AD-4D4E-A215-F1608421776C}"/>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5" name="Segnaposto piè di pagina 4">
            <a:extLst>
              <a:ext uri="{FF2B5EF4-FFF2-40B4-BE49-F238E27FC236}">
                <a16:creationId xmlns:a16="http://schemas.microsoft.com/office/drawing/2014/main" id="{D6927BBE-DEBB-4A8D-9169-FDC28C1E7DD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FE88D7E-7FDE-43C1-8C4E-83ABEFD8DF56}"/>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120796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656628E-2626-4E89-B4DE-564AE45D68E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44AD366-C6B0-4614-99BE-0434E269D8F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EB2C62C-5B6C-4631-AF5D-1A3D13DB146A}"/>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5" name="Segnaposto piè di pagina 4">
            <a:extLst>
              <a:ext uri="{FF2B5EF4-FFF2-40B4-BE49-F238E27FC236}">
                <a16:creationId xmlns:a16="http://schemas.microsoft.com/office/drawing/2014/main" id="{DE6889E0-5565-41C6-BFEE-62D2AD6268A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61F512F-3363-4B06-9365-CFF945BC88D1}"/>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1225450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001B29-F559-4FDC-88E6-21C246B5640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6A0CFE9-59D7-4AEB-A54F-B5A40CCD01E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85ABD00-8BAA-4621-B742-83DFD48715C4}"/>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5" name="Segnaposto piè di pagina 4">
            <a:extLst>
              <a:ext uri="{FF2B5EF4-FFF2-40B4-BE49-F238E27FC236}">
                <a16:creationId xmlns:a16="http://schemas.microsoft.com/office/drawing/2014/main" id="{AB018E49-5AF6-4678-A020-0C98155E0B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AD4D9B0-CD88-4134-BABD-06AFB43AB395}"/>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3258216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17B8E3-DC1B-4751-9E12-E217AEC4A2F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07550F1-0D84-46EF-813E-9CDF690BEC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3463F09-54CC-421A-9FEB-699ECE074C58}"/>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5" name="Segnaposto piè di pagina 4">
            <a:extLst>
              <a:ext uri="{FF2B5EF4-FFF2-40B4-BE49-F238E27FC236}">
                <a16:creationId xmlns:a16="http://schemas.microsoft.com/office/drawing/2014/main" id="{CCE654F9-1E53-49BD-9C1A-0EA052EEE3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710CBB5-27AD-43F4-87D6-FD0B5B39F9F2}"/>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90248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0536A5-FE04-4ACB-9C1A-FDCA7021902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0F81F0E-02C9-4FCF-ABEF-DE0F6BFAA61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2184C08-F238-4134-A65A-D064569965D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C5114EF-C777-4A8A-929D-F30E51BDE256}"/>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6" name="Segnaposto piè di pagina 5">
            <a:extLst>
              <a:ext uri="{FF2B5EF4-FFF2-40B4-BE49-F238E27FC236}">
                <a16:creationId xmlns:a16="http://schemas.microsoft.com/office/drawing/2014/main" id="{947369D7-1C53-4488-9A5A-051ED4984F5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DE77436-A4EE-4DE2-B90B-170B28C3993F}"/>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76174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C50BF4-4E6C-4E4D-A378-1F4153515AB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04C6612-FB53-44D0-8E13-749144C292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EC18C6A-35EF-4D59-911D-AFCD5E6C843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4B9C78-2BD9-4B3C-9CB1-F8CE3815D1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8DB18B4-7C87-4831-B756-0D5AF4F07ED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065F53D-0886-4127-A8B8-48F3CFE885AC}"/>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8" name="Segnaposto piè di pagina 7">
            <a:extLst>
              <a:ext uri="{FF2B5EF4-FFF2-40B4-BE49-F238E27FC236}">
                <a16:creationId xmlns:a16="http://schemas.microsoft.com/office/drawing/2014/main" id="{7F8B97F6-9B0E-4078-B9F3-78ACF85B013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6B7A9A1-F03F-45B5-9421-1D2D50337433}"/>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3957454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60B95-7D0F-4938-898D-6A5CA53C132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645C298-E8AF-462E-82A4-23088982A744}"/>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4" name="Segnaposto piè di pagina 3">
            <a:extLst>
              <a:ext uri="{FF2B5EF4-FFF2-40B4-BE49-F238E27FC236}">
                <a16:creationId xmlns:a16="http://schemas.microsoft.com/office/drawing/2014/main" id="{A3AE7E2F-F93E-4D1D-9678-0B0B08EC8AB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D10F500-512A-4573-8A14-E8C7057F6F46}"/>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140603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71A7236-BBD2-4B73-9611-18086C19E95F}"/>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3" name="Segnaposto piè di pagina 2">
            <a:extLst>
              <a:ext uri="{FF2B5EF4-FFF2-40B4-BE49-F238E27FC236}">
                <a16:creationId xmlns:a16="http://schemas.microsoft.com/office/drawing/2014/main" id="{18542CE2-B444-4DA7-B571-3222829FE43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FABF6BD-0787-4620-A094-5EACD9A880F9}"/>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166287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069A0C-D557-4F8F-BE39-CC3B24C04EC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C53098A-F93A-40D1-9DA8-5AE52E2F5D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B0C44BD-E66A-4391-9DDB-B1FC324E2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6B423A2-FF4A-43AC-B9A9-2E06DE7293A9}"/>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6" name="Segnaposto piè di pagina 5">
            <a:extLst>
              <a:ext uri="{FF2B5EF4-FFF2-40B4-BE49-F238E27FC236}">
                <a16:creationId xmlns:a16="http://schemas.microsoft.com/office/drawing/2014/main" id="{48BCC7D8-D75B-4E09-BCD2-ACB8AE802C9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AAD5883-1432-424E-80C1-679B81DBC623}"/>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64987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AE89AE-4556-4C1B-863E-163C193EE17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B03438E-90FE-4430-A501-9E85B7DBB3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C9C5469-CE52-4F4F-AB98-74276BA9B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4DA2445-3C79-40B6-B4B6-432BA94F1A2F}"/>
              </a:ext>
            </a:extLst>
          </p:cNvPr>
          <p:cNvSpPr>
            <a:spLocks noGrp="1"/>
          </p:cNvSpPr>
          <p:nvPr>
            <p:ph type="dt" sz="half" idx="10"/>
          </p:nvPr>
        </p:nvSpPr>
        <p:spPr/>
        <p:txBody>
          <a:bodyPr/>
          <a:lstStyle/>
          <a:p>
            <a:fld id="{55ADE58A-D0B3-486D-9CB2-0327F6C47E6F}" type="datetimeFigureOut">
              <a:rPr lang="it-IT" smtClean="0"/>
              <a:t>13/05/2020</a:t>
            </a:fld>
            <a:endParaRPr lang="it-IT"/>
          </a:p>
        </p:txBody>
      </p:sp>
      <p:sp>
        <p:nvSpPr>
          <p:cNvPr id="6" name="Segnaposto piè di pagina 5">
            <a:extLst>
              <a:ext uri="{FF2B5EF4-FFF2-40B4-BE49-F238E27FC236}">
                <a16:creationId xmlns:a16="http://schemas.microsoft.com/office/drawing/2014/main" id="{C5E42B92-6EB1-4393-AA7D-BD819487A75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D1FFDFD-E25E-479E-9096-7E4FA13BFE6D}"/>
              </a:ext>
            </a:extLst>
          </p:cNvPr>
          <p:cNvSpPr>
            <a:spLocks noGrp="1"/>
          </p:cNvSpPr>
          <p:nvPr>
            <p:ph type="sldNum" sz="quarter" idx="12"/>
          </p:nvPr>
        </p:nvSpPr>
        <p:spPr/>
        <p:txBody>
          <a:bodyPr/>
          <a:lstStyle/>
          <a:p>
            <a:fld id="{121C19F3-1499-4CAA-B879-5C0448E6EEE0}" type="slidenum">
              <a:rPr lang="it-IT" smtClean="0"/>
              <a:t>‹N›</a:t>
            </a:fld>
            <a:endParaRPr lang="it-IT"/>
          </a:p>
        </p:txBody>
      </p:sp>
    </p:spTree>
    <p:extLst>
      <p:ext uri="{BB962C8B-B14F-4D97-AF65-F5344CB8AC3E}">
        <p14:creationId xmlns:p14="http://schemas.microsoft.com/office/powerpoint/2010/main" val="166811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E9E1ECE-3AE1-4B84-8BA1-6457CD109C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C263F42-4021-47BA-AE18-B2D4498594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A67C21-23B4-454C-886E-BC70C26673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DE58A-D0B3-486D-9CB2-0327F6C47E6F}" type="datetimeFigureOut">
              <a:rPr lang="it-IT" smtClean="0"/>
              <a:t>13/05/2020</a:t>
            </a:fld>
            <a:endParaRPr lang="it-IT"/>
          </a:p>
        </p:txBody>
      </p:sp>
      <p:sp>
        <p:nvSpPr>
          <p:cNvPr id="5" name="Segnaposto piè di pagina 4">
            <a:extLst>
              <a:ext uri="{FF2B5EF4-FFF2-40B4-BE49-F238E27FC236}">
                <a16:creationId xmlns:a16="http://schemas.microsoft.com/office/drawing/2014/main" id="{B8B1C258-A80D-46E6-9C54-23377A26DB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5BD327D-CC4A-4C04-8379-75580EE479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1C19F3-1499-4CAA-B879-5C0448E6EEE0}" type="slidenum">
              <a:rPr lang="it-IT" smtClean="0"/>
              <a:t>‹N›</a:t>
            </a:fld>
            <a:endParaRPr lang="it-IT"/>
          </a:p>
        </p:txBody>
      </p:sp>
    </p:spTree>
    <p:extLst>
      <p:ext uri="{BB962C8B-B14F-4D97-AF65-F5344CB8AC3E}">
        <p14:creationId xmlns:p14="http://schemas.microsoft.com/office/powerpoint/2010/main" val="139144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32.png"/><Relationship Id="rId13" Type="http://schemas.openxmlformats.org/officeDocument/2006/relationships/image" Target="../media/image102.png"/><Relationship Id="rId18" Type="http://schemas.openxmlformats.org/officeDocument/2006/relationships/image" Target="../media/image107.png"/><Relationship Id="rId3" Type="http://schemas.openxmlformats.org/officeDocument/2006/relationships/image" Target="../media/image127.png"/><Relationship Id="rId21" Type="http://schemas.openxmlformats.org/officeDocument/2006/relationships/image" Target="../media/image140.png"/><Relationship Id="rId7" Type="http://schemas.openxmlformats.org/officeDocument/2006/relationships/image" Target="../media/image131.png"/><Relationship Id="rId12" Type="http://schemas.openxmlformats.org/officeDocument/2006/relationships/image" Target="../media/image135.png"/><Relationship Id="rId17" Type="http://schemas.openxmlformats.org/officeDocument/2006/relationships/image" Target="../media/image106.png"/><Relationship Id="rId2" Type="http://schemas.openxmlformats.org/officeDocument/2006/relationships/image" Target="../media/image126.png"/><Relationship Id="rId16" Type="http://schemas.openxmlformats.org/officeDocument/2006/relationships/image" Target="../media/image137.png"/><Relationship Id="rId20" Type="http://schemas.openxmlformats.org/officeDocument/2006/relationships/image" Target="../media/image139.png"/><Relationship Id="rId1" Type="http://schemas.openxmlformats.org/officeDocument/2006/relationships/slideLayout" Target="../slideLayouts/slideLayout1.xml"/><Relationship Id="rId6" Type="http://schemas.openxmlformats.org/officeDocument/2006/relationships/image" Target="../media/image130.png"/><Relationship Id="rId11" Type="http://schemas.openxmlformats.org/officeDocument/2006/relationships/image" Target="../media/image134.png"/><Relationship Id="rId5" Type="http://schemas.openxmlformats.org/officeDocument/2006/relationships/image" Target="../media/image129.png"/><Relationship Id="rId15" Type="http://schemas.openxmlformats.org/officeDocument/2006/relationships/image" Target="../media/image136.png"/><Relationship Id="rId10" Type="http://schemas.openxmlformats.org/officeDocument/2006/relationships/image" Target="../media/image133.png"/><Relationship Id="rId19" Type="http://schemas.openxmlformats.org/officeDocument/2006/relationships/image" Target="../media/image138.png"/><Relationship Id="rId4" Type="http://schemas.openxmlformats.org/officeDocument/2006/relationships/image" Target="../media/image128.png"/><Relationship Id="rId9" Type="http://schemas.openxmlformats.org/officeDocument/2006/relationships/image" Target="../media/image74.png"/><Relationship Id="rId14" Type="http://schemas.openxmlformats.org/officeDocument/2006/relationships/image" Target="../media/image103.png"/></Relationships>
</file>

<file path=ppt/slides/_rels/slide11.xml.rels><?xml version="1.0" encoding="UTF-8" standalone="yes"?>
<Relationships xmlns="http://schemas.openxmlformats.org/package/2006/relationships"><Relationship Id="rId8" Type="http://schemas.openxmlformats.org/officeDocument/2006/relationships/image" Target="../media/image146.png"/><Relationship Id="rId13" Type="http://schemas.openxmlformats.org/officeDocument/2006/relationships/image" Target="../media/image149.png"/><Relationship Id="rId3" Type="http://schemas.openxmlformats.org/officeDocument/2006/relationships/image" Target="../media/image142.png"/><Relationship Id="rId7" Type="http://schemas.openxmlformats.org/officeDocument/2006/relationships/image" Target="../media/image74.png"/><Relationship Id="rId12" Type="http://schemas.openxmlformats.org/officeDocument/2006/relationships/image" Target="../media/image121.png"/><Relationship Id="rId2" Type="http://schemas.openxmlformats.org/officeDocument/2006/relationships/image" Target="../media/image141.png"/><Relationship Id="rId16" Type="http://schemas.openxmlformats.org/officeDocument/2006/relationships/image" Target="../media/image150.png"/><Relationship Id="rId1" Type="http://schemas.openxmlformats.org/officeDocument/2006/relationships/slideLayout" Target="../slideLayouts/slideLayout1.xml"/><Relationship Id="rId6" Type="http://schemas.openxmlformats.org/officeDocument/2006/relationships/image" Target="../media/image145.png"/><Relationship Id="rId11" Type="http://schemas.openxmlformats.org/officeDocument/2006/relationships/image" Target="../media/image120.png"/><Relationship Id="rId5" Type="http://schemas.openxmlformats.org/officeDocument/2006/relationships/image" Target="../media/image144.png"/><Relationship Id="rId15" Type="http://schemas.openxmlformats.org/officeDocument/2006/relationships/image" Target="../media/image124.png"/><Relationship Id="rId10" Type="http://schemas.openxmlformats.org/officeDocument/2006/relationships/image" Target="../media/image148.png"/><Relationship Id="rId4" Type="http://schemas.openxmlformats.org/officeDocument/2006/relationships/image" Target="../media/image143.png"/><Relationship Id="rId9" Type="http://schemas.openxmlformats.org/officeDocument/2006/relationships/image" Target="../media/image147.png"/><Relationship Id="rId14" Type="http://schemas.openxmlformats.org/officeDocument/2006/relationships/image" Target="../media/image123.png"/></Relationships>
</file>

<file path=ppt/slides/_rels/slide12.xml.rels><?xml version="1.0" encoding="UTF-8" standalone="yes"?>
<Relationships xmlns="http://schemas.openxmlformats.org/package/2006/relationships"><Relationship Id="rId8" Type="http://schemas.openxmlformats.org/officeDocument/2006/relationships/image" Target="../media/image157.png"/><Relationship Id="rId13" Type="http://schemas.openxmlformats.org/officeDocument/2006/relationships/image" Target="../media/image161.png"/><Relationship Id="rId18" Type="http://schemas.openxmlformats.org/officeDocument/2006/relationships/image" Target="../media/image166.png"/><Relationship Id="rId3" Type="http://schemas.openxmlformats.org/officeDocument/2006/relationships/image" Target="../media/image152.png"/><Relationship Id="rId21" Type="http://schemas.openxmlformats.org/officeDocument/2006/relationships/image" Target="../media/image169.png"/><Relationship Id="rId7" Type="http://schemas.openxmlformats.org/officeDocument/2006/relationships/image" Target="../media/image156.png"/><Relationship Id="rId12" Type="http://schemas.openxmlformats.org/officeDocument/2006/relationships/image" Target="../media/image160.png"/><Relationship Id="rId17" Type="http://schemas.openxmlformats.org/officeDocument/2006/relationships/image" Target="../media/image165.png"/><Relationship Id="rId2" Type="http://schemas.openxmlformats.org/officeDocument/2006/relationships/image" Target="../media/image151.png"/><Relationship Id="rId16" Type="http://schemas.openxmlformats.org/officeDocument/2006/relationships/image" Target="../media/image164.png"/><Relationship Id="rId20" Type="http://schemas.openxmlformats.org/officeDocument/2006/relationships/image" Target="../media/image168.png"/><Relationship Id="rId1" Type="http://schemas.openxmlformats.org/officeDocument/2006/relationships/slideLayout" Target="../slideLayouts/slideLayout1.xml"/><Relationship Id="rId6" Type="http://schemas.openxmlformats.org/officeDocument/2006/relationships/image" Target="../media/image155.png"/><Relationship Id="rId11" Type="http://schemas.openxmlformats.org/officeDocument/2006/relationships/image" Target="../media/image159.png"/><Relationship Id="rId5" Type="http://schemas.openxmlformats.org/officeDocument/2006/relationships/image" Target="../media/image154.png"/><Relationship Id="rId15" Type="http://schemas.openxmlformats.org/officeDocument/2006/relationships/image" Target="../media/image163.png"/><Relationship Id="rId23" Type="http://schemas.openxmlformats.org/officeDocument/2006/relationships/image" Target="../media/image171.png"/><Relationship Id="rId10" Type="http://schemas.openxmlformats.org/officeDocument/2006/relationships/image" Target="../media/image158.png"/><Relationship Id="rId19" Type="http://schemas.openxmlformats.org/officeDocument/2006/relationships/image" Target="../media/image167.png"/><Relationship Id="rId4" Type="http://schemas.openxmlformats.org/officeDocument/2006/relationships/image" Target="../media/image153.png"/><Relationship Id="rId9" Type="http://schemas.openxmlformats.org/officeDocument/2006/relationships/image" Target="../media/image74.png"/><Relationship Id="rId14" Type="http://schemas.openxmlformats.org/officeDocument/2006/relationships/image" Target="../media/image162.png"/><Relationship Id="rId22" Type="http://schemas.openxmlformats.org/officeDocument/2006/relationships/image" Target="../media/image170.png"/></Relationships>
</file>

<file path=ppt/slides/_rels/slide13.xml.rels><?xml version="1.0" encoding="UTF-8" standalone="yes"?>
<Relationships xmlns="http://schemas.openxmlformats.org/package/2006/relationships"><Relationship Id="rId8" Type="http://schemas.openxmlformats.org/officeDocument/2006/relationships/image" Target="../media/image174.png"/><Relationship Id="rId13" Type="http://schemas.openxmlformats.org/officeDocument/2006/relationships/image" Target="../media/image177.png"/><Relationship Id="rId3" Type="http://schemas.openxmlformats.org/officeDocument/2006/relationships/image" Target="../media/image142.png"/><Relationship Id="rId7" Type="http://schemas.openxmlformats.org/officeDocument/2006/relationships/image" Target="../media/image74.png"/><Relationship Id="rId12" Type="http://schemas.openxmlformats.org/officeDocument/2006/relationships/image" Target="../media/image121.png"/><Relationship Id="rId2" Type="http://schemas.openxmlformats.org/officeDocument/2006/relationships/image" Target="../media/image141.png"/><Relationship Id="rId16" Type="http://schemas.openxmlformats.org/officeDocument/2006/relationships/image" Target="../media/image178.png"/><Relationship Id="rId1" Type="http://schemas.openxmlformats.org/officeDocument/2006/relationships/slideLayout" Target="../slideLayouts/slideLayout1.xml"/><Relationship Id="rId6" Type="http://schemas.openxmlformats.org/officeDocument/2006/relationships/image" Target="../media/image173.png"/><Relationship Id="rId11" Type="http://schemas.openxmlformats.org/officeDocument/2006/relationships/image" Target="../media/image120.png"/><Relationship Id="rId5" Type="http://schemas.openxmlformats.org/officeDocument/2006/relationships/image" Target="../media/image172.png"/><Relationship Id="rId15" Type="http://schemas.openxmlformats.org/officeDocument/2006/relationships/image" Target="../media/image124.png"/><Relationship Id="rId10" Type="http://schemas.openxmlformats.org/officeDocument/2006/relationships/image" Target="../media/image176.png"/><Relationship Id="rId4" Type="http://schemas.openxmlformats.org/officeDocument/2006/relationships/image" Target="../media/image143.png"/><Relationship Id="rId9" Type="http://schemas.openxmlformats.org/officeDocument/2006/relationships/image" Target="../media/image175.png"/><Relationship Id="rId14" Type="http://schemas.openxmlformats.org/officeDocument/2006/relationships/image" Target="../media/image123.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2.png"/><Relationship Id="rId3" Type="http://schemas.openxmlformats.org/officeDocument/2006/relationships/image" Target="../media/image6.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png"/><Relationship Id="rId2" Type="http://schemas.openxmlformats.org/officeDocument/2006/relationships/image" Target="../media/image7.png"/><Relationship Id="rId16"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19" Type="http://schemas.openxmlformats.org/officeDocument/2006/relationships/image" Target="../media/image23.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3.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2.png"/><Relationship Id="rId3" Type="http://schemas.openxmlformats.org/officeDocument/2006/relationships/image" Target="../media/image6.png"/><Relationship Id="rId7" Type="http://schemas.openxmlformats.org/officeDocument/2006/relationships/image" Target="../media/image26.png"/><Relationship Id="rId12" Type="http://schemas.openxmlformats.org/officeDocument/2006/relationships/image" Target="../media/image31.png"/><Relationship Id="rId17" Type="http://schemas.openxmlformats.org/officeDocument/2006/relationships/image" Target="../media/image36.png"/><Relationship Id="rId2" Type="http://schemas.openxmlformats.org/officeDocument/2006/relationships/image" Target="../media/image24.png"/><Relationship Id="rId16" Type="http://schemas.openxmlformats.org/officeDocument/2006/relationships/image" Target="../media/image35.png"/><Relationship Id="rId1" Type="http://schemas.openxmlformats.org/officeDocument/2006/relationships/slideLayout" Target="../slideLayouts/slideLayout1.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10.png"/><Relationship Id="rId15" Type="http://schemas.openxmlformats.org/officeDocument/2006/relationships/image" Target="../media/image34.png"/><Relationship Id="rId10" Type="http://schemas.openxmlformats.org/officeDocument/2006/relationships/image" Target="../media/image29.png"/><Relationship Id="rId4" Type="http://schemas.openxmlformats.org/officeDocument/2006/relationships/image" Target="../media/image8.png"/><Relationship Id="rId9" Type="http://schemas.openxmlformats.org/officeDocument/2006/relationships/image" Target="../media/image28.png"/><Relationship Id="rId14" Type="http://schemas.openxmlformats.org/officeDocument/2006/relationships/image" Target="../media/image33.png"/></Relationships>
</file>

<file path=ppt/slides/_rels/slide4.xml.rels><?xml version="1.0" encoding="UTF-8" standalone="yes"?>
<Relationships xmlns="http://schemas.openxmlformats.org/package/2006/relationships"><Relationship Id="rId8" Type="http://schemas.openxmlformats.org/officeDocument/2006/relationships/image" Target="../media/image42.png"/><Relationship Id="rId13" Type="http://schemas.openxmlformats.org/officeDocument/2006/relationships/image" Target="../media/image47.png"/><Relationship Id="rId18" Type="http://schemas.openxmlformats.org/officeDocument/2006/relationships/image" Target="../media/image52.png"/><Relationship Id="rId3" Type="http://schemas.openxmlformats.org/officeDocument/2006/relationships/image" Target="../media/image37.png"/><Relationship Id="rId7" Type="http://schemas.openxmlformats.org/officeDocument/2006/relationships/image" Target="../media/image41.png"/><Relationship Id="rId12" Type="http://schemas.openxmlformats.org/officeDocument/2006/relationships/image" Target="../media/image46.png"/><Relationship Id="rId17" Type="http://schemas.openxmlformats.org/officeDocument/2006/relationships/image" Target="../media/image51.png"/><Relationship Id="rId2" Type="http://schemas.openxmlformats.org/officeDocument/2006/relationships/image" Target="../media/image6.png"/><Relationship Id="rId16" Type="http://schemas.openxmlformats.org/officeDocument/2006/relationships/image" Target="../media/image50.png"/><Relationship Id="rId20" Type="http://schemas.openxmlformats.org/officeDocument/2006/relationships/image" Target="../media/image54.png"/><Relationship Id="rId1" Type="http://schemas.openxmlformats.org/officeDocument/2006/relationships/slideLayout" Target="../slideLayouts/slideLayout1.xml"/><Relationship Id="rId6" Type="http://schemas.openxmlformats.org/officeDocument/2006/relationships/image" Target="../media/image40.png"/><Relationship Id="rId11" Type="http://schemas.openxmlformats.org/officeDocument/2006/relationships/image" Target="../media/image45.png"/><Relationship Id="rId5" Type="http://schemas.openxmlformats.org/officeDocument/2006/relationships/image" Target="../media/image39.png"/><Relationship Id="rId15" Type="http://schemas.openxmlformats.org/officeDocument/2006/relationships/image" Target="../media/image49.png"/><Relationship Id="rId10" Type="http://schemas.openxmlformats.org/officeDocument/2006/relationships/image" Target="../media/image44.png"/><Relationship Id="rId19" Type="http://schemas.openxmlformats.org/officeDocument/2006/relationships/image" Target="../media/image53.png"/><Relationship Id="rId4" Type="http://schemas.openxmlformats.org/officeDocument/2006/relationships/image" Target="../media/image38.png"/><Relationship Id="rId9" Type="http://schemas.openxmlformats.org/officeDocument/2006/relationships/image" Target="../media/image43.png"/><Relationship Id="rId14" Type="http://schemas.openxmlformats.org/officeDocument/2006/relationships/image" Target="../media/image48.png"/></Relationships>
</file>

<file path=ppt/slides/_rels/slide5.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image" Target="../media/image65.png"/><Relationship Id="rId3" Type="http://schemas.openxmlformats.org/officeDocument/2006/relationships/image" Target="../media/image6.png"/><Relationship Id="rId7" Type="http://schemas.openxmlformats.org/officeDocument/2006/relationships/image" Target="../media/image59.png"/><Relationship Id="rId12" Type="http://schemas.openxmlformats.org/officeDocument/2006/relationships/image" Target="../media/image64.png"/><Relationship Id="rId2" Type="http://schemas.openxmlformats.org/officeDocument/2006/relationships/image" Target="../media/image55.png"/><Relationship Id="rId1" Type="http://schemas.openxmlformats.org/officeDocument/2006/relationships/slideLayout" Target="../slideLayouts/slideLayout1.xml"/><Relationship Id="rId6" Type="http://schemas.openxmlformats.org/officeDocument/2006/relationships/image" Target="../media/image58.png"/><Relationship Id="rId11" Type="http://schemas.openxmlformats.org/officeDocument/2006/relationships/image" Target="../media/image63.png"/><Relationship Id="rId5" Type="http://schemas.openxmlformats.org/officeDocument/2006/relationships/image" Target="../media/image57.png"/><Relationship Id="rId15" Type="http://schemas.openxmlformats.org/officeDocument/2006/relationships/image" Target="../media/image67.png"/><Relationship Id="rId10" Type="http://schemas.openxmlformats.org/officeDocument/2006/relationships/image" Target="../media/image62.png"/><Relationship Id="rId4" Type="http://schemas.openxmlformats.org/officeDocument/2006/relationships/image" Target="../media/image56.png"/><Relationship Id="rId9" Type="http://schemas.openxmlformats.org/officeDocument/2006/relationships/image" Target="../media/image61.png"/><Relationship Id="rId14" Type="http://schemas.openxmlformats.org/officeDocument/2006/relationships/image" Target="../media/image66.png"/></Relationships>
</file>

<file path=ppt/slides/_rels/slide6.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69.png"/><Relationship Id="rId7" Type="http://schemas.openxmlformats.org/officeDocument/2006/relationships/image" Target="../media/image73.png"/><Relationship Id="rId2" Type="http://schemas.openxmlformats.org/officeDocument/2006/relationships/image" Target="../media/image68.png"/><Relationship Id="rId1" Type="http://schemas.openxmlformats.org/officeDocument/2006/relationships/slideLayout" Target="../slideLayouts/slideLayout1.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0.png"/></Relationships>
</file>

<file path=ppt/slides/_rels/slide7.xml.rels><?xml version="1.0" encoding="UTF-8" standalone="yes"?>
<Relationships xmlns="http://schemas.openxmlformats.org/package/2006/relationships"><Relationship Id="rId8" Type="http://schemas.openxmlformats.org/officeDocument/2006/relationships/image" Target="../media/image80.png"/><Relationship Id="rId13" Type="http://schemas.openxmlformats.org/officeDocument/2006/relationships/image" Target="../media/image85.png"/><Relationship Id="rId18" Type="http://schemas.openxmlformats.org/officeDocument/2006/relationships/image" Target="../media/image89.png"/><Relationship Id="rId3" Type="http://schemas.openxmlformats.org/officeDocument/2006/relationships/image" Target="../media/image76.png"/><Relationship Id="rId7" Type="http://schemas.openxmlformats.org/officeDocument/2006/relationships/image" Target="../media/image79.png"/><Relationship Id="rId12" Type="http://schemas.openxmlformats.org/officeDocument/2006/relationships/image" Target="../media/image84.png"/><Relationship Id="rId17" Type="http://schemas.openxmlformats.org/officeDocument/2006/relationships/image" Target="../media/image88.png"/><Relationship Id="rId2" Type="http://schemas.openxmlformats.org/officeDocument/2006/relationships/image" Target="../media/image75.png"/><Relationship Id="rId16" Type="http://schemas.openxmlformats.org/officeDocument/2006/relationships/image" Target="../media/image87.png"/><Relationship Id="rId1" Type="http://schemas.openxmlformats.org/officeDocument/2006/relationships/slideLayout" Target="../slideLayouts/slideLayout1.xml"/><Relationship Id="rId6" Type="http://schemas.openxmlformats.org/officeDocument/2006/relationships/image" Target="../media/image78.png"/><Relationship Id="rId11" Type="http://schemas.openxmlformats.org/officeDocument/2006/relationships/image" Target="../media/image83.png"/><Relationship Id="rId5" Type="http://schemas.openxmlformats.org/officeDocument/2006/relationships/image" Target="../media/image77.png"/><Relationship Id="rId15" Type="http://schemas.openxmlformats.org/officeDocument/2006/relationships/image" Target="../media/image74.png"/><Relationship Id="rId10" Type="http://schemas.openxmlformats.org/officeDocument/2006/relationships/image" Target="../media/image82.png"/><Relationship Id="rId19" Type="http://schemas.openxmlformats.org/officeDocument/2006/relationships/image" Target="../media/image90.png"/><Relationship Id="rId4" Type="http://schemas.openxmlformats.org/officeDocument/2006/relationships/image" Target="../media/image9.png"/><Relationship Id="rId9" Type="http://schemas.openxmlformats.org/officeDocument/2006/relationships/image" Target="../media/image81.png"/><Relationship Id="rId14" Type="http://schemas.openxmlformats.org/officeDocument/2006/relationships/image" Target="../media/image86.png"/></Relationships>
</file>

<file path=ppt/slides/_rels/slide8.xml.rels><?xml version="1.0" encoding="UTF-8" standalone="yes"?>
<Relationships xmlns="http://schemas.openxmlformats.org/package/2006/relationships"><Relationship Id="rId8" Type="http://schemas.openxmlformats.org/officeDocument/2006/relationships/image" Target="../media/image97.png"/><Relationship Id="rId13" Type="http://schemas.openxmlformats.org/officeDocument/2006/relationships/image" Target="../media/image101.png"/><Relationship Id="rId18" Type="http://schemas.openxmlformats.org/officeDocument/2006/relationships/image" Target="../media/image106.png"/><Relationship Id="rId3" Type="http://schemas.openxmlformats.org/officeDocument/2006/relationships/image" Target="../media/image92.png"/><Relationship Id="rId21" Type="http://schemas.openxmlformats.org/officeDocument/2006/relationships/image" Target="../media/image109.png"/><Relationship Id="rId7" Type="http://schemas.openxmlformats.org/officeDocument/2006/relationships/image" Target="../media/image96.png"/><Relationship Id="rId12" Type="http://schemas.openxmlformats.org/officeDocument/2006/relationships/image" Target="../media/image100.png"/><Relationship Id="rId17" Type="http://schemas.openxmlformats.org/officeDocument/2006/relationships/image" Target="../media/image105.png"/><Relationship Id="rId2" Type="http://schemas.openxmlformats.org/officeDocument/2006/relationships/image" Target="../media/image91.png"/><Relationship Id="rId16" Type="http://schemas.openxmlformats.org/officeDocument/2006/relationships/image" Target="../media/image104.png"/><Relationship Id="rId20" Type="http://schemas.openxmlformats.org/officeDocument/2006/relationships/image" Target="../media/image108.png"/><Relationship Id="rId1" Type="http://schemas.openxmlformats.org/officeDocument/2006/relationships/slideLayout" Target="../slideLayouts/slideLayout1.xml"/><Relationship Id="rId6" Type="http://schemas.openxmlformats.org/officeDocument/2006/relationships/image" Target="../media/image95.png"/><Relationship Id="rId11" Type="http://schemas.openxmlformats.org/officeDocument/2006/relationships/image" Target="../media/image99.png"/><Relationship Id="rId5" Type="http://schemas.openxmlformats.org/officeDocument/2006/relationships/image" Target="../media/image94.png"/><Relationship Id="rId15" Type="http://schemas.openxmlformats.org/officeDocument/2006/relationships/image" Target="../media/image103.png"/><Relationship Id="rId10" Type="http://schemas.openxmlformats.org/officeDocument/2006/relationships/image" Target="../media/image74.png"/><Relationship Id="rId19" Type="http://schemas.openxmlformats.org/officeDocument/2006/relationships/image" Target="../media/image107.png"/><Relationship Id="rId4" Type="http://schemas.openxmlformats.org/officeDocument/2006/relationships/image" Target="../media/image93.png"/><Relationship Id="rId9" Type="http://schemas.openxmlformats.org/officeDocument/2006/relationships/image" Target="../media/image98.png"/><Relationship Id="rId14" Type="http://schemas.openxmlformats.org/officeDocument/2006/relationships/image" Target="../media/image102.png"/></Relationships>
</file>

<file path=ppt/slides/_rels/slide9.xml.rels><?xml version="1.0" encoding="UTF-8" standalone="yes"?>
<Relationships xmlns="http://schemas.openxmlformats.org/package/2006/relationships"><Relationship Id="rId8" Type="http://schemas.openxmlformats.org/officeDocument/2006/relationships/image" Target="../media/image115.png"/><Relationship Id="rId13" Type="http://schemas.openxmlformats.org/officeDocument/2006/relationships/image" Target="../media/image120.png"/><Relationship Id="rId18" Type="http://schemas.openxmlformats.org/officeDocument/2006/relationships/image" Target="../media/image125.png"/><Relationship Id="rId3" Type="http://schemas.openxmlformats.org/officeDocument/2006/relationships/image" Target="../media/image111.png"/><Relationship Id="rId7" Type="http://schemas.openxmlformats.org/officeDocument/2006/relationships/image" Target="../media/image74.png"/><Relationship Id="rId12" Type="http://schemas.openxmlformats.org/officeDocument/2006/relationships/image" Target="../media/image119.png"/><Relationship Id="rId17" Type="http://schemas.openxmlformats.org/officeDocument/2006/relationships/image" Target="../media/image124.png"/><Relationship Id="rId2" Type="http://schemas.openxmlformats.org/officeDocument/2006/relationships/image" Target="../media/image110.png"/><Relationship Id="rId16" Type="http://schemas.openxmlformats.org/officeDocument/2006/relationships/image" Target="../media/image123.png"/><Relationship Id="rId1" Type="http://schemas.openxmlformats.org/officeDocument/2006/relationships/slideLayout" Target="../slideLayouts/slideLayout1.xml"/><Relationship Id="rId6" Type="http://schemas.openxmlformats.org/officeDocument/2006/relationships/image" Target="../media/image114.png"/><Relationship Id="rId11" Type="http://schemas.openxmlformats.org/officeDocument/2006/relationships/image" Target="../media/image118.png"/><Relationship Id="rId5" Type="http://schemas.openxmlformats.org/officeDocument/2006/relationships/image" Target="../media/image113.png"/><Relationship Id="rId15" Type="http://schemas.openxmlformats.org/officeDocument/2006/relationships/image" Target="../media/image122.png"/><Relationship Id="rId10" Type="http://schemas.openxmlformats.org/officeDocument/2006/relationships/image" Target="../media/image117.png"/><Relationship Id="rId4" Type="http://schemas.openxmlformats.org/officeDocument/2006/relationships/image" Target="../media/image112.png"/><Relationship Id="rId9" Type="http://schemas.openxmlformats.org/officeDocument/2006/relationships/image" Target="../media/image116.png"/><Relationship Id="rId14" Type="http://schemas.openxmlformats.org/officeDocument/2006/relationships/image" Target="../media/image1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7954A98-E633-45DA-AC95-3B5C1F37CD5D}"/>
              </a:ext>
            </a:extLst>
          </p:cNvPr>
          <p:cNvSpPr txBox="1"/>
          <p:nvPr/>
        </p:nvSpPr>
        <p:spPr>
          <a:xfrm>
            <a:off x="4156969" y="168676"/>
            <a:ext cx="3878062" cy="523220"/>
          </a:xfrm>
          <a:prstGeom prst="rect">
            <a:avLst/>
          </a:prstGeom>
          <a:noFill/>
        </p:spPr>
        <p:txBody>
          <a:bodyPr wrap="square" rtlCol="0">
            <a:spAutoFit/>
          </a:bodyPr>
          <a:lstStyle/>
          <a:p>
            <a:r>
              <a:rPr lang="it-IT" sz="2800" dirty="0"/>
              <a:t>MOTO ALLA FANNO (1/2)</a:t>
            </a:r>
          </a:p>
        </p:txBody>
      </p:sp>
      <p:sp>
        <p:nvSpPr>
          <p:cNvPr id="5" name="Rettangolo 4">
            <a:extLst>
              <a:ext uri="{FF2B5EF4-FFF2-40B4-BE49-F238E27FC236}">
                <a16:creationId xmlns:a16="http://schemas.microsoft.com/office/drawing/2014/main" id="{0CD8DDB8-BA73-41DE-B8E4-04607841247F}"/>
              </a:ext>
            </a:extLst>
          </p:cNvPr>
          <p:cNvSpPr/>
          <p:nvPr/>
        </p:nvSpPr>
        <p:spPr>
          <a:xfrm>
            <a:off x="429086" y="940013"/>
            <a:ext cx="10810043"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Un ugello convergente divergente è collegato ad un condotto adiabatico. Supponendo che:</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FE339503-CCC1-4FBB-8C37-A7DE94F96A9E}"/>
                  </a:ext>
                </a:extLst>
              </p:cNvPr>
              <p:cNvSpPr txBox="1"/>
              <p:nvPr/>
            </p:nvSpPr>
            <p:spPr>
              <a:xfrm>
                <a:off x="874295" y="1833811"/>
                <a:ext cx="197348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m:t>
                          </m:r>
                        </m:sub>
                      </m:sSub>
                      <m:r>
                        <a:rPr lang="it-IT" sz="2000" b="0" i="1" smtClean="0">
                          <a:latin typeface="Cambria Math" panose="02040503050406030204" pitchFamily="18" charset="0"/>
                        </a:rPr>
                        <m:t>=160⋅</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𝑃𝑎</m:t>
                      </m:r>
                    </m:oMath>
                  </m:oMathPara>
                </a14:m>
                <a:endParaRPr lang="it-IT" sz="2000" dirty="0"/>
              </a:p>
            </p:txBody>
          </p:sp>
        </mc:Choice>
        <mc:Fallback xmlns="">
          <p:sp>
            <p:nvSpPr>
              <p:cNvPr id="6" name="CasellaDiTesto 5">
                <a:extLst>
                  <a:ext uri="{FF2B5EF4-FFF2-40B4-BE49-F238E27FC236}">
                    <a16:creationId xmlns:a16="http://schemas.microsoft.com/office/drawing/2014/main" id="{FE339503-CCC1-4FBB-8C37-A7DE94F96A9E}"/>
                  </a:ext>
                </a:extLst>
              </p:cNvPr>
              <p:cNvSpPr txBox="1">
                <a:spLocks noRot="1" noChangeAspect="1" noMove="1" noResize="1" noEditPoints="1" noAdjustHandles="1" noChangeArrowheads="1" noChangeShapeType="1" noTextEdit="1"/>
              </p:cNvSpPr>
              <p:nvPr/>
            </p:nvSpPr>
            <p:spPr>
              <a:xfrm>
                <a:off x="874295" y="1833811"/>
                <a:ext cx="1973489" cy="307777"/>
              </a:xfrm>
              <a:prstGeom prst="rect">
                <a:avLst/>
              </a:prstGeom>
              <a:blipFill>
                <a:blip r:embed="rId2"/>
                <a:stretch>
                  <a:fillRect l="-2778" t="-4000" r="-2469" b="-2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3EAFF7F7-B3A8-42B1-9947-25B265FD73DE}"/>
                  </a:ext>
                </a:extLst>
              </p:cNvPr>
              <p:cNvSpPr txBox="1"/>
              <p:nvPr/>
            </p:nvSpPr>
            <p:spPr>
              <a:xfrm>
                <a:off x="3939369" y="1673446"/>
                <a:ext cx="1012328" cy="6285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𝐴</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𝐴</m:t>
                              </m:r>
                            </m:e>
                            <m:sub>
                              <m:r>
                                <a:rPr lang="it-IT" sz="2000" b="0" i="1" smtClean="0">
                                  <a:latin typeface="Cambria Math" panose="02040503050406030204" pitchFamily="18" charset="0"/>
                                </a:rPr>
                                <m:t>1</m:t>
                              </m:r>
                            </m:sub>
                          </m:sSub>
                        </m:den>
                      </m:f>
                      <m:r>
                        <a:rPr lang="it-IT" sz="2000" b="0" i="1" smtClean="0">
                          <a:latin typeface="Cambria Math" panose="02040503050406030204" pitchFamily="18" charset="0"/>
                        </a:rPr>
                        <m:t>=2.4</m:t>
                      </m:r>
                    </m:oMath>
                  </m:oMathPara>
                </a14:m>
                <a:endParaRPr lang="it-IT" sz="2000" dirty="0"/>
              </a:p>
            </p:txBody>
          </p:sp>
        </mc:Choice>
        <mc:Fallback xmlns="">
          <p:sp>
            <p:nvSpPr>
              <p:cNvPr id="7" name="CasellaDiTesto 6">
                <a:extLst>
                  <a:ext uri="{FF2B5EF4-FFF2-40B4-BE49-F238E27FC236}">
                    <a16:creationId xmlns:a16="http://schemas.microsoft.com/office/drawing/2014/main" id="{3EAFF7F7-B3A8-42B1-9947-25B265FD73DE}"/>
                  </a:ext>
                </a:extLst>
              </p:cNvPr>
              <p:cNvSpPr txBox="1">
                <a:spLocks noRot="1" noChangeAspect="1" noMove="1" noResize="1" noEditPoints="1" noAdjustHandles="1" noChangeArrowheads="1" noChangeShapeType="1" noTextEdit="1"/>
              </p:cNvSpPr>
              <p:nvPr/>
            </p:nvSpPr>
            <p:spPr>
              <a:xfrm>
                <a:off x="3939369" y="1673446"/>
                <a:ext cx="1012328" cy="628505"/>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D3731DDC-2496-4A73-953B-6FD97BABC3F8}"/>
                  </a:ext>
                </a:extLst>
              </p:cNvPr>
              <p:cNvSpPr txBox="1"/>
              <p:nvPr/>
            </p:nvSpPr>
            <p:spPr>
              <a:xfrm>
                <a:off x="5857040" y="1833809"/>
                <a:ext cx="116467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𝑓</m:t>
                      </m:r>
                      <m:r>
                        <a:rPr lang="it-IT" sz="2000" b="0" i="1" smtClean="0">
                          <a:latin typeface="Cambria Math" panose="02040503050406030204" pitchFamily="18" charset="0"/>
                        </a:rPr>
                        <m:t>=0.003</m:t>
                      </m:r>
                    </m:oMath>
                  </m:oMathPara>
                </a14:m>
                <a:endParaRPr lang="it-IT" sz="2000" dirty="0"/>
              </a:p>
            </p:txBody>
          </p:sp>
        </mc:Choice>
        <mc:Fallback xmlns="">
          <p:sp>
            <p:nvSpPr>
              <p:cNvPr id="8" name="CasellaDiTesto 7">
                <a:extLst>
                  <a:ext uri="{FF2B5EF4-FFF2-40B4-BE49-F238E27FC236}">
                    <a16:creationId xmlns:a16="http://schemas.microsoft.com/office/drawing/2014/main" id="{D3731DDC-2496-4A73-953B-6FD97BABC3F8}"/>
                  </a:ext>
                </a:extLst>
              </p:cNvPr>
              <p:cNvSpPr txBox="1">
                <a:spLocks noRot="1" noChangeAspect="1" noMove="1" noResize="1" noEditPoints="1" noAdjustHandles="1" noChangeArrowheads="1" noChangeShapeType="1" noTextEdit="1"/>
              </p:cNvSpPr>
              <p:nvPr/>
            </p:nvSpPr>
            <p:spPr>
              <a:xfrm>
                <a:off x="5857040" y="1833809"/>
                <a:ext cx="1164678" cy="307777"/>
              </a:xfrm>
              <a:prstGeom prst="rect">
                <a:avLst/>
              </a:prstGeom>
              <a:blipFill>
                <a:blip r:embed="rId4"/>
                <a:stretch>
                  <a:fillRect l="-7330" r="-4188" b="-34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7797FC26-7F0A-4079-804C-E7308AEE2D79}"/>
                  </a:ext>
                </a:extLst>
              </p:cNvPr>
              <p:cNvSpPr txBox="1"/>
              <p:nvPr/>
            </p:nvSpPr>
            <p:spPr>
              <a:xfrm>
                <a:off x="7927061" y="1833811"/>
                <a:ext cx="218790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𝐷</m:t>
                      </m:r>
                      <m:r>
                        <a:rPr lang="it-IT" sz="2000" b="0" i="1" smtClean="0">
                          <a:latin typeface="Cambria Math" panose="02040503050406030204" pitchFamily="18" charset="0"/>
                        </a:rPr>
                        <m:t>=4 </m:t>
                      </m:r>
                      <m:r>
                        <a:rPr lang="it-IT" sz="2000" b="0" i="1" smtClean="0">
                          <a:latin typeface="Cambria Math" panose="02040503050406030204" pitchFamily="18" charset="0"/>
                        </a:rPr>
                        <m:t>𝑖𝑛</m:t>
                      </m:r>
                      <m:r>
                        <a:rPr lang="it-IT" sz="2000" b="0" i="1" smtClean="0">
                          <a:latin typeface="Cambria Math" panose="02040503050406030204" pitchFamily="18" charset="0"/>
                        </a:rPr>
                        <m:t>=0.102</m:t>
                      </m:r>
                      <m:r>
                        <a:rPr lang="it-IT" sz="2000" b="0" i="1" smtClean="0">
                          <a:latin typeface="Cambria Math" panose="02040503050406030204" pitchFamily="18" charset="0"/>
                        </a:rPr>
                        <m:t>𝑚</m:t>
                      </m:r>
                    </m:oMath>
                  </m:oMathPara>
                </a14:m>
                <a:endParaRPr lang="it-IT" sz="2000" dirty="0"/>
              </a:p>
            </p:txBody>
          </p:sp>
        </mc:Choice>
        <mc:Fallback xmlns="">
          <p:sp>
            <p:nvSpPr>
              <p:cNvPr id="9" name="CasellaDiTesto 8">
                <a:extLst>
                  <a:ext uri="{FF2B5EF4-FFF2-40B4-BE49-F238E27FC236}">
                    <a16:creationId xmlns:a16="http://schemas.microsoft.com/office/drawing/2014/main" id="{7797FC26-7F0A-4079-804C-E7308AEE2D79}"/>
                  </a:ext>
                </a:extLst>
              </p:cNvPr>
              <p:cNvSpPr txBox="1">
                <a:spLocks noRot="1" noChangeAspect="1" noMove="1" noResize="1" noEditPoints="1" noAdjustHandles="1" noChangeArrowheads="1" noChangeShapeType="1" noTextEdit="1"/>
              </p:cNvSpPr>
              <p:nvPr/>
            </p:nvSpPr>
            <p:spPr>
              <a:xfrm>
                <a:off x="7927061" y="1833811"/>
                <a:ext cx="2187907" cy="307777"/>
              </a:xfrm>
              <a:prstGeom prst="rect">
                <a:avLst/>
              </a:prstGeom>
              <a:blipFill>
                <a:blip r:embed="rId5"/>
                <a:stretch>
                  <a:fillRect l="-2228" r="-2228"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0" name="Rettangolo 9">
                <a:extLst>
                  <a:ext uri="{FF2B5EF4-FFF2-40B4-BE49-F238E27FC236}">
                    <a16:creationId xmlns:a16="http://schemas.microsoft.com/office/drawing/2014/main" id="{3533D836-A48C-4566-8AE1-A290E761F650}"/>
                  </a:ext>
                </a:extLst>
              </p:cNvPr>
              <p:cNvSpPr/>
              <p:nvPr/>
            </p:nvSpPr>
            <p:spPr>
              <a:xfrm>
                <a:off x="429086" y="2732327"/>
                <a:ext cx="11762914"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Determinare, per </a:t>
                </a:r>
                <a14:m>
                  <m:oMath xmlns:m="http://schemas.openxmlformats.org/officeDocument/2006/math">
                    <m:sSub>
                      <m:sSubPr>
                        <m:ctrlPr>
                          <a:rPr lang="it-IT" sz="2000" b="0" i="1" dirty="0" smtClean="0">
                            <a:latin typeface="Cambria Math" panose="02040503050406030204" pitchFamily="18" charset="0"/>
                            <a:cs typeface="Arial" panose="020B0604020202020204" pitchFamily="34" charset="0"/>
                          </a:rPr>
                        </m:ctrlPr>
                      </m:sSubPr>
                      <m:e>
                        <m:r>
                          <a:rPr lang="it-IT" sz="2000" i="1" dirty="0" smtClean="0">
                            <a:latin typeface="Cambria Math" panose="02040503050406030204" pitchFamily="18" charset="0"/>
                            <a:cs typeface="Arial" panose="020B0604020202020204" pitchFamily="34" charset="0"/>
                          </a:rPr>
                          <m:t>𝐿</m:t>
                        </m:r>
                      </m:e>
                      <m:sub>
                        <m:r>
                          <a:rPr lang="it-IT" sz="2000" i="1" dirty="0" smtClean="0">
                            <a:latin typeface="Cambria Math" panose="02040503050406030204" pitchFamily="18" charset="0"/>
                            <a:cs typeface="Arial" panose="020B0604020202020204" pitchFamily="34" charset="0"/>
                          </a:rPr>
                          <m:t>34</m:t>
                        </m:r>
                      </m:sub>
                    </m:sSub>
                    <m:r>
                      <a:rPr lang="it-IT" sz="2000" i="1" dirty="0" smtClean="0">
                        <a:latin typeface="Cambria Math" panose="02040503050406030204" pitchFamily="18" charset="0"/>
                        <a:cs typeface="Arial" panose="020B0604020202020204" pitchFamily="34" charset="0"/>
                      </a:rPr>
                      <m:t>=1.5</m:t>
                    </m:r>
                    <m:r>
                      <a:rPr lang="it-IT" sz="2000" b="0" i="1" dirty="0" smtClean="0">
                        <a:latin typeface="Cambria Math" panose="02040503050406030204" pitchFamily="18" charset="0"/>
                        <a:cs typeface="Arial" panose="020B0604020202020204" pitchFamily="34" charset="0"/>
                      </a:rPr>
                      <m:t> </m:t>
                    </m:r>
                    <m:r>
                      <a:rPr lang="it-IT" sz="2000" i="1" dirty="0" smtClean="0">
                        <a:latin typeface="Cambria Math" panose="02040503050406030204" pitchFamily="18" charset="0"/>
                        <a:cs typeface="Arial" panose="020B0604020202020204" pitchFamily="34" charset="0"/>
                      </a:rPr>
                      <m:t>𝑚</m:t>
                    </m:r>
                  </m:oMath>
                </a14:m>
                <a:r>
                  <a:rPr lang="it-IT" sz="2000" dirty="0">
                    <a:latin typeface="Arial" panose="020B0604020202020204" pitchFamily="34" charset="0"/>
                    <a:cs typeface="Arial" panose="020B0604020202020204" pitchFamily="34" charset="0"/>
                  </a:rPr>
                  <a:t> e </a:t>
                </a:r>
                <a14:m>
                  <m:oMath xmlns:m="http://schemas.openxmlformats.org/officeDocument/2006/math">
                    <m:r>
                      <a:rPr lang="it-IT" sz="2000" i="1" dirty="0" smtClean="0">
                        <a:latin typeface="Cambria Math" panose="02040503050406030204" pitchFamily="18" charset="0"/>
                        <a:cs typeface="Arial" panose="020B0604020202020204" pitchFamily="34" charset="0"/>
                      </a:rPr>
                      <m:t>5</m:t>
                    </m:r>
                    <m:r>
                      <a:rPr lang="it-IT" sz="2000" i="1" dirty="0" smtClean="0">
                        <a:latin typeface="Cambria Math" panose="02040503050406030204" pitchFamily="18" charset="0"/>
                        <a:cs typeface="Arial" panose="020B0604020202020204" pitchFamily="34" charset="0"/>
                      </a:rPr>
                      <m:t>𝑚</m:t>
                    </m:r>
                  </m:oMath>
                </a14:m>
                <a:r>
                  <a:rPr lang="it-IT" sz="2000" dirty="0">
                    <a:latin typeface="Arial" panose="020B0604020202020204" pitchFamily="34" charset="0"/>
                    <a:cs typeface="Arial" panose="020B0604020202020204" pitchFamily="34" charset="0"/>
                  </a:rPr>
                  <a:t>, l'intervallo di pressione ambiente che provoca un urto nel condotto.</a:t>
                </a:r>
              </a:p>
            </p:txBody>
          </p:sp>
        </mc:Choice>
        <mc:Fallback xmlns="">
          <p:sp>
            <p:nvSpPr>
              <p:cNvPr id="10" name="Rettangolo 9">
                <a:extLst>
                  <a:ext uri="{FF2B5EF4-FFF2-40B4-BE49-F238E27FC236}">
                    <a16:creationId xmlns:a16="http://schemas.microsoft.com/office/drawing/2014/main" id="{3533D836-A48C-4566-8AE1-A290E761F650}"/>
                  </a:ext>
                </a:extLst>
              </p:cNvPr>
              <p:cNvSpPr>
                <a:spLocks noRot="1" noChangeAspect="1" noMove="1" noResize="1" noEditPoints="1" noAdjustHandles="1" noChangeArrowheads="1" noChangeShapeType="1" noTextEdit="1"/>
              </p:cNvSpPr>
              <p:nvPr/>
            </p:nvSpPr>
            <p:spPr>
              <a:xfrm>
                <a:off x="429086" y="2732327"/>
                <a:ext cx="11762914" cy="400110"/>
              </a:xfrm>
              <a:prstGeom prst="rect">
                <a:avLst/>
              </a:prstGeom>
              <a:blipFill>
                <a:blip r:embed="rId6"/>
                <a:stretch>
                  <a:fillRect l="-518" t="-6061" r="-466" b="-27273"/>
                </a:stretch>
              </a:blipFill>
            </p:spPr>
            <p:txBody>
              <a:bodyPr/>
              <a:lstStyle/>
              <a:p>
                <a:r>
                  <a:rPr lang="it-IT">
                    <a:noFill/>
                  </a:rPr>
                  <a:t> </a:t>
                </a:r>
              </a:p>
            </p:txBody>
          </p:sp>
        </mc:Fallback>
      </mc:AlternateContent>
      <p:pic>
        <p:nvPicPr>
          <p:cNvPr id="11" name="Immagine 10">
            <a:extLst>
              <a:ext uri="{FF2B5EF4-FFF2-40B4-BE49-F238E27FC236}">
                <a16:creationId xmlns:a16="http://schemas.microsoft.com/office/drawing/2014/main" id="{B7DB3674-1499-4F29-8453-83B05F4FA25D}"/>
              </a:ext>
            </a:extLst>
          </p:cNvPr>
          <p:cNvPicPr>
            <a:picLocks noChangeAspect="1"/>
          </p:cNvPicPr>
          <p:nvPr/>
        </p:nvPicPr>
        <p:blipFill>
          <a:blip r:embed="rId7"/>
          <a:stretch>
            <a:fillRect/>
          </a:stretch>
        </p:blipFill>
        <p:spPr>
          <a:xfrm>
            <a:off x="2305280" y="3791413"/>
            <a:ext cx="8010525" cy="1628775"/>
          </a:xfrm>
          <a:prstGeom prst="rect">
            <a:avLst/>
          </a:prstGeom>
        </p:spPr>
      </p:pic>
    </p:spTree>
    <p:extLst>
      <p:ext uri="{BB962C8B-B14F-4D97-AF65-F5344CB8AC3E}">
        <p14:creationId xmlns:p14="http://schemas.microsoft.com/office/powerpoint/2010/main" val="25903734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750"/>
                            </p:stCondLst>
                            <p:childTnLst>
                              <p:par>
                                <p:cTn id="9" presetID="22" presetClass="entr" presetSubtype="4" fill="hold" grpId="0" nodeType="afterEffect">
                                  <p:stCondLst>
                                    <p:cond delay="25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p:stCondLst>
                              <p:cond delay="1500"/>
                            </p:stCondLst>
                            <p:childTnLst>
                              <p:par>
                                <p:cTn id="13" presetID="22" presetClass="entr" presetSubtype="4" fill="hold" grpId="0" nodeType="afterEffect">
                                  <p:stCondLst>
                                    <p:cond delay="25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2250"/>
                            </p:stCondLst>
                            <p:childTnLst>
                              <p:par>
                                <p:cTn id="17" presetID="22" presetClass="entr" presetSubtype="4" fill="hold" grpId="0" nodeType="afterEffect">
                                  <p:stCondLst>
                                    <p:cond delay="25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3000"/>
                            </p:stCondLst>
                            <p:childTnLst>
                              <p:par>
                                <p:cTn id="21" presetID="10" presetClass="entr" presetSubtype="0" fill="hold" grpId="0" nodeType="afterEffect">
                                  <p:stCondLst>
                                    <p:cond delay="25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nodeType="withEffect">
                                  <p:stCondLst>
                                    <p:cond delay="25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C4580E72-571E-4511-AFD2-DDEE8B5DE91B}"/>
                  </a:ext>
                </a:extLst>
              </p:cNvPr>
              <p:cNvSpPr txBox="1"/>
              <p:nvPr/>
            </p:nvSpPr>
            <p:spPr>
              <a:xfrm>
                <a:off x="614404" y="1691791"/>
                <a:ext cx="2143985" cy="307777"/>
              </a:xfrm>
              <a:prstGeom prst="rect">
                <a:avLst/>
              </a:prstGeom>
              <a:noFill/>
            </p:spPr>
            <p:txBody>
              <a:bodyPr wrap="none" lIns="0" tIns="0" rIns="0" bIns="0" rtlCol="0">
                <a:spAutoFit/>
              </a:bodyPr>
              <a:lstStyle/>
              <a:p>
                <a14:m>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23</m:t>
                        </m:r>
                      </m:sub>
                    </m:sSub>
                    <m:r>
                      <a:rPr lang="it-IT" sz="2000" b="0" i="1" smtClean="0">
                        <a:latin typeface="Cambria Math" panose="02040503050406030204" pitchFamily="18" charset="0"/>
                      </a:rPr>
                      <m:t>=4</m:t>
                    </m:r>
                    <m:r>
                      <a:rPr lang="it-IT" sz="2000" b="0" i="1" smtClean="0">
                        <a:latin typeface="Cambria Math" panose="02040503050406030204" pitchFamily="18" charset="0"/>
                      </a:rPr>
                      <m:t>𝑓</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23</m:t>
                        </m:r>
                      </m:sub>
                    </m:sSub>
                    <m:r>
                      <a:rPr lang="it-IT" sz="2000" b="0" i="1" smtClean="0">
                        <a:latin typeface="Cambria Math" panose="02040503050406030204" pitchFamily="18" charset="0"/>
                      </a:rPr>
                      <m:t>/</m:t>
                    </m:r>
                    <m:r>
                      <a:rPr lang="it-IT" sz="2000" b="0" i="1" smtClean="0">
                        <a:latin typeface="Cambria Math" panose="02040503050406030204" pitchFamily="18" charset="0"/>
                      </a:rPr>
                      <m:t>𝐷</m:t>
                    </m:r>
                    <m:r>
                      <a:rPr lang="it-IT" sz="2000" b="0" i="1" smtClean="0">
                        <a:latin typeface="Cambria Math" panose="02040503050406030204" pitchFamily="18" charset="0"/>
                      </a:rPr>
                      <m:t>=</m:t>
                    </m:r>
                  </m:oMath>
                </a14:m>
                <a:r>
                  <a:rPr lang="it-IT" sz="2000" dirty="0"/>
                  <a:t> </a:t>
                </a:r>
              </a:p>
            </p:txBody>
          </p:sp>
        </mc:Choice>
        <mc:Fallback xmlns="">
          <p:sp>
            <p:nvSpPr>
              <p:cNvPr id="15" name="CasellaDiTesto 14">
                <a:extLst>
                  <a:ext uri="{FF2B5EF4-FFF2-40B4-BE49-F238E27FC236}">
                    <a16:creationId xmlns:a16="http://schemas.microsoft.com/office/drawing/2014/main" id="{C4580E72-571E-4511-AFD2-DDEE8B5DE91B}"/>
                  </a:ext>
                </a:extLst>
              </p:cNvPr>
              <p:cNvSpPr txBox="1">
                <a:spLocks noRot="1" noChangeAspect="1" noMove="1" noResize="1" noEditPoints="1" noAdjustHandles="1" noChangeArrowheads="1" noChangeShapeType="1" noTextEdit="1"/>
              </p:cNvSpPr>
              <p:nvPr/>
            </p:nvSpPr>
            <p:spPr>
              <a:xfrm>
                <a:off x="614404" y="1691791"/>
                <a:ext cx="2143985" cy="307777"/>
              </a:xfrm>
              <a:prstGeom prst="rect">
                <a:avLst/>
              </a:prstGeom>
              <a:blipFill>
                <a:blip r:embed="rId2"/>
                <a:stretch>
                  <a:fillRect l="-4274" b="-34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8" name="CasellaDiTesto 17">
                <a:extLst>
                  <a:ext uri="{FF2B5EF4-FFF2-40B4-BE49-F238E27FC236}">
                    <a16:creationId xmlns:a16="http://schemas.microsoft.com/office/drawing/2014/main" id="{1357E121-633B-425E-A803-5BDB9D027891}"/>
                  </a:ext>
                </a:extLst>
              </p:cNvPr>
              <p:cNvSpPr txBox="1"/>
              <p:nvPr/>
            </p:nvSpPr>
            <p:spPr>
              <a:xfrm>
                <a:off x="2758389" y="1695235"/>
                <a:ext cx="188782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4⋅0,0025⋅15=</m:t>
                      </m:r>
                    </m:oMath>
                  </m:oMathPara>
                </a14:m>
                <a:endParaRPr lang="it-IT" sz="2000" dirty="0"/>
              </a:p>
            </p:txBody>
          </p:sp>
        </mc:Choice>
        <mc:Fallback xmlns="">
          <p:sp>
            <p:nvSpPr>
              <p:cNvPr id="18" name="CasellaDiTesto 17">
                <a:extLst>
                  <a:ext uri="{FF2B5EF4-FFF2-40B4-BE49-F238E27FC236}">
                    <a16:creationId xmlns:a16="http://schemas.microsoft.com/office/drawing/2014/main" id="{1357E121-633B-425E-A803-5BDB9D027891}"/>
                  </a:ext>
                </a:extLst>
              </p:cNvPr>
              <p:cNvSpPr txBox="1">
                <a:spLocks noRot="1" noChangeAspect="1" noMove="1" noResize="1" noEditPoints="1" noAdjustHandles="1" noChangeArrowheads="1" noChangeShapeType="1" noTextEdit="1"/>
              </p:cNvSpPr>
              <p:nvPr/>
            </p:nvSpPr>
            <p:spPr>
              <a:xfrm>
                <a:off x="2758389" y="1695235"/>
                <a:ext cx="1887824" cy="307777"/>
              </a:xfrm>
              <a:prstGeom prst="rect">
                <a:avLst/>
              </a:prstGeom>
              <a:blipFill>
                <a:blip r:embed="rId3"/>
                <a:stretch>
                  <a:fillRect l="-2581" r="-968"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9" name="CasellaDiTesto 18">
                <a:extLst>
                  <a:ext uri="{FF2B5EF4-FFF2-40B4-BE49-F238E27FC236}">
                    <a16:creationId xmlns:a16="http://schemas.microsoft.com/office/drawing/2014/main" id="{FDF200A6-AFCC-4869-A1CC-EFB61936FAAB}"/>
                  </a:ext>
                </a:extLst>
              </p:cNvPr>
              <p:cNvSpPr txBox="1"/>
              <p:nvPr/>
            </p:nvSpPr>
            <p:spPr>
              <a:xfrm>
                <a:off x="4665881" y="1720322"/>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0.15</m:t>
                      </m:r>
                    </m:oMath>
                  </m:oMathPara>
                </a14:m>
                <a:endParaRPr lang="it-IT" sz="2000" dirty="0"/>
              </a:p>
            </p:txBody>
          </p:sp>
        </mc:Choice>
        <mc:Fallback xmlns="">
          <p:sp>
            <p:nvSpPr>
              <p:cNvPr id="19" name="CasellaDiTesto 18">
                <a:extLst>
                  <a:ext uri="{FF2B5EF4-FFF2-40B4-BE49-F238E27FC236}">
                    <a16:creationId xmlns:a16="http://schemas.microsoft.com/office/drawing/2014/main" id="{FDF200A6-AFCC-4869-A1CC-EFB61936FAAB}"/>
                  </a:ext>
                </a:extLst>
              </p:cNvPr>
              <p:cNvSpPr txBox="1">
                <a:spLocks noRot="1" noChangeAspect="1" noMove="1" noResize="1" noEditPoints="1" noAdjustHandles="1" noChangeArrowheads="1" noChangeShapeType="1" noTextEdit="1"/>
              </p:cNvSpPr>
              <p:nvPr/>
            </p:nvSpPr>
            <p:spPr>
              <a:xfrm>
                <a:off x="4665881" y="1720322"/>
                <a:ext cx="538609" cy="307777"/>
              </a:xfrm>
              <a:prstGeom prst="rect">
                <a:avLst/>
              </a:prstGeom>
              <a:blipFill>
                <a:blip r:embed="rId4"/>
                <a:stretch>
                  <a:fillRect l="-10112" r="-10112" b="-5882"/>
                </a:stretch>
              </a:blipFill>
            </p:spPr>
            <p:txBody>
              <a:bodyPr/>
              <a:lstStyle/>
              <a:p>
                <a:r>
                  <a:rPr lang="it-IT">
                    <a:noFill/>
                  </a:rPr>
                  <a:t> </a:t>
                </a:r>
              </a:p>
            </p:txBody>
          </p:sp>
        </mc:Fallback>
      </mc:AlternateContent>
      <p:sp>
        <p:nvSpPr>
          <p:cNvPr id="24" name="Rettangolo 23">
            <a:extLst>
              <a:ext uri="{FF2B5EF4-FFF2-40B4-BE49-F238E27FC236}">
                <a16:creationId xmlns:a16="http://schemas.microsoft.com/office/drawing/2014/main" id="{9B059E17-DD94-4F4E-91C1-575067E3D080}"/>
              </a:ext>
            </a:extLst>
          </p:cNvPr>
          <p:cNvSpPr/>
          <p:nvPr/>
        </p:nvSpPr>
        <p:spPr>
          <a:xfrm>
            <a:off x="278709" y="2990012"/>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Con questo rapporto, 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si ha:</a:t>
            </a:r>
          </a:p>
        </p:txBody>
      </p:sp>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5894151" y="3035182"/>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5894151" y="3035182"/>
                <a:ext cx="643958" cy="307777"/>
              </a:xfrm>
              <a:prstGeom prst="rect">
                <a:avLst/>
              </a:prstGeom>
              <a:blipFill>
                <a:blip r:embed="rId5"/>
                <a:stretch>
                  <a:fillRect l="-9434" r="-2830"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8136959" y="2920496"/>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8136959" y="2920496"/>
                <a:ext cx="575479" cy="579005"/>
              </a:xfrm>
              <a:prstGeom prst="rect">
                <a:avLst/>
              </a:prstGeom>
              <a:blipFill>
                <a:blip r:embed="rId6"/>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6616292" y="3044920"/>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1.88</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6616292" y="3044920"/>
                <a:ext cx="538609" cy="307777"/>
              </a:xfrm>
              <a:prstGeom prst="rect">
                <a:avLst/>
              </a:prstGeom>
              <a:blipFill>
                <a:blip r:embed="rId7"/>
                <a:stretch>
                  <a:fillRect l="-10112" r="-10112"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8789490" y="3040228"/>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0.444</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8789490" y="3040228"/>
                <a:ext cx="681277" cy="307777"/>
              </a:xfrm>
              <a:prstGeom prst="rect">
                <a:avLst/>
              </a:prstGeom>
              <a:blipFill>
                <a:blip r:embed="rId8"/>
                <a:stretch>
                  <a:fillRect l="-8929" r="-7143" b="-6000"/>
                </a:stretch>
              </a:blipFill>
            </p:spPr>
            <p:txBody>
              <a:bodyPr/>
              <a:lstStyle/>
              <a:p>
                <a:r>
                  <a:rPr lang="it-IT">
                    <a:noFill/>
                  </a:rPr>
                  <a:t> </a:t>
                </a:r>
              </a:p>
            </p:txBody>
          </p:sp>
        </mc:Fallback>
      </mc:AlternateContent>
      <p:pic>
        <p:nvPicPr>
          <p:cNvPr id="29" name="Immagine 28">
            <a:extLst>
              <a:ext uri="{FF2B5EF4-FFF2-40B4-BE49-F238E27FC236}">
                <a16:creationId xmlns:a16="http://schemas.microsoft.com/office/drawing/2014/main" id="{A230AEC3-3356-406A-B466-4CE14949CADC}"/>
              </a:ext>
            </a:extLst>
          </p:cNvPr>
          <p:cNvPicPr>
            <a:picLocks noChangeAspect="1"/>
          </p:cNvPicPr>
          <p:nvPr/>
        </p:nvPicPr>
        <p:blipFill>
          <a:blip r:embed="rId9"/>
          <a:stretch>
            <a:fillRect/>
          </a:stretch>
        </p:blipFill>
        <p:spPr>
          <a:xfrm>
            <a:off x="7166310" y="153425"/>
            <a:ext cx="4946921" cy="1060892"/>
          </a:xfrm>
          <a:prstGeom prst="rect">
            <a:avLst/>
          </a:prstGeom>
        </p:spPr>
      </p:pic>
      <mc:AlternateContent xmlns:mc="http://schemas.openxmlformats.org/markup-compatibility/2006" xmlns:a14="http://schemas.microsoft.com/office/drawing/2010/main">
        <mc:Choice Requires="a14">
          <p:sp>
            <p:nvSpPr>
              <p:cNvPr id="23" name="CasellaDiTesto 22">
                <a:extLst>
                  <a:ext uri="{FF2B5EF4-FFF2-40B4-BE49-F238E27FC236}">
                    <a16:creationId xmlns:a16="http://schemas.microsoft.com/office/drawing/2014/main" id="{12507E02-CB01-464F-A173-9541E01A64F0}"/>
                  </a:ext>
                </a:extLst>
              </p:cNvPr>
              <p:cNvSpPr txBox="1"/>
              <p:nvPr/>
            </p:nvSpPr>
            <p:spPr>
              <a:xfrm>
                <a:off x="614404" y="2305551"/>
                <a:ext cx="225625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2</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23</m:t>
                          </m:r>
                        </m:sub>
                      </m:sSub>
                    </m:oMath>
                  </m:oMathPara>
                </a14:m>
                <a:endParaRPr lang="it-IT" sz="2000" dirty="0"/>
              </a:p>
            </p:txBody>
          </p:sp>
        </mc:Choice>
        <mc:Fallback xmlns="">
          <p:sp>
            <p:nvSpPr>
              <p:cNvPr id="23" name="CasellaDiTesto 22">
                <a:extLst>
                  <a:ext uri="{FF2B5EF4-FFF2-40B4-BE49-F238E27FC236}">
                    <a16:creationId xmlns:a16="http://schemas.microsoft.com/office/drawing/2014/main" id="{12507E02-CB01-464F-A173-9541E01A64F0}"/>
                  </a:ext>
                </a:extLst>
              </p:cNvPr>
              <p:cNvSpPr txBox="1">
                <a:spLocks noRot="1" noChangeAspect="1" noMove="1" noResize="1" noEditPoints="1" noAdjustHandles="1" noChangeArrowheads="1" noChangeShapeType="1" noTextEdit="1"/>
              </p:cNvSpPr>
              <p:nvPr/>
            </p:nvSpPr>
            <p:spPr>
              <a:xfrm>
                <a:off x="614404" y="2305551"/>
                <a:ext cx="2256259" cy="307777"/>
              </a:xfrm>
              <a:prstGeom prst="rect">
                <a:avLst/>
              </a:prstGeom>
              <a:blipFill>
                <a:blip r:embed="rId10"/>
                <a:stretch>
                  <a:fillRect l="-2432" r="-541" b="-15686"/>
                </a:stretch>
              </a:blipFill>
            </p:spPr>
            <p:txBody>
              <a:bodyPr/>
              <a:lstStyle/>
              <a:p>
                <a:r>
                  <a:rPr lang="it-IT">
                    <a:noFill/>
                  </a:rPr>
                  <a:t> </a:t>
                </a:r>
              </a:p>
            </p:txBody>
          </p:sp>
        </mc:Fallback>
      </mc:AlternateContent>
      <p:cxnSp>
        <p:nvCxnSpPr>
          <p:cNvPr id="35" name="Connettore 2 34">
            <a:extLst>
              <a:ext uri="{FF2B5EF4-FFF2-40B4-BE49-F238E27FC236}">
                <a16:creationId xmlns:a16="http://schemas.microsoft.com/office/drawing/2014/main" id="{EC5D1160-E90C-41A9-BC2E-452C3919CC4E}"/>
              </a:ext>
            </a:extLst>
          </p:cNvPr>
          <p:cNvCxnSpPr/>
          <p:nvPr/>
        </p:nvCxnSpPr>
        <p:spPr>
          <a:xfrm>
            <a:off x="3067510" y="2459439"/>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CasellaDiTesto 35">
                <a:extLst>
                  <a:ext uri="{FF2B5EF4-FFF2-40B4-BE49-F238E27FC236}">
                    <a16:creationId xmlns:a16="http://schemas.microsoft.com/office/drawing/2014/main" id="{C74E4382-198C-4C56-86DD-1FEA8FC122AC}"/>
                  </a:ext>
                </a:extLst>
              </p:cNvPr>
              <p:cNvSpPr txBox="1"/>
              <p:nvPr/>
            </p:nvSpPr>
            <p:spPr>
              <a:xfrm>
                <a:off x="5166445" y="2278469"/>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36" name="CasellaDiTesto 35">
                <a:extLst>
                  <a:ext uri="{FF2B5EF4-FFF2-40B4-BE49-F238E27FC236}">
                    <a16:creationId xmlns:a16="http://schemas.microsoft.com/office/drawing/2014/main" id="{C74E4382-198C-4C56-86DD-1FEA8FC122AC}"/>
                  </a:ext>
                </a:extLst>
              </p:cNvPr>
              <p:cNvSpPr txBox="1">
                <a:spLocks noRot="1" noChangeAspect="1" noMove="1" noResize="1" noEditPoints="1" noAdjustHandles="1" noChangeArrowheads="1" noChangeShapeType="1" noTextEdit="1"/>
              </p:cNvSpPr>
              <p:nvPr/>
            </p:nvSpPr>
            <p:spPr>
              <a:xfrm>
                <a:off x="5166445" y="2278469"/>
                <a:ext cx="828112" cy="307777"/>
              </a:xfrm>
              <a:prstGeom prst="rect">
                <a:avLst/>
              </a:prstGeom>
              <a:blipFill>
                <a:blip r:embed="rId11"/>
                <a:stretch>
                  <a:fillRect l="-7407" r="-2963"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CasellaDiTesto 36">
                <a:extLst>
                  <a:ext uri="{FF2B5EF4-FFF2-40B4-BE49-F238E27FC236}">
                    <a16:creationId xmlns:a16="http://schemas.microsoft.com/office/drawing/2014/main" id="{D49C1D68-055E-4695-8FB7-04FEAA59F5F5}"/>
                  </a:ext>
                </a:extLst>
              </p:cNvPr>
              <p:cNvSpPr txBox="1"/>
              <p:nvPr/>
            </p:nvSpPr>
            <p:spPr>
              <a:xfrm>
                <a:off x="6026610" y="2305551"/>
                <a:ext cx="594715"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0.27 </m:t>
                      </m:r>
                    </m:oMath>
                  </m:oMathPara>
                </a14:m>
                <a:endParaRPr lang="it-IT" sz="2000" dirty="0"/>
              </a:p>
            </p:txBody>
          </p:sp>
        </mc:Choice>
        <mc:Fallback xmlns="">
          <p:sp>
            <p:nvSpPr>
              <p:cNvPr id="37" name="CasellaDiTesto 36">
                <a:extLst>
                  <a:ext uri="{FF2B5EF4-FFF2-40B4-BE49-F238E27FC236}">
                    <a16:creationId xmlns:a16="http://schemas.microsoft.com/office/drawing/2014/main" id="{D49C1D68-055E-4695-8FB7-04FEAA59F5F5}"/>
                  </a:ext>
                </a:extLst>
              </p:cNvPr>
              <p:cNvSpPr txBox="1">
                <a:spLocks noRot="1" noChangeAspect="1" noMove="1" noResize="1" noEditPoints="1" noAdjustHandles="1" noChangeArrowheads="1" noChangeShapeType="1" noTextEdit="1"/>
              </p:cNvSpPr>
              <p:nvPr/>
            </p:nvSpPr>
            <p:spPr>
              <a:xfrm>
                <a:off x="6026610" y="2305551"/>
                <a:ext cx="594715" cy="307777"/>
              </a:xfrm>
              <a:prstGeom prst="rect">
                <a:avLst/>
              </a:prstGeom>
              <a:blipFill>
                <a:blip r:embed="rId12"/>
                <a:stretch>
                  <a:fillRect l="-10309" b="-5882"/>
                </a:stretch>
              </a:blipFill>
            </p:spPr>
            <p:txBody>
              <a:bodyPr/>
              <a:lstStyle/>
              <a:p>
                <a:r>
                  <a:rPr lang="it-IT">
                    <a:noFill/>
                  </a:rPr>
                  <a:t> </a:t>
                </a:r>
              </a:p>
            </p:txBody>
          </p:sp>
        </mc:Fallback>
      </mc:AlternateContent>
      <p:sp>
        <p:nvSpPr>
          <p:cNvPr id="38" name="Rettangolo 37">
            <a:extLst>
              <a:ext uri="{FF2B5EF4-FFF2-40B4-BE49-F238E27FC236}">
                <a16:creationId xmlns:a16="http://schemas.microsoft.com/office/drawing/2014/main" id="{FA3E0AB7-3C5B-4DB3-AE88-3945B67C55F7}"/>
              </a:ext>
            </a:extLst>
          </p:cNvPr>
          <p:cNvSpPr/>
          <p:nvPr/>
        </p:nvSpPr>
        <p:spPr>
          <a:xfrm>
            <a:off x="278711" y="3669425"/>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NSW</a:t>
            </a:r>
            <a:r>
              <a:rPr lang="it-IT" sz="2000" dirty="0">
                <a:latin typeface="Arial" panose="020B0604020202020204" pitchFamily="34" charset="0"/>
                <a:cs typeface="Arial" panose="020B0604020202020204" pitchFamily="34" charset="0"/>
              </a:rPr>
              <a:t>), si possono calcolare le condizioni a valle dell’onda:</a:t>
            </a:r>
          </a:p>
        </p:txBody>
      </p:sp>
      <mc:AlternateContent xmlns:mc="http://schemas.openxmlformats.org/markup-compatibility/2006" xmlns:a14="http://schemas.microsoft.com/office/drawing/2010/main">
        <mc:Choice Requires="a14">
          <p:sp>
            <p:nvSpPr>
              <p:cNvPr id="39" name="CasellaDiTesto 38">
                <a:extLst>
                  <a:ext uri="{FF2B5EF4-FFF2-40B4-BE49-F238E27FC236}">
                    <a16:creationId xmlns:a16="http://schemas.microsoft.com/office/drawing/2014/main" id="{A9AEF14E-0EE0-4E9B-85DC-BBC7A9DBF79F}"/>
                  </a:ext>
                </a:extLst>
              </p:cNvPr>
              <p:cNvSpPr txBox="1"/>
              <p:nvPr/>
            </p:nvSpPr>
            <p:spPr>
              <a:xfrm>
                <a:off x="614404" y="4347801"/>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39" name="CasellaDiTesto 38">
                <a:extLst>
                  <a:ext uri="{FF2B5EF4-FFF2-40B4-BE49-F238E27FC236}">
                    <a16:creationId xmlns:a16="http://schemas.microsoft.com/office/drawing/2014/main" id="{A9AEF14E-0EE0-4E9B-85DC-BBC7A9DBF79F}"/>
                  </a:ext>
                </a:extLst>
              </p:cNvPr>
              <p:cNvSpPr txBox="1">
                <a:spLocks noRot="1" noChangeAspect="1" noMove="1" noResize="1" noEditPoints="1" noAdjustHandles="1" noChangeArrowheads="1" noChangeShapeType="1" noTextEdit="1"/>
              </p:cNvSpPr>
              <p:nvPr/>
            </p:nvSpPr>
            <p:spPr>
              <a:xfrm>
                <a:off x="614404" y="4347801"/>
                <a:ext cx="643958" cy="307777"/>
              </a:xfrm>
              <a:prstGeom prst="rect">
                <a:avLst/>
              </a:prstGeom>
              <a:blipFill>
                <a:blip r:embed="rId13"/>
                <a:stretch>
                  <a:fillRect l="-9524" r="-3810"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0" name="CasellaDiTesto 39">
                <a:extLst>
                  <a:ext uri="{FF2B5EF4-FFF2-40B4-BE49-F238E27FC236}">
                    <a16:creationId xmlns:a16="http://schemas.microsoft.com/office/drawing/2014/main" id="{F9E79FA2-557C-4F10-8510-218113C5AF3F}"/>
                  </a:ext>
                </a:extLst>
              </p:cNvPr>
              <p:cNvSpPr txBox="1"/>
              <p:nvPr/>
            </p:nvSpPr>
            <p:spPr>
              <a:xfrm>
                <a:off x="2857212" y="4233115"/>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den>
                      </m:f>
                      <m:r>
                        <a:rPr lang="it-IT" sz="2000" b="0" i="1" smtClean="0">
                          <a:latin typeface="Cambria Math" panose="02040503050406030204" pitchFamily="18" charset="0"/>
                        </a:rPr>
                        <m:t>=</m:t>
                      </m:r>
                    </m:oMath>
                  </m:oMathPara>
                </a14:m>
                <a:endParaRPr lang="it-IT" sz="2000" dirty="0"/>
              </a:p>
            </p:txBody>
          </p:sp>
        </mc:Choice>
        <mc:Fallback xmlns="">
          <p:sp>
            <p:nvSpPr>
              <p:cNvPr id="40" name="CasellaDiTesto 39">
                <a:extLst>
                  <a:ext uri="{FF2B5EF4-FFF2-40B4-BE49-F238E27FC236}">
                    <a16:creationId xmlns:a16="http://schemas.microsoft.com/office/drawing/2014/main" id="{F9E79FA2-557C-4F10-8510-218113C5AF3F}"/>
                  </a:ext>
                </a:extLst>
              </p:cNvPr>
              <p:cNvSpPr txBox="1">
                <a:spLocks noRot="1" noChangeAspect="1" noMove="1" noResize="1" noEditPoints="1" noAdjustHandles="1" noChangeArrowheads="1" noChangeShapeType="1" noTextEdit="1"/>
              </p:cNvSpPr>
              <p:nvPr/>
            </p:nvSpPr>
            <p:spPr>
              <a:xfrm>
                <a:off x="2857212" y="4233115"/>
                <a:ext cx="575479" cy="579005"/>
              </a:xfrm>
              <a:prstGeom prst="rect">
                <a:avLst/>
              </a:prstGeom>
              <a:blipFill>
                <a:blip r:embed="rId1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1" name="CasellaDiTesto 40">
                <a:extLst>
                  <a:ext uri="{FF2B5EF4-FFF2-40B4-BE49-F238E27FC236}">
                    <a16:creationId xmlns:a16="http://schemas.microsoft.com/office/drawing/2014/main" id="{E5DCA5BE-4365-4BC7-B730-AF262A845617}"/>
                  </a:ext>
                </a:extLst>
              </p:cNvPr>
              <p:cNvSpPr txBox="1"/>
              <p:nvPr/>
            </p:nvSpPr>
            <p:spPr>
              <a:xfrm>
                <a:off x="1336545" y="4357539"/>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0.599</m:t>
                      </m:r>
                    </m:oMath>
                  </m:oMathPara>
                </a14:m>
                <a:endParaRPr lang="it-IT" sz="2000" dirty="0"/>
              </a:p>
            </p:txBody>
          </p:sp>
        </mc:Choice>
        <mc:Fallback xmlns="">
          <p:sp>
            <p:nvSpPr>
              <p:cNvPr id="41" name="CasellaDiTesto 40">
                <a:extLst>
                  <a:ext uri="{FF2B5EF4-FFF2-40B4-BE49-F238E27FC236}">
                    <a16:creationId xmlns:a16="http://schemas.microsoft.com/office/drawing/2014/main" id="{E5DCA5BE-4365-4BC7-B730-AF262A845617}"/>
                  </a:ext>
                </a:extLst>
              </p:cNvPr>
              <p:cNvSpPr txBox="1">
                <a:spLocks noRot="1" noChangeAspect="1" noMove="1" noResize="1" noEditPoints="1" noAdjustHandles="1" noChangeArrowheads="1" noChangeShapeType="1" noTextEdit="1"/>
              </p:cNvSpPr>
              <p:nvPr/>
            </p:nvSpPr>
            <p:spPr>
              <a:xfrm>
                <a:off x="1336545" y="4357539"/>
                <a:ext cx="681277" cy="307777"/>
              </a:xfrm>
              <a:prstGeom prst="rect">
                <a:avLst/>
              </a:prstGeom>
              <a:blipFill>
                <a:blip r:embed="rId15"/>
                <a:stretch>
                  <a:fillRect l="-8036" r="-8036"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2" name="CasellaDiTesto 41">
                <a:extLst>
                  <a:ext uri="{FF2B5EF4-FFF2-40B4-BE49-F238E27FC236}">
                    <a16:creationId xmlns:a16="http://schemas.microsoft.com/office/drawing/2014/main" id="{B6D45E2D-CBE6-449D-A9EC-E2318BAC15A1}"/>
                  </a:ext>
                </a:extLst>
              </p:cNvPr>
              <p:cNvSpPr txBox="1"/>
              <p:nvPr/>
            </p:nvSpPr>
            <p:spPr>
              <a:xfrm>
                <a:off x="3509743" y="435284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3.98</m:t>
                      </m:r>
                    </m:oMath>
                  </m:oMathPara>
                </a14:m>
                <a:endParaRPr lang="it-IT" sz="2000" dirty="0"/>
              </a:p>
            </p:txBody>
          </p:sp>
        </mc:Choice>
        <mc:Fallback xmlns="">
          <p:sp>
            <p:nvSpPr>
              <p:cNvPr id="42" name="CasellaDiTesto 41">
                <a:extLst>
                  <a:ext uri="{FF2B5EF4-FFF2-40B4-BE49-F238E27FC236}">
                    <a16:creationId xmlns:a16="http://schemas.microsoft.com/office/drawing/2014/main" id="{B6D45E2D-CBE6-449D-A9EC-E2318BAC15A1}"/>
                  </a:ext>
                </a:extLst>
              </p:cNvPr>
              <p:cNvSpPr txBox="1">
                <a:spLocks noRot="1" noChangeAspect="1" noMove="1" noResize="1" noEditPoints="1" noAdjustHandles="1" noChangeArrowheads="1" noChangeShapeType="1" noTextEdit="1"/>
              </p:cNvSpPr>
              <p:nvPr/>
            </p:nvSpPr>
            <p:spPr>
              <a:xfrm>
                <a:off x="3509743" y="4352847"/>
                <a:ext cx="538609" cy="307777"/>
              </a:xfrm>
              <a:prstGeom prst="rect">
                <a:avLst/>
              </a:prstGeom>
              <a:blipFill>
                <a:blip r:embed="rId16"/>
                <a:stretch>
                  <a:fillRect l="-11364" r="-10227" b="-5882"/>
                </a:stretch>
              </a:blipFill>
            </p:spPr>
            <p:txBody>
              <a:bodyPr/>
              <a:lstStyle/>
              <a:p>
                <a:r>
                  <a:rPr lang="it-IT">
                    <a:noFill/>
                  </a:rPr>
                  <a:t> </a:t>
                </a:r>
              </a:p>
            </p:txBody>
          </p:sp>
        </mc:Fallback>
      </mc:AlternateContent>
      <p:sp>
        <p:nvSpPr>
          <p:cNvPr id="43" name="Rettangolo 42">
            <a:extLst>
              <a:ext uri="{FF2B5EF4-FFF2-40B4-BE49-F238E27FC236}">
                <a16:creationId xmlns:a16="http://schemas.microsoft.com/office/drawing/2014/main" id="{0480E1C5-44FA-4C9F-B3A7-DB88BBB42DBA}"/>
              </a:ext>
            </a:extLst>
          </p:cNvPr>
          <p:cNvSpPr/>
          <p:nvPr/>
        </p:nvSpPr>
        <p:spPr>
          <a:xfrm>
            <a:off x="266630" y="5101222"/>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 numero di Mach si può trovare il punto subsonico della curva di Fanno:</a:t>
            </a:r>
          </a:p>
        </p:txBody>
      </p:sp>
      <mc:AlternateContent xmlns:mc="http://schemas.openxmlformats.org/markup-compatibility/2006" xmlns:a14="http://schemas.microsoft.com/office/drawing/2010/main">
        <mc:Choice Requires="a14">
          <p:sp>
            <p:nvSpPr>
              <p:cNvPr id="44" name="CasellaDiTesto 43">
                <a:extLst>
                  <a:ext uri="{FF2B5EF4-FFF2-40B4-BE49-F238E27FC236}">
                    <a16:creationId xmlns:a16="http://schemas.microsoft.com/office/drawing/2014/main" id="{4E82AB00-A018-401B-8C61-753054515120}"/>
                  </a:ext>
                </a:extLst>
              </p:cNvPr>
              <p:cNvSpPr txBox="1"/>
              <p:nvPr/>
            </p:nvSpPr>
            <p:spPr>
              <a:xfrm>
                <a:off x="614404" y="5767467"/>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44" name="CasellaDiTesto 43">
                <a:extLst>
                  <a:ext uri="{FF2B5EF4-FFF2-40B4-BE49-F238E27FC236}">
                    <a16:creationId xmlns:a16="http://schemas.microsoft.com/office/drawing/2014/main" id="{4E82AB00-A018-401B-8C61-753054515120}"/>
                  </a:ext>
                </a:extLst>
              </p:cNvPr>
              <p:cNvSpPr txBox="1">
                <a:spLocks noRot="1" noChangeAspect="1" noMove="1" noResize="1" noEditPoints="1" noAdjustHandles="1" noChangeArrowheads="1" noChangeShapeType="1" noTextEdit="1"/>
              </p:cNvSpPr>
              <p:nvPr/>
            </p:nvSpPr>
            <p:spPr>
              <a:xfrm>
                <a:off x="614404" y="5767467"/>
                <a:ext cx="828112" cy="307777"/>
              </a:xfrm>
              <a:prstGeom prst="rect">
                <a:avLst/>
              </a:prstGeom>
              <a:blipFill>
                <a:blip r:embed="rId17"/>
                <a:stretch>
                  <a:fillRect l="-7353" r="-2206"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5" name="CasellaDiTesto 44">
                <a:extLst>
                  <a:ext uri="{FF2B5EF4-FFF2-40B4-BE49-F238E27FC236}">
                    <a16:creationId xmlns:a16="http://schemas.microsoft.com/office/drawing/2014/main" id="{266B2184-ED64-4F69-BFD2-6AAE27C237A3}"/>
                  </a:ext>
                </a:extLst>
              </p:cNvPr>
              <p:cNvSpPr txBox="1"/>
              <p:nvPr/>
            </p:nvSpPr>
            <p:spPr>
              <a:xfrm>
                <a:off x="2870663" y="5647735"/>
                <a:ext cx="57361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45" name="CasellaDiTesto 44">
                <a:extLst>
                  <a:ext uri="{FF2B5EF4-FFF2-40B4-BE49-F238E27FC236}">
                    <a16:creationId xmlns:a16="http://schemas.microsoft.com/office/drawing/2014/main" id="{266B2184-ED64-4F69-BFD2-6AAE27C237A3}"/>
                  </a:ext>
                </a:extLst>
              </p:cNvPr>
              <p:cNvSpPr txBox="1">
                <a:spLocks noRot="1" noChangeAspect="1" noMove="1" noResize="1" noEditPoints="1" noAdjustHandles="1" noChangeArrowheads="1" noChangeShapeType="1" noTextEdit="1"/>
              </p:cNvSpPr>
              <p:nvPr/>
            </p:nvSpPr>
            <p:spPr>
              <a:xfrm>
                <a:off x="2870663" y="5647735"/>
                <a:ext cx="573619" cy="579005"/>
              </a:xfrm>
              <a:prstGeom prst="rect">
                <a:avLst/>
              </a:prstGeom>
              <a:blipFill>
                <a:blip r:embed="rId18"/>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6" name="CasellaDiTesto 45">
                <a:extLst>
                  <a:ext uri="{FF2B5EF4-FFF2-40B4-BE49-F238E27FC236}">
                    <a16:creationId xmlns:a16="http://schemas.microsoft.com/office/drawing/2014/main" id="{4B184C84-87EF-42CB-B2CD-56BD3F12557A}"/>
                  </a:ext>
                </a:extLst>
              </p:cNvPr>
              <p:cNvSpPr txBox="1"/>
              <p:nvPr/>
            </p:nvSpPr>
            <p:spPr>
              <a:xfrm>
                <a:off x="1467171" y="5777205"/>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0.496</m:t>
                      </m:r>
                    </m:oMath>
                  </m:oMathPara>
                </a14:m>
                <a:endParaRPr lang="it-IT" sz="2000" dirty="0"/>
              </a:p>
            </p:txBody>
          </p:sp>
        </mc:Choice>
        <mc:Fallback xmlns="">
          <p:sp>
            <p:nvSpPr>
              <p:cNvPr id="46" name="CasellaDiTesto 45">
                <a:extLst>
                  <a:ext uri="{FF2B5EF4-FFF2-40B4-BE49-F238E27FC236}">
                    <a16:creationId xmlns:a16="http://schemas.microsoft.com/office/drawing/2014/main" id="{4B184C84-87EF-42CB-B2CD-56BD3F12557A}"/>
                  </a:ext>
                </a:extLst>
              </p:cNvPr>
              <p:cNvSpPr txBox="1">
                <a:spLocks noRot="1" noChangeAspect="1" noMove="1" noResize="1" noEditPoints="1" noAdjustHandles="1" noChangeArrowheads="1" noChangeShapeType="1" noTextEdit="1"/>
              </p:cNvSpPr>
              <p:nvPr/>
            </p:nvSpPr>
            <p:spPr>
              <a:xfrm>
                <a:off x="1467171" y="5777205"/>
                <a:ext cx="681277" cy="307777"/>
              </a:xfrm>
              <a:prstGeom prst="rect">
                <a:avLst/>
              </a:prstGeom>
              <a:blipFill>
                <a:blip r:embed="rId19"/>
                <a:stretch>
                  <a:fillRect l="-9009" r="-8108"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7" name="CasellaDiTesto 46">
                <a:extLst>
                  <a:ext uri="{FF2B5EF4-FFF2-40B4-BE49-F238E27FC236}">
                    <a16:creationId xmlns:a16="http://schemas.microsoft.com/office/drawing/2014/main" id="{A4613796-26FB-4247-A8CF-A566992FBB88}"/>
                  </a:ext>
                </a:extLst>
              </p:cNvPr>
              <p:cNvSpPr txBox="1"/>
              <p:nvPr/>
            </p:nvSpPr>
            <p:spPr>
              <a:xfrm>
                <a:off x="3523194" y="576746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1.77</m:t>
                      </m:r>
                    </m:oMath>
                  </m:oMathPara>
                </a14:m>
                <a:endParaRPr lang="it-IT" sz="2000" dirty="0"/>
              </a:p>
            </p:txBody>
          </p:sp>
        </mc:Choice>
        <mc:Fallback xmlns="">
          <p:sp>
            <p:nvSpPr>
              <p:cNvPr id="47" name="CasellaDiTesto 46">
                <a:extLst>
                  <a:ext uri="{FF2B5EF4-FFF2-40B4-BE49-F238E27FC236}">
                    <a16:creationId xmlns:a16="http://schemas.microsoft.com/office/drawing/2014/main" id="{A4613796-26FB-4247-A8CF-A566992FBB88}"/>
                  </a:ext>
                </a:extLst>
              </p:cNvPr>
              <p:cNvSpPr txBox="1">
                <a:spLocks noRot="1" noChangeAspect="1" noMove="1" noResize="1" noEditPoints="1" noAdjustHandles="1" noChangeArrowheads="1" noChangeShapeType="1" noTextEdit="1"/>
              </p:cNvSpPr>
              <p:nvPr/>
            </p:nvSpPr>
            <p:spPr>
              <a:xfrm>
                <a:off x="3523194" y="5767467"/>
                <a:ext cx="538609" cy="307777"/>
              </a:xfrm>
              <a:prstGeom prst="rect">
                <a:avLst/>
              </a:prstGeom>
              <a:blipFill>
                <a:blip r:embed="rId20"/>
                <a:stretch>
                  <a:fillRect l="-11364" r="-10227"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0" name="Rettangolo 29">
                <a:extLst>
                  <a:ext uri="{FF2B5EF4-FFF2-40B4-BE49-F238E27FC236}">
                    <a16:creationId xmlns:a16="http://schemas.microsoft.com/office/drawing/2014/main" id="{742D22B0-ED49-4552-A65D-0E20A56AD096}"/>
                  </a:ext>
                </a:extLst>
              </p:cNvPr>
              <p:cNvSpPr/>
              <p:nvPr/>
            </p:nvSpPr>
            <p:spPr>
              <a:xfrm>
                <a:off x="266630" y="229107"/>
                <a:ext cx="6811066" cy="1323439"/>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Poichè la pressione all'uscita del condotto è più alta di quella ambiente si deve supporre che l'onda sia più prossima all'uscita, supponiamo quindi</a:t>
                </a:r>
                <a14:m>
                  <m:oMath xmlns:m="http://schemas.openxmlformats.org/officeDocument/2006/math">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 </m:t>
                        </m:r>
                        <m:r>
                          <a:rPr lang="it-IT" sz="2000" b="0" i="1" smtClean="0">
                            <a:latin typeface="Cambria Math" panose="02040503050406030204" pitchFamily="18" charset="0"/>
                            <a:cs typeface="Arial" panose="020B0604020202020204" pitchFamily="34" charset="0"/>
                          </a:rPr>
                          <m:t>𝐿</m:t>
                        </m:r>
                      </m:e>
                      <m:sub>
                        <m:r>
                          <a:rPr lang="it-IT" sz="2000" b="0" i="1" smtClean="0">
                            <a:latin typeface="Cambria Math" panose="02040503050406030204" pitchFamily="18" charset="0"/>
                            <a:cs typeface="Arial" panose="020B0604020202020204" pitchFamily="34" charset="0"/>
                          </a:rPr>
                          <m:t>23</m:t>
                        </m:r>
                      </m:sub>
                    </m:sSub>
                    <m:r>
                      <a:rPr lang="it-IT" sz="2000" b="0" i="1" smtClean="0">
                        <a:latin typeface="Cambria Math" panose="02040503050406030204" pitchFamily="18" charset="0"/>
                        <a:cs typeface="Arial" panose="020B0604020202020204" pitchFamily="34" charset="0"/>
                      </a:rPr>
                      <m:t>/</m:t>
                    </m:r>
                    <m:r>
                      <a:rPr lang="it-IT" sz="2000" b="0" i="1" smtClean="0">
                        <a:latin typeface="Cambria Math" panose="02040503050406030204" pitchFamily="18" charset="0"/>
                        <a:cs typeface="Arial" panose="020B0604020202020204" pitchFamily="34" charset="0"/>
                      </a:rPr>
                      <m:t>𝐷</m:t>
                    </m:r>
                    <m:r>
                      <a:rPr lang="it-IT" sz="2000" b="0" i="1" smtClean="0">
                        <a:latin typeface="Cambria Math" panose="02040503050406030204" pitchFamily="18" charset="0"/>
                        <a:cs typeface="Arial" panose="020B0604020202020204" pitchFamily="34" charset="0"/>
                      </a:rPr>
                      <m:t>=15. </m:t>
                    </m:r>
                  </m:oMath>
                </a14:m>
                <a:endParaRPr lang="it-IT" sz="2000" dirty="0">
                  <a:latin typeface="Arial" panose="020B0604020202020204" pitchFamily="34" charset="0"/>
                  <a:cs typeface="Arial" panose="020B0604020202020204" pitchFamily="34" charset="0"/>
                </a:endParaRPr>
              </a:p>
              <a:p>
                <a:r>
                  <a:rPr lang="it-IT" sz="2000" dirty="0">
                    <a:latin typeface="Arial" panose="020B0604020202020204" pitchFamily="34" charset="0"/>
                    <a:cs typeface="Arial" panose="020B0604020202020204" pitchFamily="34" charset="0"/>
                  </a:rPr>
                  <a:t>Allora:</a:t>
                </a:r>
              </a:p>
            </p:txBody>
          </p:sp>
        </mc:Choice>
        <mc:Fallback xmlns="">
          <p:sp>
            <p:nvSpPr>
              <p:cNvPr id="30" name="Rettangolo 29">
                <a:extLst>
                  <a:ext uri="{FF2B5EF4-FFF2-40B4-BE49-F238E27FC236}">
                    <a16:creationId xmlns:a16="http://schemas.microsoft.com/office/drawing/2014/main" id="{742D22B0-ED49-4552-A65D-0E20A56AD096}"/>
                  </a:ext>
                </a:extLst>
              </p:cNvPr>
              <p:cNvSpPr>
                <a:spLocks noRot="1" noChangeAspect="1" noMove="1" noResize="1" noEditPoints="1" noAdjustHandles="1" noChangeArrowheads="1" noChangeShapeType="1" noTextEdit="1"/>
              </p:cNvSpPr>
              <p:nvPr/>
            </p:nvSpPr>
            <p:spPr>
              <a:xfrm>
                <a:off x="266630" y="229107"/>
                <a:ext cx="6811066" cy="1323439"/>
              </a:xfrm>
              <a:prstGeom prst="rect">
                <a:avLst/>
              </a:prstGeom>
              <a:blipFill>
                <a:blip r:embed="rId21"/>
                <a:stretch>
                  <a:fillRect l="-985" t="-2304" b="-7834"/>
                </a:stretch>
              </a:blipFill>
            </p:spPr>
            <p:txBody>
              <a:bodyPr/>
              <a:lstStyle/>
              <a:p>
                <a:r>
                  <a:rPr lang="it-IT">
                    <a:noFill/>
                  </a:rPr>
                  <a:t> </a:t>
                </a:r>
              </a:p>
            </p:txBody>
          </p:sp>
        </mc:Fallback>
      </mc:AlternateContent>
    </p:spTree>
    <p:extLst>
      <p:ext uri="{BB962C8B-B14F-4D97-AF65-F5344CB8AC3E}">
        <p14:creationId xmlns:p14="http://schemas.microsoft.com/office/powerpoint/2010/main" val="12178046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fade">
                                      <p:cBhvr>
                                        <p:cTn id="30" dur="500"/>
                                        <p:tgtEl>
                                          <p:spTgt spid="3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500"/>
                                        <p:tgtEl>
                                          <p:spTgt spid="3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fade">
                                      <p:cBhvr>
                                        <p:cTn id="38" dur="500"/>
                                        <p:tgtEl>
                                          <p:spTgt spid="3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childTnLst>
                          </p:cTn>
                        </p:par>
                        <p:par>
                          <p:cTn id="44" fill="hold">
                            <p:stCondLst>
                              <p:cond delay="500"/>
                            </p:stCondLst>
                            <p:childTnLst>
                              <p:par>
                                <p:cTn id="45" presetID="10" presetClass="entr" presetSubtype="0" fill="hold" grpId="0" nodeType="afterEffect">
                                  <p:stCondLst>
                                    <p:cond delay="25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childTnLst>
                          </p:cTn>
                        </p:par>
                        <p:par>
                          <p:cTn id="48" fill="hold">
                            <p:stCondLst>
                              <p:cond delay="1250"/>
                            </p:stCondLst>
                            <p:childTnLst>
                              <p:par>
                                <p:cTn id="49" presetID="10" presetClass="entr" presetSubtype="0" fill="hold" grpId="0" nodeType="afterEffect">
                                  <p:stCondLst>
                                    <p:cond delay="25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500"/>
                                        <p:tgtEl>
                                          <p:spTgt spid="26"/>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500"/>
                                        <p:tgtEl>
                                          <p:spTgt spid="38"/>
                                        </p:tgtEl>
                                      </p:cBhvr>
                                    </p:animEffect>
                                  </p:childTnLst>
                                </p:cTn>
                              </p:par>
                            </p:childTnLst>
                          </p:cTn>
                        </p:par>
                        <p:par>
                          <p:cTn id="67" fill="hold">
                            <p:stCondLst>
                              <p:cond delay="500"/>
                            </p:stCondLst>
                            <p:childTnLst>
                              <p:par>
                                <p:cTn id="68" presetID="10" presetClass="entr" presetSubtype="0" fill="hold" grpId="0" nodeType="afterEffect">
                                  <p:stCondLst>
                                    <p:cond delay="25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500"/>
                                        <p:tgtEl>
                                          <p:spTgt spid="39"/>
                                        </p:tgtEl>
                                      </p:cBhvr>
                                    </p:animEffect>
                                  </p:childTnLst>
                                </p:cTn>
                              </p:par>
                            </p:childTnLst>
                          </p:cTn>
                        </p:par>
                        <p:par>
                          <p:cTn id="71" fill="hold">
                            <p:stCondLst>
                              <p:cond delay="1250"/>
                            </p:stCondLst>
                            <p:childTnLst>
                              <p:par>
                                <p:cTn id="72" presetID="10" presetClass="entr" presetSubtype="0" fill="hold" grpId="0" nodeType="afterEffect">
                                  <p:stCondLst>
                                    <p:cond delay="250"/>
                                  </p:stCondLst>
                                  <p:childTnLst>
                                    <p:set>
                                      <p:cBhvr>
                                        <p:cTn id="73" dur="1" fill="hold">
                                          <p:stCondLst>
                                            <p:cond delay="0"/>
                                          </p:stCondLst>
                                        </p:cTn>
                                        <p:tgtEl>
                                          <p:spTgt spid="40"/>
                                        </p:tgtEl>
                                        <p:attrNameLst>
                                          <p:attrName>style.visibility</p:attrName>
                                        </p:attrNameLst>
                                      </p:cBhvr>
                                      <p:to>
                                        <p:strVal val="visible"/>
                                      </p:to>
                                    </p:set>
                                    <p:animEffect transition="in" filter="fade">
                                      <p:cBhvr>
                                        <p:cTn id="74" dur="500"/>
                                        <p:tgtEl>
                                          <p:spTgt spid="40"/>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500"/>
                                        <p:tgtEl>
                                          <p:spTgt spid="41"/>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500"/>
                                        <p:tgtEl>
                                          <p:spTgt spid="4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500"/>
                                        <p:tgtEl>
                                          <p:spTgt spid="43"/>
                                        </p:tgtEl>
                                      </p:cBhvr>
                                    </p:animEffect>
                                  </p:childTnLst>
                                </p:cTn>
                              </p:par>
                            </p:childTnLst>
                          </p:cTn>
                        </p:par>
                        <p:par>
                          <p:cTn id="90" fill="hold">
                            <p:stCondLst>
                              <p:cond delay="500"/>
                            </p:stCondLst>
                            <p:childTnLst>
                              <p:par>
                                <p:cTn id="91" presetID="10" presetClass="entr" presetSubtype="0" fill="hold" grpId="0" nodeType="afterEffect">
                                  <p:stCondLst>
                                    <p:cond delay="250"/>
                                  </p:stCondLst>
                                  <p:childTnLst>
                                    <p:set>
                                      <p:cBhvr>
                                        <p:cTn id="92" dur="1" fill="hold">
                                          <p:stCondLst>
                                            <p:cond delay="0"/>
                                          </p:stCondLst>
                                        </p:cTn>
                                        <p:tgtEl>
                                          <p:spTgt spid="44"/>
                                        </p:tgtEl>
                                        <p:attrNameLst>
                                          <p:attrName>style.visibility</p:attrName>
                                        </p:attrNameLst>
                                      </p:cBhvr>
                                      <p:to>
                                        <p:strVal val="visible"/>
                                      </p:to>
                                    </p:set>
                                    <p:animEffect transition="in" filter="fade">
                                      <p:cBhvr>
                                        <p:cTn id="93" dur="500"/>
                                        <p:tgtEl>
                                          <p:spTgt spid="44"/>
                                        </p:tgtEl>
                                      </p:cBhvr>
                                    </p:animEffect>
                                  </p:childTnLst>
                                </p:cTn>
                              </p:par>
                            </p:childTnLst>
                          </p:cTn>
                        </p:par>
                        <p:par>
                          <p:cTn id="94" fill="hold">
                            <p:stCondLst>
                              <p:cond delay="1250"/>
                            </p:stCondLst>
                            <p:childTnLst>
                              <p:par>
                                <p:cTn id="95" presetID="10" presetClass="entr" presetSubtype="0" fill="hold" grpId="0" nodeType="afterEffect">
                                  <p:stCondLst>
                                    <p:cond delay="250"/>
                                  </p:stCondLst>
                                  <p:childTnLst>
                                    <p:set>
                                      <p:cBhvr>
                                        <p:cTn id="96" dur="1" fill="hold">
                                          <p:stCondLst>
                                            <p:cond delay="0"/>
                                          </p:stCondLst>
                                        </p:cTn>
                                        <p:tgtEl>
                                          <p:spTgt spid="45"/>
                                        </p:tgtEl>
                                        <p:attrNameLst>
                                          <p:attrName>style.visibility</p:attrName>
                                        </p:attrNameLst>
                                      </p:cBhvr>
                                      <p:to>
                                        <p:strVal val="visible"/>
                                      </p:to>
                                    </p:set>
                                    <p:animEffect transition="in" filter="fade">
                                      <p:cBhvr>
                                        <p:cTn id="97" dur="500"/>
                                        <p:tgtEl>
                                          <p:spTgt spid="45"/>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500"/>
                                        <p:tgtEl>
                                          <p:spTgt spid="46"/>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47"/>
                                        </p:tgtEl>
                                        <p:attrNameLst>
                                          <p:attrName>style.visibility</p:attrName>
                                        </p:attrNameLst>
                                      </p:cBhvr>
                                      <p:to>
                                        <p:strVal val="visible"/>
                                      </p:to>
                                    </p:set>
                                    <p:animEffect transition="in" filter="fade">
                                      <p:cBhvr>
                                        <p:cTn id="10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19" grpId="0"/>
      <p:bldP spid="24" grpId="0"/>
      <p:bldP spid="25" grpId="0"/>
      <p:bldP spid="26" grpId="0"/>
      <p:bldP spid="27" grpId="0"/>
      <p:bldP spid="28" grpId="0"/>
      <p:bldP spid="23" grpId="0"/>
      <p:bldP spid="36" grpId="0"/>
      <p:bldP spid="37" grpId="0"/>
      <p:bldP spid="38" grpId="0"/>
      <p:bldP spid="39" grpId="0"/>
      <p:bldP spid="40" grpId="0"/>
      <p:bldP spid="41" grpId="0"/>
      <p:bldP spid="42" grpId="0"/>
      <p:bldP spid="43" grpId="0"/>
      <p:bldP spid="44" grpId="0"/>
      <p:bldP spid="45" grpId="0"/>
      <p:bldP spid="46" grpId="0"/>
      <p:bldP spid="47"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CD8DDB8-BA73-41DE-B8E4-04607841247F}"/>
              </a:ext>
            </a:extLst>
          </p:cNvPr>
          <p:cNvSpPr/>
          <p:nvPr/>
        </p:nvSpPr>
        <p:spPr>
          <a:xfrm>
            <a:off x="266630" y="229107"/>
            <a:ext cx="6811066" cy="1015663"/>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Il rapporto di Fanno relativo al segmento 4-5 può essere facilmente calcolato e con questo anche quello critico relativo alla sezione di uscita. Quindi:</a:t>
            </a:r>
          </a:p>
        </p:txBody>
      </p:sp>
      <mc:AlternateContent xmlns:mc="http://schemas.openxmlformats.org/markup-compatibility/2006" xmlns:a14="http://schemas.microsoft.com/office/drawing/2010/main">
        <mc:Choice Requires="a14">
          <p:sp>
            <p:nvSpPr>
              <p:cNvPr id="24" name="Rettangolo 23">
                <a:extLst>
                  <a:ext uri="{FF2B5EF4-FFF2-40B4-BE49-F238E27FC236}">
                    <a16:creationId xmlns:a16="http://schemas.microsoft.com/office/drawing/2014/main" id="{9B059E17-DD94-4F4E-91C1-575067E3D080}"/>
                  </a:ext>
                </a:extLst>
              </p:cNvPr>
              <p:cNvSpPr/>
              <p:nvPr/>
            </p:nvSpPr>
            <p:spPr>
              <a:xfrm>
                <a:off x="278709" y="2925844"/>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Con questo rapporto (</a:t>
                </a:r>
                <a14:m>
                  <m:oMath xmlns:m="http://schemas.openxmlformats.org/officeDocument/2006/math">
                    <m:r>
                      <a:rPr lang="it-IT" sz="2000" b="0" i="1" smtClean="0">
                        <a:latin typeface="Cambria Math" panose="02040503050406030204" pitchFamily="18" charset="0"/>
                        <a:cs typeface="Arial" panose="020B0604020202020204" pitchFamily="34" charset="0"/>
                      </a:rPr>
                      <m:t>𝑅</m:t>
                    </m:r>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𝐹</m:t>
                        </m:r>
                      </m:e>
                      <m:sub>
                        <m:r>
                          <a:rPr lang="it-IT" sz="2000" b="0" i="1" smtClean="0">
                            <a:latin typeface="Cambria Math" panose="02040503050406030204" pitchFamily="18" charset="0"/>
                            <a:cs typeface="Arial" panose="020B0604020202020204" pitchFamily="34" charset="0"/>
                          </a:rPr>
                          <m:t>𝑐</m:t>
                        </m:r>
                        <m:r>
                          <a:rPr lang="it-IT" sz="2000" b="0" i="1" smtClean="0">
                            <a:latin typeface="Cambria Math" panose="02040503050406030204" pitchFamily="18" charset="0"/>
                            <a:cs typeface="Arial" panose="020B0604020202020204" pitchFamily="34" charset="0"/>
                          </a:rPr>
                          <m:t>5</m:t>
                        </m:r>
                      </m:sub>
                    </m:sSub>
                  </m:oMath>
                </a14:m>
                <a:r>
                  <a:rPr lang="it-IT" sz="2000" dirty="0">
                    <a:latin typeface="Arial" panose="020B0604020202020204" pitchFamily="34" charset="0"/>
                    <a:cs typeface="Arial" panose="020B0604020202020204" pitchFamily="34" charset="0"/>
                  </a:rPr>
                  <a:t>), 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si ha:</a:t>
                </a:r>
              </a:p>
            </p:txBody>
          </p:sp>
        </mc:Choice>
        <mc:Fallback xmlns="">
          <p:sp>
            <p:nvSpPr>
              <p:cNvPr id="24" name="Rettangolo 23">
                <a:extLst>
                  <a:ext uri="{FF2B5EF4-FFF2-40B4-BE49-F238E27FC236}">
                    <a16:creationId xmlns:a16="http://schemas.microsoft.com/office/drawing/2014/main" id="{9B059E17-DD94-4F4E-91C1-575067E3D080}"/>
                  </a:ext>
                </a:extLst>
              </p:cNvPr>
              <p:cNvSpPr>
                <a:spLocks noRot="1" noChangeAspect="1" noMove="1" noResize="1" noEditPoints="1" noAdjustHandles="1" noChangeArrowheads="1" noChangeShapeType="1" noTextEdit="1"/>
              </p:cNvSpPr>
              <p:nvPr/>
            </p:nvSpPr>
            <p:spPr>
              <a:xfrm>
                <a:off x="278709" y="2925844"/>
                <a:ext cx="11634577" cy="400110"/>
              </a:xfrm>
              <a:prstGeom prst="rect">
                <a:avLst/>
              </a:prstGeom>
              <a:blipFill>
                <a:blip r:embed="rId2"/>
                <a:stretch>
                  <a:fillRect l="-577" t="-7576" b="-2727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630446" y="3678281"/>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5</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630446" y="3678281"/>
                <a:ext cx="643958" cy="307777"/>
              </a:xfrm>
              <a:prstGeom prst="rect">
                <a:avLst/>
              </a:prstGeom>
              <a:blipFill>
                <a:blip r:embed="rId3"/>
                <a:stretch>
                  <a:fillRect l="-8491" r="-3774"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2873254" y="3563595"/>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2873254" y="3563595"/>
                <a:ext cx="575479" cy="579005"/>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1352587" y="3688019"/>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0.820</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1352587" y="3688019"/>
                <a:ext cx="681277" cy="307777"/>
              </a:xfrm>
              <a:prstGeom prst="rect">
                <a:avLst/>
              </a:prstGeom>
              <a:blipFill>
                <a:blip r:embed="rId5"/>
                <a:stretch>
                  <a:fillRect l="-8929" r="-7143"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3525785" y="368332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1.25</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3525785" y="3683327"/>
                <a:ext cx="538609" cy="307777"/>
              </a:xfrm>
              <a:prstGeom prst="rect">
                <a:avLst/>
              </a:prstGeom>
              <a:blipFill>
                <a:blip r:embed="rId6"/>
                <a:stretch>
                  <a:fillRect l="-10112" r="-10112" b="-5882"/>
                </a:stretch>
              </a:blipFill>
            </p:spPr>
            <p:txBody>
              <a:bodyPr/>
              <a:lstStyle/>
              <a:p>
                <a:r>
                  <a:rPr lang="it-IT">
                    <a:noFill/>
                  </a:rPr>
                  <a:t> </a:t>
                </a:r>
              </a:p>
            </p:txBody>
          </p:sp>
        </mc:Fallback>
      </mc:AlternateContent>
      <p:pic>
        <p:nvPicPr>
          <p:cNvPr id="29" name="Immagine 28">
            <a:extLst>
              <a:ext uri="{FF2B5EF4-FFF2-40B4-BE49-F238E27FC236}">
                <a16:creationId xmlns:a16="http://schemas.microsoft.com/office/drawing/2014/main" id="{A230AEC3-3356-406A-B466-4CE14949CADC}"/>
              </a:ext>
            </a:extLst>
          </p:cNvPr>
          <p:cNvPicPr>
            <a:picLocks noChangeAspect="1"/>
          </p:cNvPicPr>
          <p:nvPr/>
        </p:nvPicPr>
        <p:blipFill>
          <a:blip r:embed="rId7"/>
          <a:stretch>
            <a:fillRect/>
          </a:stretch>
        </p:blipFill>
        <p:spPr>
          <a:xfrm>
            <a:off x="7166310" y="153425"/>
            <a:ext cx="4946921" cy="1060892"/>
          </a:xfrm>
          <a:prstGeom prst="rect">
            <a:avLst/>
          </a:prstGeom>
        </p:spPr>
      </p:pic>
      <p:sp>
        <p:nvSpPr>
          <p:cNvPr id="38" name="Rettangolo 37">
            <a:extLst>
              <a:ext uri="{FF2B5EF4-FFF2-40B4-BE49-F238E27FC236}">
                <a16:creationId xmlns:a16="http://schemas.microsoft.com/office/drawing/2014/main" id="{FA3E0AB7-3C5B-4DB3-AE88-3945B67C55F7}"/>
              </a:ext>
            </a:extLst>
          </p:cNvPr>
          <p:cNvSpPr/>
          <p:nvPr/>
        </p:nvSpPr>
        <p:spPr>
          <a:xfrm>
            <a:off x="278711" y="4567777"/>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Ora si può calcolare la pressione d'uscita:</a:t>
            </a:r>
          </a:p>
        </p:txBody>
      </p:sp>
      <mc:AlternateContent xmlns:mc="http://schemas.openxmlformats.org/markup-compatibility/2006" xmlns:a14="http://schemas.microsoft.com/office/drawing/2010/main">
        <mc:Choice Requires="a14">
          <p:sp>
            <p:nvSpPr>
              <p:cNvPr id="46" name="CasellaDiTesto 45">
                <a:extLst>
                  <a:ext uri="{FF2B5EF4-FFF2-40B4-BE49-F238E27FC236}">
                    <a16:creationId xmlns:a16="http://schemas.microsoft.com/office/drawing/2014/main" id="{4B184C84-87EF-42CB-B2CD-56BD3F12557A}"/>
                  </a:ext>
                </a:extLst>
              </p:cNvPr>
              <p:cNvSpPr txBox="1"/>
              <p:nvPr/>
            </p:nvSpPr>
            <p:spPr>
              <a:xfrm>
                <a:off x="2912487" y="5317459"/>
                <a:ext cx="3482813"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1.25</m:t>
                      </m:r>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1</m:t>
                          </m:r>
                        </m:num>
                        <m:den>
                          <m:r>
                            <a:rPr lang="it-IT" sz="2000" b="0" i="1" smtClean="0">
                              <a:latin typeface="Cambria Math" panose="02040503050406030204" pitchFamily="18" charset="0"/>
                            </a:rPr>
                            <m:t>0.303</m:t>
                          </m:r>
                        </m:den>
                      </m:f>
                      <m:r>
                        <a:rPr lang="it-IT" sz="2000" b="0" i="1" smtClean="0">
                          <a:latin typeface="Cambria Math" panose="02040503050406030204" pitchFamily="18" charset="0"/>
                        </a:rPr>
                        <m:t>0.0640⋅350⋅</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m:t>
                      </m:r>
                    </m:oMath>
                  </m:oMathPara>
                </a14:m>
                <a:endParaRPr lang="it-IT" sz="2000" dirty="0"/>
              </a:p>
            </p:txBody>
          </p:sp>
        </mc:Choice>
        <mc:Fallback xmlns="">
          <p:sp>
            <p:nvSpPr>
              <p:cNvPr id="46" name="CasellaDiTesto 45">
                <a:extLst>
                  <a:ext uri="{FF2B5EF4-FFF2-40B4-BE49-F238E27FC236}">
                    <a16:creationId xmlns:a16="http://schemas.microsoft.com/office/drawing/2014/main" id="{4B184C84-87EF-42CB-B2CD-56BD3F12557A}"/>
                  </a:ext>
                </a:extLst>
              </p:cNvPr>
              <p:cNvSpPr txBox="1">
                <a:spLocks noRot="1" noChangeAspect="1" noMove="1" noResize="1" noEditPoints="1" noAdjustHandles="1" noChangeArrowheads="1" noChangeShapeType="1" noTextEdit="1"/>
              </p:cNvSpPr>
              <p:nvPr/>
            </p:nvSpPr>
            <p:spPr>
              <a:xfrm>
                <a:off x="2912487" y="5317459"/>
                <a:ext cx="3482813" cy="578235"/>
              </a:xfrm>
              <a:prstGeom prst="rect">
                <a:avLst/>
              </a:prstGeom>
              <a:blipFill>
                <a:blip r:embed="rId8"/>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7" name="CasellaDiTesto 46">
                <a:extLst>
                  <a:ext uri="{FF2B5EF4-FFF2-40B4-BE49-F238E27FC236}">
                    <a16:creationId xmlns:a16="http://schemas.microsoft.com/office/drawing/2014/main" id="{A4613796-26FB-4247-A8CF-A566992FBB88}"/>
                  </a:ext>
                </a:extLst>
              </p:cNvPr>
              <p:cNvSpPr txBox="1"/>
              <p:nvPr/>
            </p:nvSpPr>
            <p:spPr>
              <a:xfrm>
                <a:off x="6455921" y="5480326"/>
                <a:ext cx="177882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92.409⋅</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 </m:t>
                      </m:r>
                      <m:r>
                        <a:rPr lang="it-IT" sz="2000" b="0" i="1" smtClean="0">
                          <a:latin typeface="Cambria Math" panose="02040503050406030204" pitchFamily="18" charset="0"/>
                        </a:rPr>
                        <m:t>𝑃𝑎</m:t>
                      </m:r>
                    </m:oMath>
                  </m:oMathPara>
                </a14:m>
                <a:endParaRPr lang="it-IT" sz="2000" dirty="0"/>
              </a:p>
            </p:txBody>
          </p:sp>
        </mc:Choice>
        <mc:Fallback xmlns="">
          <p:sp>
            <p:nvSpPr>
              <p:cNvPr id="47" name="CasellaDiTesto 46">
                <a:extLst>
                  <a:ext uri="{FF2B5EF4-FFF2-40B4-BE49-F238E27FC236}">
                    <a16:creationId xmlns:a16="http://schemas.microsoft.com/office/drawing/2014/main" id="{A4613796-26FB-4247-A8CF-A566992FBB88}"/>
                  </a:ext>
                </a:extLst>
              </p:cNvPr>
              <p:cNvSpPr txBox="1">
                <a:spLocks noRot="1" noChangeAspect="1" noMove="1" noResize="1" noEditPoints="1" noAdjustHandles="1" noChangeArrowheads="1" noChangeShapeType="1" noTextEdit="1"/>
              </p:cNvSpPr>
              <p:nvPr/>
            </p:nvSpPr>
            <p:spPr>
              <a:xfrm>
                <a:off x="6455921" y="5480326"/>
                <a:ext cx="1778820" cy="307777"/>
              </a:xfrm>
              <a:prstGeom prst="rect">
                <a:avLst/>
              </a:prstGeom>
              <a:blipFill>
                <a:blip r:embed="rId9"/>
                <a:stretch>
                  <a:fillRect l="-2740" t="-2000" r="-2740"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8" name="CasellaDiTesto 47">
                <a:extLst>
                  <a:ext uri="{FF2B5EF4-FFF2-40B4-BE49-F238E27FC236}">
                    <a16:creationId xmlns:a16="http://schemas.microsoft.com/office/drawing/2014/main" id="{2196C74B-5461-4EE8-9839-739232AB45EB}"/>
                  </a:ext>
                </a:extLst>
              </p:cNvPr>
              <p:cNvSpPr txBox="1"/>
              <p:nvPr/>
            </p:nvSpPr>
            <p:spPr>
              <a:xfrm>
                <a:off x="596514" y="5379101"/>
                <a:ext cx="2273315"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oMath>
                  </m:oMathPara>
                </a14:m>
                <a:endParaRPr lang="it-IT" sz="2000" dirty="0"/>
              </a:p>
            </p:txBody>
          </p:sp>
        </mc:Choice>
        <mc:Fallback xmlns="">
          <p:sp>
            <p:nvSpPr>
              <p:cNvPr id="48" name="CasellaDiTesto 47">
                <a:extLst>
                  <a:ext uri="{FF2B5EF4-FFF2-40B4-BE49-F238E27FC236}">
                    <a16:creationId xmlns:a16="http://schemas.microsoft.com/office/drawing/2014/main" id="{2196C74B-5461-4EE8-9839-739232AB45EB}"/>
                  </a:ext>
                </a:extLst>
              </p:cNvPr>
              <p:cNvSpPr txBox="1">
                <a:spLocks noRot="1" noChangeAspect="1" noMove="1" noResize="1" noEditPoints="1" noAdjustHandles="1" noChangeArrowheads="1" noChangeShapeType="1" noTextEdit="1"/>
              </p:cNvSpPr>
              <p:nvPr/>
            </p:nvSpPr>
            <p:spPr>
              <a:xfrm>
                <a:off x="596514" y="5379101"/>
                <a:ext cx="2273315" cy="579326"/>
              </a:xfrm>
              <a:prstGeom prst="rect">
                <a:avLst/>
              </a:prstGeom>
              <a:blipFill>
                <a:blip r:embed="rId10"/>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9" name="CasellaDiTesto 48">
                <a:extLst>
                  <a:ext uri="{FF2B5EF4-FFF2-40B4-BE49-F238E27FC236}">
                    <a16:creationId xmlns:a16="http://schemas.microsoft.com/office/drawing/2014/main" id="{05EB6855-1D8D-4954-80EF-D485CE1CB8AB}"/>
                  </a:ext>
                </a:extLst>
              </p:cNvPr>
              <p:cNvSpPr txBox="1"/>
              <p:nvPr/>
            </p:nvSpPr>
            <p:spPr>
              <a:xfrm>
                <a:off x="614404" y="2161173"/>
                <a:ext cx="2245295"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45</m:t>
                          </m:r>
                        </m:sub>
                      </m:sSub>
                    </m:oMath>
                  </m:oMathPara>
                </a14:m>
                <a:endParaRPr lang="it-IT" sz="2000" dirty="0"/>
              </a:p>
            </p:txBody>
          </p:sp>
        </mc:Choice>
        <mc:Fallback xmlns="">
          <p:sp>
            <p:nvSpPr>
              <p:cNvPr id="49" name="CasellaDiTesto 48">
                <a:extLst>
                  <a:ext uri="{FF2B5EF4-FFF2-40B4-BE49-F238E27FC236}">
                    <a16:creationId xmlns:a16="http://schemas.microsoft.com/office/drawing/2014/main" id="{05EB6855-1D8D-4954-80EF-D485CE1CB8AB}"/>
                  </a:ext>
                </a:extLst>
              </p:cNvPr>
              <p:cNvSpPr txBox="1">
                <a:spLocks noRot="1" noChangeAspect="1" noMove="1" noResize="1" noEditPoints="1" noAdjustHandles="1" noChangeArrowheads="1" noChangeShapeType="1" noTextEdit="1"/>
              </p:cNvSpPr>
              <p:nvPr/>
            </p:nvSpPr>
            <p:spPr>
              <a:xfrm>
                <a:off x="614404" y="2161173"/>
                <a:ext cx="2245295" cy="307777"/>
              </a:xfrm>
              <a:prstGeom prst="rect">
                <a:avLst/>
              </a:prstGeom>
              <a:blipFill>
                <a:blip r:embed="rId11"/>
                <a:stretch>
                  <a:fillRect l="-2446" r="-543" b="-16000"/>
                </a:stretch>
              </a:blipFill>
            </p:spPr>
            <p:txBody>
              <a:bodyPr/>
              <a:lstStyle/>
              <a:p>
                <a:r>
                  <a:rPr lang="it-IT">
                    <a:noFill/>
                  </a:rPr>
                  <a:t> </a:t>
                </a:r>
              </a:p>
            </p:txBody>
          </p:sp>
        </mc:Fallback>
      </mc:AlternateContent>
      <p:cxnSp>
        <p:nvCxnSpPr>
          <p:cNvPr id="50" name="Connettore 2 49">
            <a:extLst>
              <a:ext uri="{FF2B5EF4-FFF2-40B4-BE49-F238E27FC236}">
                <a16:creationId xmlns:a16="http://schemas.microsoft.com/office/drawing/2014/main" id="{E06BCFE3-0A45-403D-85C2-59328004521F}"/>
              </a:ext>
            </a:extLst>
          </p:cNvPr>
          <p:cNvCxnSpPr/>
          <p:nvPr/>
        </p:nvCxnSpPr>
        <p:spPr>
          <a:xfrm>
            <a:off x="3067510" y="2315061"/>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CasellaDiTesto 50">
                <a:extLst>
                  <a:ext uri="{FF2B5EF4-FFF2-40B4-BE49-F238E27FC236}">
                    <a16:creationId xmlns:a16="http://schemas.microsoft.com/office/drawing/2014/main" id="{FF00FCE5-F741-428A-A52E-4101E54456B9}"/>
                  </a:ext>
                </a:extLst>
              </p:cNvPr>
              <p:cNvSpPr txBox="1"/>
              <p:nvPr/>
            </p:nvSpPr>
            <p:spPr>
              <a:xfrm>
                <a:off x="5166445" y="2134091"/>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5</m:t>
                          </m:r>
                        </m:sub>
                      </m:sSub>
                      <m:r>
                        <a:rPr lang="it-IT" sz="2000" b="0" i="1" smtClean="0">
                          <a:latin typeface="Cambria Math" panose="02040503050406030204" pitchFamily="18" charset="0"/>
                        </a:rPr>
                        <m:t>=</m:t>
                      </m:r>
                    </m:oMath>
                  </m:oMathPara>
                </a14:m>
                <a:endParaRPr lang="it-IT" sz="2000" dirty="0"/>
              </a:p>
            </p:txBody>
          </p:sp>
        </mc:Choice>
        <mc:Fallback xmlns="">
          <p:sp>
            <p:nvSpPr>
              <p:cNvPr id="51" name="CasellaDiTesto 50">
                <a:extLst>
                  <a:ext uri="{FF2B5EF4-FFF2-40B4-BE49-F238E27FC236}">
                    <a16:creationId xmlns:a16="http://schemas.microsoft.com/office/drawing/2014/main" id="{FF00FCE5-F741-428A-A52E-4101E54456B9}"/>
                  </a:ext>
                </a:extLst>
              </p:cNvPr>
              <p:cNvSpPr txBox="1">
                <a:spLocks noRot="1" noChangeAspect="1" noMove="1" noResize="1" noEditPoints="1" noAdjustHandles="1" noChangeArrowheads="1" noChangeShapeType="1" noTextEdit="1"/>
              </p:cNvSpPr>
              <p:nvPr/>
            </p:nvSpPr>
            <p:spPr>
              <a:xfrm>
                <a:off x="5166445" y="2134091"/>
                <a:ext cx="828112" cy="307777"/>
              </a:xfrm>
              <a:prstGeom prst="rect">
                <a:avLst/>
              </a:prstGeom>
              <a:blipFill>
                <a:blip r:embed="rId12"/>
                <a:stretch>
                  <a:fillRect l="-7407" r="-2963"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2" name="CasellaDiTesto 51">
                <a:extLst>
                  <a:ext uri="{FF2B5EF4-FFF2-40B4-BE49-F238E27FC236}">
                    <a16:creationId xmlns:a16="http://schemas.microsoft.com/office/drawing/2014/main" id="{DED24B9D-047C-4478-9F34-E6BEA51E8314}"/>
                  </a:ext>
                </a:extLst>
              </p:cNvPr>
              <p:cNvSpPr txBox="1"/>
              <p:nvPr/>
            </p:nvSpPr>
            <p:spPr>
              <a:xfrm>
                <a:off x="6026610" y="2161173"/>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0.055 </m:t>
                      </m:r>
                    </m:oMath>
                  </m:oMathPara>
                </a14:m>
                <a:endParaRPr lang="it-IT" sz="2000" dirty="0"/>
              </a:p>
            </p:txBody>
          </p:sp>
        </mc:Choice>
        <mc:Fallback xmlns="">
          <p:sp>
            <p:nvSpPr>
              <p:cNvPr id="52" name="CasellaDiTesto 51">
                <a:extLst>
                  <a:ext uri="{FF2B5EF4-FFF2-40B4-BE49-F238E27FC236}">
                    <a16:creationId xmlns:a16="http://schemas.microsoft.com/office/drawing/2014/main" id="{DED24B9D-047C-4478-9F34-E6BEA51E8314}"/>
                  </a:ext>
                </a:extLst>
              </p:cNvPr>
              <p:cNvSpPr txBox="1">
                <a:spLocks noRot="1" noChangeAspect="1" noMove="1" noResize="1" noEditPoints="1" noAdjustHandles="1" noChangeArrowheads="1" noChangeShapeType="1" noTextEdit="1"/>
              </p:cNvSpPr>
              <p:nvPr/>
            </p:nvSpPr>
            <p:spPr>
              <a:xfrm>
                <a:off x="6026610" y="2161173"/>
                <a:ext cx="737381" cy="307777"/>
              </a:xfrm>
              <a:prstGeom prst="rect">
                <a:avLst/>
              </a:prstGeom>
              <a:blipFill>
                <a:blip r:embed="rId13"/>
                <a:stretch>
                  <a:fillRect l="-8264"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3" name="CasellaDiTesto 52">
                <a:extLst>
                  <a:ext uri="{FF2B5EF4-FFF2-40B4-BE49-F238E27FC236}">
                    <a16:creationId xmlns:a16="http://schemas.microsoft.com/office/drawing/2014/main" id="{BACC490A-EF86-4BF2-A73F-C76E5E1632DA}"/>
                  </a:ext>
                </a:extLst>
              </p:cNvPr>
              <p:cNvSpPr txBox="1"/>
              <p:nvPr/>
            </p:nvSpPr>
            <p:spPr>
              <a:xfrm>
                <a:off x="630446" y="1562624"/>
                <a:ext cx="227414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45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23</m:t>
                          </m:r>
                        </m:sub>
                      </m:sSub>
                    </m:oMath>
                  </m:oMathPara>
                </a14:m>
                <a:endParaRPr lang="it-IT" sz="2000" dirty="0"/>
              </a:p>
            </p:txBody>
          </p:sp>
        </mc:Choice>
        <mc:Fallback xmlns="">
          <p:sp>
            <p:nvSpPr>
              <p:cNvPr id="53" name="CasellaDiTesto 52">
                <a:extLst>
                  <a:ext uri="{FF2B5EF4-FFF2-40B4-BE49-F238E27FC236}">
                    <a16:creationId xmlns:a16="http://schemas.microsoft.com/office/drawing/2014/main" id="{BACC490A-EF86-4BF2-A73F-C76E5E1632DA}"/>
                  </a:ext>
                </a:extLst>
              </p:cNvPr>
              <p:cNvSpPr txBox="1">
                <a:spLocks noRot="1" noChangeAspect="1" noMove="1" noResize="1" noEditPoints="1" noAdjustHandles="1" noChangeArrowheads="1" noChangeShapeType="1" noTextEdit="1"/>
              </p:cNvSpPr>
              <p:nvPr/>
            </p:nvSpPr>
            <p:spPr>
              <a:xfrm>
                <a:off x="630446" y="1562624"/>
                <a:ext cx="2274149" cy="307777"/>
              </a:xfrm>
              <a:prstGeom prst="rect">
                <a:avLst/>
              </a:prstGeom>
              <a:blipFill>
                <a:blip r:embed="rId14"/>
                <a:stretch>
                  <a:fillRect l="-2145" r="-804" b="-15686"/>
                </a:stretch>
              </a:blipFill>
            </p:spPr>
            <p:txBody>
              <a:bodyPr/>
              <a:lstStyle/>
              <a:p>
                <a:r>
                  <a:rPr lang="it-IT">
                    <a:noFill/>
                  </a:rPr>
                  <a:t> </a:t>
                </a:r>
              </a:p>
            </p:txBody>
          </p:sp>
        </mc:Fallback>
      </mc:AlternateContent>
      <p:cxnSp>
        <p:nvCxnSpPr>
          <p:cNvPr id="54" name="Connettore 2 53">
            <a:extLst>
              <a:ext uri="{FF2B5EF4-FFF2-40B4-BE49-F238E27FC236}">
                <a16:creationId xmlns:a16="http://schemas.microsoft.com/office/drawing/2014/main" id="{F2955E0B-D4DC-4988-A9CD-F5BF01126A4E}"/>
              </a:ext>
            </a:extLst>
          </p:cNvPr>
          <p:cNvCxnSpPr/>
          <p:nvPr/>
        </p:nvCxnSpPr>
        <p:spPr>
          <a:xfrm>
            <a:off x="3083552" y="1716512"/>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5" name="CasellaDiTesto 54">
                <a:extLst>
                  <a:ext uri="{FF2B5EF4-FFF2-40B4-BE49-F238E27FC236}">
                    <a16:creationId xmlns:a16="http://schemas.microsoft.com/office/drawing/2014/main" id="{C0F10DD1-B407-4C8D-BFC8-F87DE40EDF5C}"/>
                  </a:ext>
                </a:extLst>
              </p:cNvPr>
              <p:cNvSpPr txBox="1"/>
              <p:nvPr/>
            </p:nvSpPr>
            <p:spPr>
              <a:xfrm>
                <a:off x="5182487" y="1535542"/>
                <a:ext cx="83157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45</m:t>
                          </m:r>
                        </m:sub>
                      </m:sSub>
                      <m:r>
                        <a:rPr lang="it-IT" sz="2000" b="0" i="1" smtClean="0">
                          <a:latin typeface="Cambria Math" panose="02040503050406030204" pitchFamily="18" charset="0"/>
                        </a:rPr>
                        <m:t>=</m:t>
                      </m:r>
                    </m:oMath>
                  </m:oMathPara>
                </a14:m>
                <a:endParaRPr lang="it-IT" sz="2000" dirty="0"/>
              </a:p>
            </p:txBody>
          </p:sp>
        </mc:Choice>
        <mc:Fallback xmlns="">
          <p:sp>
            <p:nvSpPr>
              <p:cNvPr id="55" name="CasellaDiTesto 54">
                <a:extLst>
                  <a:ext uri="{FF2B5EF4-FFF2-40B4-BE49-F238E27FC236}">
                    <a16:creationId xmlns:a16="http://schemas.microsoft.com/office/drawing/2014/main" id="{C0F10DD1-B407-4C8D-BFC8-F87DE40EDF5C}"/>
                  </a:ext>
                </a:extLst>
              </p:cNvPr>
              <p:cNvSpPr txBox="1">
                <a:spLocks noRot="1" noChangeAspect="1" noMove="1" noResize="1" noEditPoints="1" noAdjustHandles="1" noChangeArrowheads="1" noChangeShapeType="1" noTextEdit="1"/>
              </p:cNvSpPr>
              <p:nvPr/>
            </p:nvSpPr>
            <p:spPr>
              <a:xfrm>
                <a:off x="5182487" y="1535542"/>
                <a:ext cx="831574" cy="307777"/>
              </a:xfrm>
              <a:prstGeom prst="rect">
                <a:avLst/>
              </a:prstGeom>
              <a:blipFill>
                <a:blip r:embed="rId15"/>
                <a:stretch>
                  <a:fillRect l="-6569" r="-2920"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6" name="CasellaDiTesto 55">
                <a:extLst>
                  <a:ext uri="{FF2B5EF4-FFF2-40B4-BE49-F238E27FC236}">
                    <a16:creationId xmlns:a16="http://schemas.microsoft.com/office/drawing/2014/main" id="{59AD8E2D-7344-4866-8B56-97C38C367522}"/>
                  </a:ext>
                </a:extLst>
              </p:cNvPr>
              <p:cNvSpPr txBox="1"/>
              <p:nvPr/>
            </p:nvSpPr>
            <p:spPr>
              <a:xfrm>
                <a:off x="6042652" y="1562624"/>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0.441 </m:t>
                      </m:r>
                    </m:oMath>
                  </m:oMathPara>
                </a14:m>
                <a:endParaRPr lang="it-IT" sz="2000" dirty="0"/>
              </a:p>
            </p:txBody>
          </p:sp>
        </mc:Choice>
        <mc:Fallback xmlns="">
          <p:sp>
            <p:nvSpPr>
              <p:cNvPr id="56" name="CasellaDiTesto 55">
                <a:extLst>
                  <a:ext uri="{FF2B5EF4-FFF2-40B4-BE49-F238E27FC236}">
                    <a16:creationId xmlns:a16="http://schemas.microsoft.com/office/drawing/2014/main" id="{59AD8E2D-7344-4866-8B56-97C38C367522}"/>
                  </a:ext>
                </a:extLst>
              </p:cNvPr>
              <p:cNvSpPr txBox="1">
                <a:spLocks noRot="1" noChangeAspect="1" noMove="1" noResize="1" noEditPoints="1" noAdjustHandles="1" noChangeArrowheads="1" noChangeShapeType="1" noTextEdit="1"/>
              </p:cNvSpPr>
              <p:nvPr/>
            </p:nvSpPr>
            <p:spPr>
              <a:xfrm>
                <a:off x="6042652" y="1562624"/>
                <a:ext cx="737381" cy="307777"/>
              </a:xfrm>
              <a:prstGeom prst="rect">
                <a:avLst/>
              </a:prstGeom>
              <a:blipFill>
                <a:blip r:embed="rId16"/>
                <a:stretch>
                  <a:fillRect l="-7438" b="-5882"/>
                </a:stretch>
              </a:blipFill>
            </p:spPr>
            <p:txBody>
              <a:bodyPr/>
              <a:lstStyle/>
              <a:p>
                <a:r>
                  <a:rPr lang="it-IT">
                    <a:noFill/>
                  </a:rPr>
                  <a:t> </a:t>
                </a:r>
              </a:p>
            </p:txBody>
          </p:sp>
        </mc:Fallback>
      </mc:AlternateContent>
    </p:spTree>
    <p:extLst>
      <p:ext uri="{BB962C8B-B14F-4D97-AF65-F5344CB8AC3E}">
        <p14:creationId xmlns:p14="http://schemas.microsoft.com/office/powerpoint/2010/main" val="4279743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500"/>
                                        <p:tgtEl>
                                          <p:spTgt spid="53"/>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500"/>
                                        <p:tgtEl>
                                          <p:spTgt spid="5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500"/>
                                        <p:tgtEl>
                                          <p:spTgt spid="5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6"/>
                                        </p:tgtEl>
                                        <p:attrNameLst>
                                          <p:attrName>style.visibility</p:attrName>
                                        </p:attrNameLst>
                                      </p:cBhvr>
                                      <p:to>
                                        <p:strVal val="visible"/>
                                      </p:to>
                                    </p:set>
                                    <p:animEffect transition="in" filter="fade">
                                      <p:cBhvr>
                                        <p:cTn id="24" dur="500"/>
                                        <p:tgtEl>
                                          <p:spTgt spid="5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fade">
                                      <p:cBhvr>
                                        <p:cTn id="29" dur="500"/>
                                        <p:tgtEl>
                                          <p:spTgt spid="49"/>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500"/>
                                        <p:tgtEl>
                                          <p:spTgt spid="5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500"/>
                                        <p:tgtEl>
                                          <p:spTgt spid="5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500"/>
                                        <p:tgtEl>
                                          <p:spTgt spid="5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childTnLst>
                          </p:cTn>
                        </p:par>
                        <p:par>
                          <p:cTn id="47" fill="hold">
                            <p:stCondLst>
                              <p:cond delay="500"/>
                            </p:stCondLst>
                            <p:childTnLst>
                              <p:par>
                                <p:cTn id="48" presetID="10" presetClass="entr" presetSubtype="0" fill="hold" grpId="0" nodeType="afterEffect">
                                  <p:stCondLst>
                                    <p:cond delay="25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par>
                          <p:cTn id="51" fill="hold">
                            <p:stCondLst>
                              <p:cond delay="1250"/>
                            </p:stCondLst>
                            <p:childTnLst>
                              <p:par>
                                <p:cTn id="52" presetID="10" presetClass="entr" presetSubtype="0" fill="hold" grpId="0" nodeType="afterEffect">
                                  <p:stCondLst>
                                    <p:cond delay="250"/>
                                  </p:stCondLst>
                                  <p:childTnLst>
                                    <p:set>
                                      <p:cBhvr>
                                        <p:cTn id="53" dur="1" fill="hold">
                                          <p:stCondLst>
                                            <p:cond delay="0"/>
                                          </p:stCondLst>
                                        </p:cTn>
                                        <p:tgtEl>
                                          <p:spTgt spid="26"/>
                                        </p:tgtEl>
                                        <p:attrNameLst>
                                          <p:attrName>style.visibility</p:attrName>
                                        </p:attrNameLst>
                                      </p:cBhvr>
                                      <p:to>
                                        <p:strVal val="visible"/>
                                      </p:to>
                                    </p:set>
                                    <p:animEffect transition="in" filter="fade">
                                      <p:cBhvr>
                                        <p:cTn id="54" dur="500"/>
                                        <p:tgtEl>
                                          <p:spTgt spid="26"/>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500"/>
                                        <p:tgtEl>
                                          <p:spTgt spid="28"/>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fade">
                                      <p:cBhvr>
                                        <p:cTn id="69" dur="500"/>
                                        <p:tgtEl>
                                          <p:spTgt spid="38"/>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500"/>
                                        <p:tgtEl>
                                          <p:spTgt spid="4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500"/>
                                        <p:tgtEl>
                                          <p:spTgt spid="46"/>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p:bldP spid="25" grpId="0"/>
      <p:bldP spid="26" grpId="0"/>
      <p:bldP spid="27" grpId="0"/>
      <p:bldP spid="28" grpId="0"/>
      <p:bldP spid="38" grpId="0"/>
      <p:bldP spid="46" grpId="0"/>
      <p:bldP spid="47" grpId="0"/>
      <p:bldP spid="48" grpId="0"/>
      <p:bldP spid="49" grpId="0"/>
      <p:bldP spid="51" grpId="0"/>
      <p:bldP spid="52" grpId="0"/>
      <p:bldP spid="53" grpId="0"/>
      <p:bldP spid="55" grpId="0"/>
      <p:bldP spid="5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C4580E72-571E-4511-AFD2-DDEE8B5DE91B}"/>
                  </a:ext>
                </a:extLst>
              </p:cNvPr>
              <p:cNvSpPr txBox="1"/>
              <p:nvPr/>
            </p:nvSpPr>
            <p:spPr>
              <a:xfrm>
                <a:off x="614404" y="2683725"/>
                <a:ext cx="2143985" cy="307777"/>
              </a:xfrm>
              <a:prstGeom prst="rect">
                <a:avLst/>
              </a:prstGeom>
              <a:noFill/>
            </p:spPr>
            <p:txBody>
              <a:bodyPr wrap="none" lIns="0" tIns="0" rIns="0" bIns="0" rtlCol="0">
                <a:spAutoFit/>
              </a:bodyPr>
              <a:lstStyle/>
              <a:p>
                <a14:m>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23</m:t>
                        </m:r>
                      </m:sub>
                    </m:sSub>
                    <m:r>
                      <a:rPr lang="it-IT" sz="2000" b="0" i="1" smtClean="0">
                        <a:latin typeface="Cambria Math" panose="02040503050406030204" pitchFamily="18" charset="0"/>
                      </a:rPr>
                      <m:t>=4</m:t>
                    </m:r>
                    <m:r>
                      <a:rPr lang="it-IT" sz="2000" b="0" i="1" smtClean="0">
                        <a:latin typeface="Cambria Math" panose="02040503050406030204" pitchFamily="18" charset="0"/>
                      </a:rPr>
                      <m:t>𝑓</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23</m:t>
                        </m:r>
                      </m:sub>
                    </m:sSub>
                    <m:r>
                      <a:rPr lang="it-IT" sz="2000" b="0" i="1" smtClean="0">
                        <a:latin typeface="Cambria Math" panose="02040503050406030204" pitchFamily="18" charset="0"/>
                      </a:rPr>
                      <m:t>/</m:t>
                    </m:r>
                    <m:r>
                      <a:rPr lang="it-IT" sz="2000" b="0" i="1" smtClean="0">
                        <a:latin typeface="Cambria Math" panose="02040503050406030204" pitchFamily="18" charset="0"/>
                      </a:rPr>
                      <m:t>𝐷</m:t>
                    </m:r>
                    <m:r>
                      <a:rPr lang="it-IT" sz="2000" b="0" i="1" smtClean="0">
                        <a:latin typeface="Cambria Math" panose="02040503050406030204" pitchFamily="18" charset="0"/>
                      </a:rPr>
                      <m:t>=</m:t>
                    </m:r>
                  </m:oMath>
                </a14:m>
                <a:r>
                  <a:rPr lang="it-IT" sz="2000" dirty="0"/>
                  <a:t> </a:t>
                </a:r>
              </a:p>
            </p:txBody>
          </p:sp>
        </mc:Choice>
        <mc:Fallback xmlns="">
          <p:sp>
            <p:nvSpPr>
              <p:cNvPr id="15" name="CasellaDiTesto 14">
                <a:extLst>
                  <a:ext uri="{FF2B5EF4-FFF2-40B4-BE49-F238E27FC236}">
                    <a16:creationId xmlns:a16="http://schemas.microsoft.com/office/drawing/2014/main" id="{C4580E72-571E-4511-AFD2-DDEE8B5DE91B}"/>
                  </a:ext>
                </a:extLst>
              </p:cNvPr>
              <p:cNvSpPr txBox="1">
                <a:spLocks noRot="1" noChangeAspect="1" noMove="1" noResize="1" noEditPoints="1" noAdjustHandles="1" noChangeArrowheads="1" noChangeShapeType="1" noTextEdit="1"/>
              </p:cNvSpPr>
              <p:nvPr/>
            </p:nvSpPr>
            <p:spPr>
              <a:xfrm>
                <a:off x="614404" y="2683725"/>
                <a:ext cx="2143985" cy="307777"/>
              </a:xfrm>
              <a:prstGeom prst="rect">
                <a:avLst/>
              </a:prstGeom>
              <a:blipFill>
                <a:blip r:embed="rId2"/>
                <a:stretch>
                  <a:fillRect l="-4274" b="-3333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8" name="CasellaDiTesto 17">
                <a:extLst>
                  <a:ext uri="{FF2B5EF4-FFF2-40B4-BE49-F238E27FC236}">
                    <a16:creationId xmlns:a16="http://schemas.microsoft.com/office/drawing/2014/main" id="{1357E121-633B-425E-A803-5BDB9D027891}"/>
                  </a:ext>
                </a:extLst>
              </p:cNvPr>
              <p:cNvSpPr txBox="1"/>
              <p:nvPr/>
            </p:nvSpPr>
            <p:spPr>
              <a:xfrm>
                <a:off x="2758389" y="2687169"/>
                <a:ext cx="2368725"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4⋅0,0025⋅11.577=</m:t>
                      </m:r>
                    </m:oMath>
                  </m:oMathPara>
                </a14:m>
                <a:endParaRPr lang="it-IT" sz="2000" dirty="0"/>
              </a:p>
            </p:txBody>
          </p:sp>
        </mc:Choice>
        <mc:Fallback xmlns="">
          <p:sp>
            <p:nvSpPr>
              <p:cNvPr id="18" name="CasellaDiTesto 17">
                <a:extLst>
                  <a:ext uri="{FF2B5EF4-FFF2-40B4-BE49-F238E27FC236}">
                    <a16:creationId xmlns:a16="http://schemas.microsoft.com/office/drawing/2014/main" id="{1357E121-633B-425E-A803-5BDB9D027891}"/>
                  </a:ext>
                </a:extLst>
              </p:cNvPr>
              <p:cNvSpPr txBox="1">
                <a:spLocks noRot="1" noChangeAspect="1" noMove="1" noResize="1" noEditPoints="1" noAdjustHandles="1" noChangeArrowheads="1" noChangeShapeType="1" noTextEdit="1"/>
              </p:cNvSpPr>
              <p:nvPr/>
            </p:nvSpPr>
            <p:spPr>
              <a:xfrm>
                <a:off x="2758389" y="2687169"/>
                <a:ext cx="2368725" cy="307777"/>
              </a:xfrm>
              <a:prstGeom prst="rect">
                <a:avLst/>
              </a:prstGeom>
              <a:blipFill>
                <a:blip r:embed="rId3"/>
                <a:stretch>
                  <a:fillRect l="-1799" r="-771"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9" name="CasellaDiTesto 18">
                <a:extLst>
                  <a:ext uri="{FF2B5EF4-FFF2-40B4-BE49-F238E27FC236}">
                    <a16:creationId xmlns:a16="http://schemas.microsoft.com/office/drawing/2014/main" id="{FDF200A6-AFCC-4869-A1CC-EFB61936FAAB}"/>
                  </a:ext>
                </a:extLst>
              </p:cNvPr>
              <p:cNvSpPr txBox="1"/>
              <p:nvPr/>
            </p:nvSpPr>
            <p:spPr>
              <a:xfrm>
                <a:off x="5138732" y="2696214"/>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0.116</m:t>
                      </m:r>
                    </m:oMath>
                  </m:oMathPara>
                </a14:m>
                <a:endParaRPr lang="it-IT" sz="2000" dirty="0"/>
              </a:p>
            </p:txBody>
          </p:sp>
        </mc:Choice>
        <mc:Fallback xmlns="">
          <p:sp>
            <p:nvSpPr>
              <p:cNvPr id="19" name="CasellaDiTesto 18">
                <a:extLst>
                  <a:ext uri="{FF2B5EF4-FFF2-40B4-BE49-F238E27FC236}">
                    <a16:creationId xmlns:a16="http://schemas.microsoft.com/office/drawing/2014/main" id="{FDF200A6-AFCC-4869-A1CC-EFB61936FAAB}"/>
                  </a:ext>
                </a:extLst>
              </p:cNvPr>
              <p:cNvSpPr txBox="1">
                <a:spLocks noRot="1" noChangeAspect="1" noMove="1" noResize="1" noEditPoints="1" noAdjustHandles="1" noChangeArrowheads="1" noChangeShapeType="1" noTextEdit="1"/>
              </p:cNvSpPr>
              <p:nvPr/>
            </p:nvSpPr>
            <p:spPr>
              <a:xfrm>
                <a:off x="5138732" y="2696214"/>
                <a:ext cx="681277" cy="307777"/>
              </a:xfrm>
              <a:prstGeom prst="rect">
                <a:avLst/>
              </a:prstGeom>
              <a:blipFill>
                <a:blip r:embed="rId4"/>
                <a:stretch>
                  <a:fillRect l="-8929" r="-7143" b="-5882"/>
                </a:stretch>
              </a:blipFill>
            </p:spPr>
            <p:txBody>
              <a:bodyPr/>
              <a:lstStyle/>
              <a:p>
                <a:r>
                  <a:rPr lang="it-IT">
                    <a:noFill/>
                  </a:rPr>
                  <a:t> </a:t>
                </a:r>
              </a:p>
            </p:txBody>
          </p:sp>
        </mc:Fallback>
      </mc:AlternateContent>
      <p:sp>
        <p:nvSpPr>
          <p:cNvPr id="24" name="Rettangolo 23">
            <a:extLst>
              <a:ext uri="{FF2B5EF4-FFF2-40B4-BE49-F238E27FC236}">
                <a16:creationId xmlns:a16="http://schemas.microsoft.com/office/drawing/2014/main" id="{9B059E17-DD94-4F4E-91C1-575067E3D080}"/>
              </a:ext>
            </a:extLst>
          </p:cNvPr>
          <p:cNvSpPr/>
          <p:nvPr/>
        </p:nvSpPr>
        <p:spPr>
          <a:xfrm>
            <a:off x="266630" y="3452199"/>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Con questo rapporto, 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si ha:</a:t>
            </a:r>
          </a:p>
        </p:txBody>
      </p:sp>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5882072" y="3497369"/>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5882072" y="3497369"/>
                <a:ext cx="643958" cy="307777"/>
              </a:xfrm>
              <a:prstGeom prst="rect">
                <a:avLst/>
              </a:prstGeom>
              <a:blipFill>
                <a:blip r:embed="rId5"/>
                <a:stretch>
                  <a:fillRect l="-9434" r="-2830"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8124880" y="3382683"/>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8124880" y="3382683"/>
                <a:ext cx="575479" cy="579005"/>
              </a:xfrm>
              <a:prstGeom prst="rect">
                <a:avLst/>
              </a:prstGeom>
              <a:blipFill>
                <a:blip r:embed="rId6"/>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6604213" y="350710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1.99</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6604213" y="3507107"/>
                <a:ext cx="538609" cy="307777"/>
              </a:xfrm>
              <a:prstGeom prst="rect">
                <a:avLst/>
              </a:prstGeom>
              <a:blipFill>
                <a:blip r:embed="rId7"/>
                <a:stretch>
                  <a:fillRect l="-10112" r="-10112"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8777411" y="3502415"/>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0.410</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8777411" y="3502415"/>
                <a:ext cx="681277" cy="307777"/>
              </a:xfrm>
              <a:prstGeom prst="rect">
                <a:avLst/>
              </a:prstGeom>
              <a:blipFill>
                <a:blip r:embed="rId8"/>
                <a:stretch>
                  <a:fillRect l="-8929" r="-7143" b="-6000"/>
                </a:stretch>
              </a:blipFill>
            </p:spPr>
            <p:txBody>
              <a:bodyPr/>
              <a:lstStyle/>
              <a:p>
                <a:r>
                  <a:rPr lang="it-IT">
                    <a:noFill/>
                  </a:rPr>
                  <a:t> </a:t>
                </a:r>
              </a:p>
            </p:txBody>
          </p:sp>
        </mc:Fallback>
      </mc:AlternateContent>
      <p:pic>
        <p:nvPicPr>
          <p:cNvPr id="29" name="Immagine 28">
            <a:extLst>
              <a:ext uri="{FF2B5EF4-FFF2-40B4-BE49-F238E27FC236}">
                <a16:creationId xmlns:a16="http://schemas.microsoft.com/office/drawing/2014/main" id="{A230AEC3-3356-406A-B466-4CE14949CADC}"/>
              </a:ext>
            </a:extLst>
          </p:cNvPr>
          <p:cNvPicPr>
            <a:picLocks noChangeAspect="1"/>
          </p:cNvPicPr>
          <p:nvPr/>
        </p:nvPicPr>
        <p:blipFill>
          <a:blip r:embed="rId9"/>
          <a:stretch>
            <a:fillRect/>
          </a:stretch>
        </p:blipFill>
        <p:spPr>
          <a:xfrm>
            <a:off x="7166310" y="153425"/>
            <a:ext cx="4946921" cy="1060892"/>
          </a:xfrm>
          <a:prstGeom prst="rect">
            <a:avLst/>
          </a:prstGeom>
        </p:spPr>
      </p:pic>
      <mc:AlternateContent xmlns:mc="http://schemas.openxmlformats.org/markup-compatibility/2006" xmlns:a14="http://schemas.microsoft.com/office/drawing/2010/main">
        <mc:Choice Requires="a14">
          <p:sp>
            <p:nvSpPr>
              <p:cNvPr id="23" name="CasellaDiTesto 22">
                <a:extLst>
                  <a:ext uri="{FF2B5EF4-FFF2-40B4-BE49-F238E27FC236}">
                    <a16:creationId xmlns:a16="http://schemas.microsoft.com/office/drawing/2014/main" id="{12507E02-CB01-464F-A173-9541E01A64F0}"/>
                  </a:ext>
                </a:extLst>
              </p:cNvPr>
              <p:cNvSpPr txBox="1"/>
              <p:nvPr/>
            </p:nvSpPr>
            <p:spPr>
              <a:xfrm>
                <a:off x="6814854" y="2691648"/>
                <a:ext cx="2256259"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2</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23</m:t>
                          </m:r>
                        </m:sub>
                      </m:sSub>
                    </m:oMath>
                  </m:oMathPara>
                </a14:m>
                <a:endParaRPr lang="it-IT" sz="2000" dirty="0"/>
              </a:p>
            </p:txBody>
          </p:sp>
        </mc:Choice>
        <mc:Fallback xmlns="">
          <p:sp>
            <p:nvSpPr>
              <p:cNvPr id="23" name="CasellaDiTesto 22">
                <a:extLst>
                  <a:ext uri="{FF2B5EF4-FFF2-40B4-BE49-F238E27FC236}">
                    <a16:creationId xmlns:a16="http://schemas.microsoft.com/office/drawing/2014/main" id="{12507E02-CB01-464F-A173-9541E01A64F0}"/>
                  </a:ext>
                </a:extLst>
              </p:cNvPr>
              <p:cNvSpPr txBox="1">
                <a:spLocks noRot="1" noChangeAspect="1" noMove="1" noResize="1" noEditPoints="1" noAdjustHandles="1" noChangeArrowheads="1" noChangeShapeType="1" noTextEdit="1"/>
              </p:cNvSpPr>
              <p:nvPr/>
            </p:nvSpPr>
            <p:spPr>
              <a:xfrm>
                <a:off x="6814854" y="2691648"/>
                <a:ext cx="2256259" cy="307777"/>
              </a:xfrm>
              <a:prstGeom prst="rect">
                <a:avLst/>
              </a:prstGeom>
              <a:blipFill>
                <a:blip r:embed="rId10"/>
                <a:stretch>
                  <a:fillRect l="-2432" r="-541" b="-16000"/>
                </a:stretch>
              </a:blipFill>
            </p:spPr>
            <p:txBody>
              <a:bodyPr/>
              <a:lstStyle/>
              <a:p>
                <a:r>
                  <a:rPr lang="it-IT">
                    <a:noFill/>
                  </a:rPr>
                  <a:t> </a:t>
                </a:r>
              </a:p>
            </p:txBody>
          </p:sp>
        </mc:Fallback>
      </mc:AlternateContent>
      <p:cxnSp>
        <p:nvCxnSpPr>
          <p:cNvPr id="35" name="Connettore 2 34">
            <a:extLst>
              <a:ext uri="{FF2B5EF4-FFF2-40B4-BE49-F238E27FC236}">
                <a16:creationId xmlns:a16="http://schemas.microsoft.com/office/drawing/2014/main" id="{EC5D1160-E90C-41A9-BC2E-452C3919CC4E}"/>
              </a:ext>
            </a:extLst>
          </p:cNvPr>
          <p:cNvCxnSpPr>
            <a:cxnSpLocks/>
          </p:cNvCxnSpPr>
          <p:nvPr/>
        </p:nvCxnSpPr>
        <p:spPr>
          <a:xfrm>
            <a:off x="9312676" y="2845536"/>
            <a:ext cx="5804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CasellaDiTesto 35">
                <a:extLst>
                  <a:ext uri="{FF2B5EF4-FFF2-40B4-BE49-F238E27FC236}">
                    <a16:creationId xmlns:a16="http://schemas.microsoft.com/office/drawing/2014/main" id="{C74E4382-198C-4C56-86DD-1FEA8FC122AC}"/>
                  </a:ext>
                </a:extLst>
              </p:cNvPr>
              <p:cNvSpPr txBox="1"/>
              <p:nvPr/>
            </p:nvSpPr>
            <p:spPr>
              <a:xfrm>
                <a:off x="10214109" y="2664566"/>
                <a:ext cx="828112"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36" name="CasellaDiTesto 35">
                <a:extLst>
                  <a:ext uri="{FF2B5EF4-FFF2-40B4-BE49-F238E27FC236}">
                    <a16:creationId xmlns:a16="http://schemas.microsoft.com/office/drawing/2014/main" id="{C74E4382-198C-4C56-86DD-1FEA8FC122AC}"/>
                  </a:ext>
                </a:extLst>
              </p:cNvPr>
              <p:cNvSpPr txBox="1">
                <a:spLocks noRot="1" noChangeAspect="1" noMove="1" noResize="1" noEditPoints="1" noAdjustHandles="1" noChangeArrowheads="1" noChangeShapeType="1" noTextEdit="1"/>
              </p:cNvSpPr>
              <p:nvPr/>
            </p:nvSpPr>
            <p:spPr>
              <a:xfrm>
                <a:off x="10214109" y="2664566"/>
                <a:ext cx="828112" cy="307777"/>
              </a:xfrm>
              <a:prstGeom prst="rect">
                <a:avLst/>
              </a:prstGeom>
              <a:blipFill>
                <a:blip r:embed="rId11"/>
                <a:stretch>
                  <a:fillRect l="-7407" r="-2963"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CasellaDiTesto 36">
                <a:extLst>
                  <a:ext uri="{FF2B5EF4-FFF2-40B4-BE49-F238E27FC236}">
                    <a16:creationId xmlns:a16="http://schemas.microsoft.com/office/drawing/2014/main" id="{D49C1D68-055E-4695-8FB7-04FEAA59F5F5}"/>
                  </a:ext>
                </a:extLst>
              </p:cNvPr>
              <p:cNvSpPr txBox="1"/>
              <p:nvPr/>
            </p:nvSpPr>
            <p:spPr>
              <a:xfrm>
                <a:off x="11074274" y="2691648"/>
                <a:ext cx="594715"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0.304 </m:t>
                      </m:r>
                    </m:oMath>
                  </m:oMathPara>
                </a14:m>
                <a:endParaRPr lang="it-IT" sz="2000" dirty="0"/>
              </a:p>
            </p:txBody>
          </p:sp>
        </mc:Choice>
        <mc:Fallback xmlns="">
          <p:sp>
            <p:nvSpPr>
              <p:cNvPr id="37" name="CasellaDiTesto 36">
                <a:extLst>
                  <a:ext uri="{FF2B5EF4-FFF2-40B4-BE49-F238E27FC236}">
                    <a16:creationId xmlns:a16="http://schemas.microsoft.com/office/drawing/2014/main" id="{D49C1D68-055E-4695-8FB7-04FEAA59F5F5}"/>
                  </a:ext>
                </a:extLst>
              </p:cNvPr>
              <p:cNvSpPr txBox="1">
                <a:spLocks noRot="1" noChangeAspect="1" noMove="1" noResize="1" noEditPoints="1" noAdjustHandles="1" noChangeArrowheads="1" noChangeShapeType="1" noTextEdit="1"/>
              </p:cNvSpPr>
              <p:nvPr/>
            </p:nvSpPr>
            <p:spPr>
              <a:xfrm>
                <a:off x="11074274" y="2691648"/>
                <a:ext cx="594715" cy="307777"/>
              </a:xfrm>
              <a:prstGeom prst="rect">
                <a:avLst/>
              </a:prstGeom>
              <a:blipFill>
                <a:blip r:embed="rId12"/>
                <a:stretch>
                  <a:fillRect l="-15464" r="-18557" b="-6000"/>
                </a:stretch>
              </a:blipFill>
            </p:spPr>
            <p:txBody>
              <a:bodyPr/>
              <a:lstStyle/>
              <a:p>
                <a:r>
                  <a:rPr lang="it-IT">
                    <a:noFill/>
                  </a:rPr>
                  <a:t> </a:t>
                </a:r>
              </a:p>
            </p:txBody>
          </p:sp>
        </mc:Fallback>
      </mc:AlternateContent>
      <p:sp>
        <p:nvSpPr>
          <p:cNvPr id="38" name="Rettangolo 37">
            <a:extLst>
              <a:ext uri="{FF2B5EF4-FFF2-40B4-BE49-F238E27FC236}">
                <a16:creationId xmlns:a16="http://schemas.microsoft.com/office/drawing/2014/main" id="{FA3E0AB7-3C5B-4DB3-AE88-3945B67C55F7}"/>
              </a:ext>
            </a:extLst>
          </p:cNvPr>
          <p:cNvSpPr/>
          <p:nvPr/>
        </p:nvSpPr>
        <p:spPr>
          <a:xfrm>
            <a:off x="278711" y="4151687"/>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NSW</a:t>
            </a:r>
            <a:r>
              <a:rPr lang="it-IT" sz="2000" dirty="0">
                <a:latin typeface="Arial" panose="020B0604020202020204" pitchFamily="34" charset="0"/>
                <a:cs typeface="Arial" panose="020B0604020202020204" pitchFamily="34" charset="0"/>
              </a:rPr>
              <a:t>), si possono calcolare le condizioni a valle dell’onda:</a:t>
            </a:r>
          </a:p>
        </p:txBody>
      </p:sp>
      <mc:AlternateContent xmlns:mc="http://schemas.openxmlformats.org/markup-compatibility/2006" xmlns:a14="http://schemas.microsoft.com/office/drawing/2010/main">
        <mc:Choice Requires="a14">
          <p:sp>
            <p:nvSpPr>
              <p:cNvPr id="39" name="CasellaDiTesto 38">
                <a:extLst>
                  <a:ext uri="{FF2B5EF4-FFF2-40B4-BE49-F238E27FC236}">
                    <a16:creationId xmlns:a16="http://schemas.microsoft.com/office/drawing/2014/main" id="{A9AEF14E-0EE0-4E9B-85DC-BBC7A9DBF79F}"/>
                  </a:ext>
                </a:extLst>
              </p:cNvPr>
              <p:cNvSpPr txBox="1"/>
              <p:nvPr/>
            </p:nvSpPr>
            <p:spPr>
              <a:xfrm>
                <a:off x="614404" y="4830063"/>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39" name="CasellaDiTesto 38">
                <a:extLst>
                  <a:ext uri="{FF2B5EF4-FFF2-40B4-BE49-F238E27FC236}">
                    <a16:creationId xmlns:a16="http://schemas.microsoft.com/office/drawing/2014/main" id="{A9AEF14E-0EE0-4E9B-85DC-BBC7A9DBF79F}"/>
                  </a:ext>
                </a:extLst>
              </p:cNvPr>
              <p:cNvSpPr txBox="1">
                <a:spLocks noRot="1" noChangeAspect="1" noMove="1" noResize="1" noEditPoints="1" noAdjustHandles="1" noChangeArrowheads="1" noChangeShapeType="1" noTextEdit="1"/>
              </p:cNvSpPr>
              <p:nvPr/>
            </p:nvSpPr>
            <p:spPr>
              <a:xfrm>
                <a:off x="614404" y="4830063"/>
                <a:ext cx="643958" cy="307777"/>
              </a:xfrm>
              <a:prstGeom prst="rect">
                <a:avLst/>
              </a:prstGeom>
              <a:blipFill>
                <a:blip r:embed="rId13"/>
                <a:stretch>
                  <a:fillRect l="-9524" r="-3810"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0" name="CasellaDiTesto 39">
                <a:extLst>
                  <a:ext uri="{FF2B5EF4-FFF2-40B4-BE49-F238E27FC236}">
                    <a16:creationId xmlns:a16="http://schemas.microsoft.com/office/drawing/2014/main" id="{F9E79FA2-557C-4F10-8510-218113C5AF3F}"/>
                  </a:ext>
                </a:extLst>
              </p:cNvPr>
              <p:cNvSpPr txBox="1"/>
              <p:nvPr/>
            </p:nvSpPr>
            <p:spPr>
              <a:xfrm>
                <a:off x="2857212" y="4715377"/>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den>
                      </m:f>
                      <m:r>
                        <a:rPr lang="it-IT" sz="2000" b="0" i="1" smtClean="0">
                          <a:latin typeface="Cambria Math" panose="02040503050406030204" pitchFamily="18" charset="0"/>
                        </a:rPr>
                        <m:t>=</m:t>
                      </m:r>
                    </m:oMath>
                  </m:oMathPara>
                </a14:m>
                <a:endParaRPr lang="it-IT" sz="2000" dirty="0"/>
              </a:p>
            </p:txBody>
          </p:sp>
        </mc:Choice>
        <mc:Fallback xmlns="">
          <p:sp>
            <p:nvSpPr>
              <p:cNvPr id="40" name="CasellaDiTesto 39">
                <a:extLst>
                  <a:ext uri="{FF2B5EF4-FFF2-40B4-BE49-F238E27FC236}">
                    <a16:creationId xmlns:a16="http://schemas.microsoft.com/office/drawing/2014/main" id="{F9E79FA2-557C-4F10-8510-218113C5AF3F}"/>
                  </a:ext>
                </a:extLst>
              </p:cNvPr>
              <p:cNvSpPr txBox="1">
                <a:spLocks noRot="1" noChangeAspect="1" noMove="1" noResize="1" noEditPoints="1" noAdjustHandles="1" noChangeArrowheads="1" noChangeShapeType="1" noTextEdit="1"/>
              </p:cNvSpPr>
              <p:nvPr/>
            </p:nvSpPr>
            <p:spPr>
              <a:xfrm>
                <a:off x="2857212" y="4715377"/>
                <a:ext cx="575479" cy="579005"/>
              </a:xfrm>
              <a:prstGeom prst="rect">
                <a:avLst/>
              </a:prstGeom>
              <a:blipFill>
                <a:blip r:embed="rId1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1" name="CasellaDiTesto 40">
                <a:extLst>
                  <a:ext uri="{FF2B5EF4-FFF2-40B4-BE49-F238E27FC236}">
                    <a16:creationId xmlns:a16="http://schemas.microsoft.com/office/drawing/2014/main" id="{E5DCA5BE-4365-4BC7-B730-AF262A845617}"/>
                  </a:ext>
                </a:extLst>
              </p:cNvPr>
              <p:cNvSpPr txBox="1"/>
              <p:nvPr/>
            </p:nvSpPr>
            <p:spPr>
              <a:xfrm>
                <a:off x="1336545" y="4839801"/>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0.578</m:t>
                      </m:r>
                    </m:oMath>
                  </m:oMathPara>
                </a14:m>
                <a:endParaRPr lang="it-IT" sz="2000" dirty="0"/>
              </a:p>
            </p:txBody>
          </p:sp>
        </mc:Choice>
        <mc:Fallback xmlns="">
          <p:sp>
            <p:nvSpPr>
              <p:cNvPr id="41" name="CasellaDiTesto 40">
                <a:extLst>
                  <a:ext uri="{FF2B5EF4-FFF2-40B4-BE49-F238E27FC236}">
                    <a16:creationId xmlns:a16="http://schemas.microsoft.com/office/drawing/2014/main" id="{E5DCA5BE-4365-4BC7-B730-AF262A845617}"/>
                  </a:ext>
                </a:extLst>
              </p:cNvPr>
              <p:cNvSpPr txBox="1">
                <a:spLocks noRot="1" noChangeAspect="1" noMove="1" noResize="1" noEditPoints="1" noAdjustHandles="1" noChangeArrowheads="1" noChangeShapeType="1" noTextEdit="1"/>
              </p:cNvSpPr>
              <p:nvPr/>
            </p:nvSpPr>
            <p:spPr>
              <a:xfrm>
                <a:off x="1336545" y="4839801"/>
                <a:ext cx="681277" cy="307777"/>
              </a:xfrm>
              <a:prstGeom prst="rect">
                <a:avLst/>
              </a:prstGeom>
              <a:blipFill>
                <a:blip r:embed="rId15"/>
                <a:stretch>
                  <a:fillRect l="-8036" r="-8036"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2" name="CasellaDiTesto 41">
                <a:extLst>
                  <a:ext uri="{FF2B5EF4-FFF2-40B4-BE49-F238E27FC236}">
                    <a16:creationId xmlns:a16="http://schemas.microsoft.com/office/drawing/2014/main" id="{B6D45E2D-CBE6-449D-A9EC-E2318BAC15A1}"/>
                  </a:ext>
                </a:extLst>
              </p:cNvPr>
              <p:cNvSpPr txBox="1"/>
              <p:nvPr/>
            </p:nvSpPr>
            <p:spPr>
              <a:xfrm>
                <a:off x="3509743" y="4835109"/>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4.48</m:t>
                      </m:r>
                    </m:oMath>
                  </m:oMathPara>
                </a14:m>
                <a:endParaRPr lang="it-IT" sz="2000" dirty="0"/>
              </a:p>
            </p:txBody>
          </p:sp>
        </mc:Choice>
        <mc:Fallback xmlns="">
          <p:sp>
            <p:nvSpPr>
              <p:cNvPr id="42" name="CasellaDiTesto 41">
                <a:extLst>
                  <a:ext uri="{FF2B5EF4-FFF2-40B4-BE49-F238E27FC236}">
                    <a16:creationId xmlns:a16="http://schemas.microsoft.com/office/drawing/2014/main" id="{B6D45E2D-CBE6-449D-A9EC-E2318BAC15A1}"/>
                  </a:ext>
                </a:extLst>
              </p:cNvPr>
              <p:cNvSpPr txBox="1">
                <a:spLocks noRot="1" noChangeAspect="1" noMove="1" noResize="1" noEditPoints="1" noAdjustHandles="1" noChangeArrowheads="1" noChangeShapeType="1" noTextEdit="1"/>
              </p:cNvSpPr>
              <p:nvPr/>
            </p:nvSpPr>
            <p:spPr>
              <a:xfrm>
                <a:off x="3509743" y="4835109"/>
                <a:ext cx="538609" cy="307777"/>
              </a:xfrm>
              <a:prstGeom prst="rect">
                <a:avLst/>
              </a:prstGeom>
              <a:blipFill>
                <a:blip r:embed="rId16"/>
                <a:stretch>
                  <a:fillRect l="-11364" r="-10227" b="-5882"/>
                </a:stretch>
              </a:blipFill>
            </p:spPr>
            <p:txBody>
              <a:bodyPr/>
              <a:lstStyle/>
              <a:p>
                <a:r>
                  <a:rPr lang="it-IT">
                    <a:noFill/>
                  </a:rPr>
                  <a:t> </a:t>
                </a:r>
              </a:p>
            </p:txBody>
          </p:sp>
        </mc:Fallback>
      </mc:AlternateContent>
      <p:sp>
        <p:nvSpPr>
          <p:cNvPr id="43" name="Rettangolo 42">
            <a:extLst>
              <a:ext uri="{FF2B5EF4-FFF2-40B4-BE49-F238E27FC236}">
                <a16:creationId xmlns:a16="http://schemas.microsoft.com/office/drawing/2014/main" id="{0480E1C5-44FA-4C9F-B3A7-DB88BBB42DBA}"/>
              </a:ext>
            </a:extLst>
          </p:cNvPr>
          <p:cNvSpPr/>
          <p:nvPr/>
        </p:nvSpPr>
        <p:spPr>
          <a:xfrm>
            <a:off x="266630" y="5583484"/>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 numero di Mach si può trovare il punto subsonico della curva di Fanno:</a:t>
            </a:r>
          </a:p>
        </p:txBody>
      </p:sp>
      <mc:AlternateContent xmlns:mc="http://schemas.openxmlformats.org/markup-compatibility/2006" xmlns:a14="http://schemas.microsoft.com/office/drawing/2010/main">
        <mc:Choice Requires="a14">
          <p:sp>
            <p:nvSpPr>
              <p:cNvPr id="44" name="CasellaDiTesto 43">
                <a:extLst>
                  <a:ext uri="{FF2B5EF4-FFF2-40B4-BE49-F238E27FC236}">
                    <a16:creationId xmlns:a16="http://schemas.microsoft.com/office/drawing/2014/main" id="{4E82AB00-A018-401B-8C61-753054515120}"/>
                  </a:ext>
                </a:extLst>
              </p:cNvPr>
              <p:cNvSpPr txBox="1"/>
              <p:nvPr/>
            </p:nvSpPr>
            <p:spPr>
              <a:xfrm>
                <a:off x="614404" y="6249729"/>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44" name="CasellaDiTesto 43">
                <a:extLst>
                  <a:ext uri="{FF2B5EF4-FFF2-40B4-BE49-F238E27FC236}">
                    <a16:creationId xmlns:a16="http://schemas.microsoft.com/office/drawing/2014/main" id="{4E82AB00-A018-401B-8C61-753054515120}"/>
                  </a:ext>
                </a:extLst>
              </p:cNvPr>
              <p:cNvSpPr txBox="1">
                <a:spLocks noRot="1" noChangeAspect="1" noMove="1" noResize="1" noEditPoints="1" noAdjustHandles="1" noChangeArrowheads="1" noChangeShapeType="1" noTextEdit="1"/>
              </p:cNvSpPr>
              <p:nvPr/>
            </p:nvSpPr>
            <p:spPr>
              <a:xfrm>
                <a:off x="614404" y="6249729"/>
                <a:ext cx="828112" cy="307777"/>
              </a:xfrm>
              <a:prstGeom prst="rect">
                <a:avLst/>
              </a:prstGeom>
              <a:blipFill>
                <a:blip r:embed="rId17"/>
                <a:stretch>
                  <a:fillRect l="-7353" r="-2206"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5" name="CasellaDiTesto 44">
                <a:extLst>
                  <a:ext uri="{FF2B5EF4-FFF2-40B4-BE49-F238E27FC236}">
                    <a16:creationId xmlns:a16="http://schemas.microsoft.com/office/drawing/2014/main" id="{266B2184-ED64-4F69-BFD2-6AAE27C237A3}"/>
                  </a:ext>
                </a:extLst>
              </p:cNvPr>
              <p:cNvSpPr txBox="1"/>
              <p:nvPr/>
            </p:nvSpPr>
            <p:spPr>
              <a:xfrm>
                <a:off x="2870663" y="6129997"/>
                <a:ext cx="57361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45" name="CasellaDiTesto 44">
                <a:extLst>
                  <a:ext uri="{FF2B5EF4-FFF2-40B4-BE49-F238E27FC236}">
                    <a16:creationId xmlns:a16="http://schemas.microsoft.com/office/drawing/2014/main" id="{266B2184-ED64-4F69-BFD2-6AAE27C237A3}"/>
                  </a:ext>
                </a:extLst>
              </p:cNvPr>
              <p:cNvSpPr txBox="1">
                <a:spLocks noRot="1" noChangeAspect="1" noMove="1" noResize="1" noEditPoints="1" noAdjustHandles="1" noChangeArrowheads="1" noChangeShapeType="1" noTextEdit="1"/>
              </p:cNvSpPr>
              <p:nvPr/>
            </p:nvSpPr>
            <p:spPr>
              <a:xfrm>
                <a:off x="2870663" y="6129997"/>
                <a:ext cx="573619" cy="579005"/>
              </a:xfrm>
              <a:prstGeom prst="rect">
                <a:avLst/>
              </a:prstGeom>
              <a:blipFill>
                <a:blip r:embed="rId18"/>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6" name="CasellaDiTesto 45">
                <a:extLst>
                  <a:ext uri="{FF2B5EF4-FFF2-40B4-BE49-F238E27FC236}">
                    <a16:creationId xmlns:a16="http://schemas.microsoft.com/office/drawing/2014/main" id="{4B184C84-87EF-42CB-B2CD-56BD3F12557A}"/>
                  </a:ext>
                </a:extLst>
              </p:cNvPr>
              <p:cNvSpPr txBox="1"/>
              <p:nvPr/>
            </p:nvSpPr>
            <p:spPr>
              <a:xfrm>
                <a:off x="1467171" y="6259467"/>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0.584</m:t>
                      </m:r>
                    </m:oMath>
                  </m:oMathPara>
                </a14:m>
                <a:endParaRPr lang="it-IT" sz="2000" dirty="0"/>
              </a:p>
            </p:txBody>
          </p:sp>
        </mc:Choice>
        <mc:Fallback xmlns="">
          <p:sp>
            <p:nvSpPr>
              <p:cNvPr id="46" name="CasellaDiTesto 45">
                <a:extLst>
                  <a:ext uri="{FF2B5EF4-FFF2-40B4-BE49-F238E27FC236}">
                    <a16:creationId xmlns:a16="http://schemas.microsoft.com/office/drawing/2014/main" id="{4B184C84-87EF-42CB-B2CD-56BD3F12557A}"/>
                  </a:ext>
                </a:extLst>
              </p:cNvPr>
              <p:cNvSpPr txBox="1">
                <a:spLocks noRot="1" noChangeAspect="1" noMove="1" noResize="1" noEditPoints="1" noAdjustHandles="1" noChangeArrowheads="1" noChangeShapeType="1" noTextEdit="1"/>
              </p:cNvSpPr>
              <p:nvPr/>
            </p:nvSpPr>
            <p:spPr>
              <a:xfrm>
                <a:off x="1467171" y="6259467"/>
                <a:ext cx="681277" cy="307777"/>
              </a:xfrm>
              <a:prstGeom prst="rect">
                <a:avLst/>
              </a:prstGeom>
              <a:blipFill>
                <a:blip r:embed="rId19"/>
                <a:stretch>
                  <a:fillRect l="-9009" r="-9009"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7" name="CasellaDiTesto 46">
                <a:extLst>
                  <a:ext uri="{FF2B5EF4-FFF2-40B4-BE49-F238E27FC236}">
                    <a16:creationId xmlns:a16="http://schemas.microsoft.com/office/drawing/2014/main" id="{A4613796-26FB-4247-A8CF-A566992FBB88}"/>
                  </a:ext>
                </a:extLst>
              </p:cNvPr>
              <p:cNvSpPr txBox="1"/>
              <p:nvPr/>
            </p:nvSpPr>
            <p:spPr>
              <a:xfrm>
                <a:off x="3523194" y="6249729"/>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1.83</m:t>
                      </m:r>
                    </m:oMath>
                  </m:oMathPara>
                </a14:m>
                <a:endParaRPr lang="it-IT" sz="2000" dirty="0"/>
              </a:p>
            </p:txBody>
          </p:sp>
        </mc:Choice>
        <mc:Fallback xmlns="">
          <p:sp>
            <p:nvSpPr>
              <p:cNvPr id="47" name="CasellaDiTesto 46">
                <a:extLst>
                  <a:ext uri="{FF2B5EF4-FFF2-40B4-BE49-F238E27FC236}">
                    <a16:creationId xmlns:a16="http://schemas.microsoft.com/office/drawing/2014/main" id="{A4613796-26FB-4247-A8CF-A566992FBB88}"/>
                  </a:ext>
                </a:extLst>
              </p:cNvPr>
              <p:cNvSpPr txBox="1">
                <a:spLocks noRot="1" noChangeAspect="1" noMove="1" noResize="1" noEditPoints="1" noAdjustHandles="1" noChangeArrowheads="1" noChangeShapeType="1" noTextEdit="1"/>
              </p:cNvSpPr>
              <p:nvPr/>
            </p:nvSpPr>
            <p:spPr>
              <a:xfrm>
                <a:off x="3523194" y="6249729"/>
                <a:ext cx="538609" cy="307777"/>
              </a:xfrm>
              <a:prstGeom prst="rect">
                <a:avLst/>
              </a:prstGeom>
              <a:blipFill>
                <a:blip r:embed="rId20"/>
                <a:stretch>
                  <a:fillRect l="-11364" r="-10227" b="-5882"/>
                </a:stretch>
              </a:blipFill>
            </p:spPr>
            <p:txBody>
              <a:bodyPr/>
              <a:lstStyle/>
              <a:p>
                <a:r>
                  <a:rPr lang="it-IT">
                    <a:noFill/>
                  </a:rPr>
                  <a:t> </a:t>
                </a:r>
              </a:p>
            </p:txBody>
          </p:sp>
        </mc:Fallback>
      </mc:AlternateContent>
      <p:sp>
        <p:nvSpPr>
          <p:cNvPr id="30" name="Rettangolo 29">
            <a:extLst>
              <a:ext uri="{FF2B5EF4-FFF2-40B4-BE49-F238E27FC236}">
                <a16:creationId xmlns:a16="http://schemas.microsoft.com/office/drawing/2014/main" id="{742D22B0-ED49-4552-A65D-0E20A56AD096}"/>
              </a:ext>
            </a:extLst>
          </p:cNvPr>
          <p:cNvSpPr/>
          <p:nvPr/>
        </p:nvSpPr>
        <p:spPr>
          <a:xfrm>
            <a:off x="266630" y="229107"/>
            <a:ext cx="6811066" cy="707886"/>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Utilizzando </a:t>
            </a:r>
            <a:r>
              <a:rPr lang="it-IT" sz="2000" u="sng" dirty="0">
                <a:latin typeface="Arial" panose="020B0604020202020204" pitchFamily="34" charset="0"/>
                <a:cs typeface="Arial" panose="020B0604020202020204" pitchFamily="34" charset="0"/>
              </a:rPr>
              <a:t>un'interpolazione lineare </a:t>
            </a:r>
            <a:r>
              <a:rPr lang="it-IT" sz="2000" dirty="0">
                <a:latin typeface="Arial" panose="020B0604020202020204" pitchFamily="34" charset="0"/>
                <a:cs typeface="Arial" panose="020B0604020202020204" pitchFamily="34" charset="0"/>
              </a:rPr>
              <a:t>si può trovare il prossimo valore di tentativo:</a:t>
            </a:r>
          </a:p>
        </p:txBody>
      </p:sp>
      <mc:AlternateContent xmlns:mc="http://schemas.openxmlformats.org/markup-compatibility/2006" xmlns:a14="http://schemas.microsoft.com/office/drawing/2010/main">
        <mc:Choice Requires="a14">
          <p:sp>
            <p:nvSpPr>
              <p:cNvPr id="2" name="CasellaDiTesto 1">
                <a:extLst>
                  <a:ext uri="{FF2B5EF4-FFF2-40B4-BE49-F238E27FC236}">
                    <a16:creationId xmlns:a16="http://schemas.microsoft.com/office/drawing/2014/main" id="{3A57D464-923A-4E5B-9B4B-86C8E31F5F2C}"/>
                  </a:ext>
                </a:extLst>
              </p:cNvPr>
              <p:cNvSpPr txBox="1"/>
              <p:nvPr/>
            </p:nvSpPr>
            <p:spPr>
              <a:xfrm>
                <a:off x="5166445" y="1480493"/>
                <a:ext cx="4375557" cy="5979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d>
                            <m:dPr>
                              <m:begChr m:val="["/>
                              <m:endChr m:val="]"/>
                              <m:ctrlPr>
                                <a:rPr lang="it-IT" sz="2000" b="0" i="1" smtClean="0">
                                  <a:latin typeface="Cambria Math" panose="02040503050406030204" pitchFamily="18" charset="0"/>
                                </a:rPr>
                              </m:ctrlPr>
                            </m:dPr>
                            <m:e>
                              <m:r>
                                <a:rPr lang="it-IT" sz="2000" b="0" i="1" smtClean="0">
                                  <a:latin typeface="Cambria Math" panose="02040503050406030204" pitchFamily="18" charset="0"/>
                                </a:rPr>
                                <m:t>15</m:t>
                              </m:r>
                              <m:d>
                                <m:dPr>
                                  <m:ctrlPr>
                                    <a:rPr lang="it-IT" sz="2000" b="0" i="1" smtClean="0">
                                      <a:latin typeface="Cambria Math" panose="02040503050406030204" pitchFamily="18" charset="0"/>
                                    </a:rPr>
                                  </m:ctrlPr>
                                </m:dPr>
                                <m:e>
                                  <m:r>
                                    <a:rPr lang="it-IT" sz="2000" b="0" i="1" smtClean="0">
                                      <a:latin typeface="Cambria Math" panose="02040503050406030204" pitchFamily="18" charset="0"/>
                                    </a:rPr>
                                    <m:t>103.5−100</m:t>
                                  </m:r>
                                </m:e>
                              </m:d>
                              <m:r>
                                <a:rPr lang="it-IT" sz="2000" b="0" i="1" smtClean="0">
                                  <a:latin typeface="Cambria Math" panose="02040503050406030204" pitchFamily="18" charset="0"/>
                                </a:rPr>
                                <m:t>−10(92.4−100)</m:t>
                              </m:r>
                            </m:e>
                          </m:d>
                        </m:num>
                        <m:den>
                          <m:r>
                            <a:rPr lang="it-IT" sz="2000" b="0" i="1" smtClean="0">
                              <a:latin typeface="Cambria Math" panose="02040503050406030204" pitchFamily="18" charset="0"/>
                            </a:rPr>
                            <m:t>103.5−92.4</m:t>
                          </m:r>
                        </m:den>
                      </m:f>
                      <m:r>
                        <a:rPr lang="it-IT" sz="2000" b="0" i="1" smtClean="0">
                          <a:latin typeface="Cambria Math" panose="02040503050406030204" pitchFamily="18" charset="0"/>
                        </a:rPr>
                        <m:t>=</m:t>
                      </m:r>
                    </m:oMath>
                  </m:oMathPara>
                </a14:m>
                <a:endParaRPr lang="it-IT" sz="2000" dirty="0"/>
              </a:p>
            </p:txBody>
          </p:sp>
        </mc:Choice>
        <mc:Fallback xmlns="">
          <p:sp>
            <p:nvSpPr>
              <p:cNvPr id="2" name="CasellaDiTesto 1">
                <a:extLst>
                  <a:ext uri="{FF2B5EF4-FFF2-40B4-BE49-F238E27FC236}">
                    <a16:creationId xmlns:a16="http://schemas.microsoft.com/office/drawing/2014/main" id="{3A57D464-923A-4E5B-9B4B-86C8E31F5F2C}"/>
                  </a:ext>
                </a:extLst>
              </p:cNvPr>
              <p:cNvSpPr txBox="1">
                <a:spLocks noRot="1" noChangeAspect="1" noMove="1" noResize="1" noEditPoints="1" noAdjustHandles="1" noChangeArrowheads="1" noChangeShapeType="1" noTextEdit="1"/>
              </p:cNvSpPr>
              <p:nvPr/>
            </p:nvSpPr>
            <p:spPr>
              <a:xfrm>
                <a:off x="5166445" y="1480493"/>
                <a:ext cx="4375557" cy="597984"/>
              </a:xfrm>
              <a:prstGeom prst="rect">
                <a:avLst/>
              </a:prstGeom>
              <a:blipFill>
                <a:blip r:embed="rId21"/>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4" name="CasellaDiTesto 3">
                <a:extLst>
                  <a:ext uri="{FF2B5EF4-FFF2-40B4-BE49-F238E27FC236}">
                    <a16:creationId xmlns:a16="http://schemas.microsoft.com/office/drawing/2014/main" id="{937B8E88-D5CF-46C7-9B4C-88F6454847D3}"/>
                  </a:ext>
                </a:extLst>
              </p:cNvPr>
              <p:cNvSpPr txBox="1"/>
              <p:nvPr/>
            </p:nvSpPr>
            <p:spPr>
              <a:xfrm>
                <a:off x="534787" y="1262041"/>
                <a:ext cx="4562211" cy="8760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𝐿</m:t>
                          </m:r>
                        </m:num>
                        <m:den>
                          <m:r>
                            <a:rPr lang="it-IT" sz="2000" b="0" i="1" smtClean="0">
                              <a:latin typeface="Cambria Math" panose="02040503050406030204" pitchFamily="18" charset="0"/>
                            </a:rPr>
                            <m:t>𝐷</m:t>
                          </m:r>
                        </m:den>
                      </m:f>
                      <m:r>
                        <a:rPr lang="it-IT" sz="2000" b="0" i="1" smtClean="0">
                          <a:latin typeface="Cambria Math" panose="02040503050406030204" pitchFamily="18" charset="0"/>
                        </a:rPr>
                        <m:t>=</m:t>
                      </m:r>
                      <m:f>
                        <m:fPr>
                          <m:ctrlPr>
                            <a:rPr lang="it-IT" sz="2000" i="1" smtClean="0">
                              <a:latin typeface="Cambria Math" panose="02040503050406030204" pitchFamily="18" charset="0"/>
                            </a:rPr>
                          </m:ctrlPr>
                        </m:fPr>
                        <m:num>
                          <m:sSub>
                            <m:sSubPr>
                              <m:ctrlPr>
                                <a:rPr lang="it-IT" sz="2000" b="0" i="1" smtClean="0">
                                  <a:latin typeface="Cambria Math" panose="02040503050406030204" pitchFamily="18" charset="0"/>
                                </a:rPr>
                              </m:ctrlPr>
                            </m:sSubPr>
                            <m:e>
                              <m:d>
                                <m:dPr>
                                  <m:begChr m:val=""/>
                                  <m:endChr m:val="|"/>
                                  <m:ctrlPr>
                                    <a:rPr lang="it-IT" sz="2000" i="1" smtClean="0">
                                      <a:latin typeface="Cambria Math" panose="02040503050406030204" pitchFamily="18" charset="0"/>
                                    </a:rPr>
                                  </m:ctrlPr>
                                </m:dPr>
                                <m:e>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𝐿</m:t>
                                      </m:r>
                                    </m:num>
                                    <m:den>
                                      <m:r>
                                        <a:rPr lang="it-IT" sz="2000" b="0" i="1" smtClean="0">
                                          <a:latin typeface="Cambria Math" panose="02040503050406030204" pitchFamily="18" charset="0"/>
                                        </a:rPr>
                                        <m:t>𝐷</m:t>
                                      </m:r>
                                    </m:den>
                                  </m:f>
                                </m:e>
                              </m:d>
                            </m:e>
                            <m:sub>
                              <m:r>
                                <a:rPr lang="it-IT" sz="2000" b="0" i="1" smtClean="0">
                                  <a:latin typeface="Cambria Math" panose="02040503050406030204" pitchFamily="18" charset="0"/>
                                </a:rPr>
                                <m:t>𝐼𝐼</m:t>
                              </m:r>
                            </m:sub>
                          </m:sSub>
                          <m:d>
                            <m:dPr>
                              <m:begChr m:val="["/>
                              <m:endChr m:val="]"/>
                              <m:ctrlPr>
                                <a:rPr lang="it-IT" sz="2000" b="0" i="1" smtClean="0">
                                  <a:latin typeface="Cambria Math" panose="02040503050406030204" pitchFamily="18" charset="0"/>
                                </a:rPr>
                              </m:ctrlPr>
                            </m:dPr>
                            <m:e>
                              <m:sSub>
                                <m:sSubPr>
                                  <m:ctrlPr>
                                    <a:rPr lang="it-IT" sz="2000" b="0" i="1" smtClean="0">
                                      <a:latin typeface="Cambria Math" panose="02040503050406030204" pitchFamily="18" charset="0"/>
                                    </a:rPr>
                                  </m:ctrlPr>
                                </m:sSubPr>
                                <m:e>
                                  <m:d>
                                    <m:dPr>
                                      <m:begChr m:val=""/>
                                      <m:endChr m:val="|"/>
                                      <m:ctrlPr>
                                        <a:rPr lang="it-IT" sz="2000" i="1" smtClean="0">
                                          <a:latin typeface="Cambria Math" panose="02040503050406030204" pitchFamily="18" charset="0"/>
                                        </a:rPr>
                                      </m:ctrlPr>
                                    </m:dPr>
                                    <m:e>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e>
                                  </m:d>
                                </m:e>
                                <m:sub>
                                  <m:r>
                                    <a:rPr lang="it-IT" sz="2000" b="0" i="1" smtClean="0">
                                      <a:latin typeface="Cambria Math" panose="02040503050406030204" pitchFamily="18" charset="0"/>
                                    </a:rPr>
                                    <m:t>𝐼</m:t>
                                  </m:r>
                                </m:sub>
                              </m:sSub>
                              <m:r>
                                <a:rPr lang="it-IT" sz="2000" b="0" i="1" smtClean="0">
                                  <a:latin typeface="Cambria Math" panose="02040503050406030204" pitchFamily="18" charset="0"/>
                                </a:rPr>
                                <m:t> −</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𝑎</m:t>
                                  </m:r>
                                </m:sub>
                              </m:sSub>
                            </m:e>
                          </m:d>
                          <m:r>
                            <a:rPr lang="it-IT" sz="2000" b="0" i="1" smtClean="0">
                              <a:latin typeface="Cambria Math" panose="02040503050406030204" pitchFamily="18" charset="0"/>
                            </a:rPr>
                            <m:t>−</m:t>
                          </m:r>
                          <m:sSub>
                            <m:sSubPr>
                              <m:ctrlPr>
                                <a:rPr lang="it-IT" sz="2000" b="0" i="1" smtClean="0">
                                  <a:latin typeface="Cambria Math" panose="02040503050406030204" pitchFamily="18" charset="0"/>
                                </a:rPr>
                              </m:ctrlPr>
                            </m:sSubPr>
                            <m:e>
                              <m:d>
                                <m:dPr>
                                  <m:begChr m:val=""/>
                                  <m:endChr m:val="|"/>
                                  <m:ctrlPr>
                                    <a:rPr lang="it-IT" sz="2000" i="1" smtClean="0">
                                      <a:latin typeface="Cambria Math" panose="02040503050406030204" pitchFamily="18" charset="0"/>
                                    </a:rPr>
                                  </m:ctrlPr>
                                </m:dPr>
                                <m:e>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𝐿</m:t>
                                      </m:r>
                                    </m:num>
                                    <m:den>
                                      <m:r>
                                        <a:rPr lang="it-IT" sz="2000" b="0" i="1" smtClean="0">
                                          <a:latin typeface="Cambria Math" panose="02040503050406030204" pitchFamily="18" charset="0"/>
                                        </a:rPr>
                                        <m:t>𝐷</m:t>
                                      </m:r>
                                    </m:den>
                                  </m:f>
                                </m:e>
                              </m:d>
                            </m:e>
                            <m:sub>
                              <m:r>
                                <a:rPr lang="it-IT" sz="2000" b="0" i="1" smtClean="0">
                                  <a:latin typeface="Cambria Math" panose="02040503050406030204" pitchFamily="18" charset="0"/>
                                </a:rPr>
                                <m:t>𝐼</m:t>
                              </m:r>
                            </m:sub>
                          </m:sSub>
                          <m:d>
                            <m:dPr>
                              <m:begChr m:val="["/>
                              <m:endChr m:val="]"/>
                              <m:ctrlPr>
                                <a:rPr lang="it-IT" sz="2000" b="0" i="1" smtClean="0">
                                  <a:latin typeface="Cambria Math" panose="02040503050406030204" pitchFamily="18" charset="0"/>
                                </a:rPr>
                              </m:ctrlPr>
                            </m:dPr>
                            <m:e>
                              <m:sSub>
                                <m:sSubPr>
                                  <m:ctrlPr>
                                    <a:rPr lang="it-IT" sz="2000" b="0" i="1" smtClean="0">
                                      <a:latin typeface="Cambria Math" panose="02040503050406030204" pitchFamily="18" charset="0"/>
                                    </a:rPr>
                                  </m:ctrlPr>
                                </m:sSubPr>
                                <m:e>
                                  <m:d>
                                    <m:dPr>
                                      <m:begChr m:val=""/>
                                      <m:endChr m:val="|"/>
                                      <m:ctrlPr>
                                        <a:rPr lang="it-IT" sz="2000" i="1" smtClean="0">
                                          <a:latin typeface="Cambria Math" panose="02040503050406030204" pitchFamily="18" charset="0"/>
                                        </a:rPr>
                                      </m:ctrlPr>
                                    </m:dPr>
                                    <m:e>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e>
                                  </m:d>
                                </m:e>
                                <m:sub>
                                  <m:r>
                                    <a:rPr lang="it-IT" sz="2000" b="0" i="1" smtClean="0">
                                      <a:latin typeface="Cambria Math" panose="02040503050406030204" pitchFamily="18" charset="0"/>
                                    </a:rPr>
                                    <m:t>𝐼𝐼</m:t>
                                  </m:r>
                                </m:sub>
                              </m:sSub>
                              <m:r>
                                <a:rPr lang="it-IT" sz="2000" b="0" i="1" smtClean="0">
                                  <a:latin typeface="Cambria Math" panose="02040503050406030204" pitchFamily="18" charset="0"/>
                                </a:rPr>
                                <m:t> −</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𝑎</m:t>
                                  </m:r>
                                </m:sub>
                              </m:sSub>
                            </m:e>
                          </m:d>
                        </m:num>
                        <m:den>
                          <m:sSub>
                            <m:sSubPr>
                              <m:ctrlPr>
                                <a:rPr lang="it-IT" sz="2000" b="0" i="1" smtClean="0">
                                  <a:latin typeface="Cambria Math" panose="02040503050406030204" pitchFamily="18" charset="0"/>
                                </a:rPr>
                              </m:ctrlPr>
                            </m:sSubPr>
                            <m:e>
                              <m:d>
                                <m:dPr>
                                  <m:begChr m:val=""/>
                                  <m:endChr m:val="|"/>
                                  <m:ctrlPr>
                                    <a:rPr lang="it-IT" sz="2000" i="1" smtClean="0">
                                      <a:latin typeface="Cambria Math" panose="02040503050406030204" pitchFamily="18" charset="0"/>
                                    </a:rPr>
                                  </m:ctrlPr>
                                </m:dPr>
                                <m:e>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e>
                              </m:d>
                            </m:e>
                            <m:sub>
                              <m:r>
                                <a:rPr lang="it-IT" sz="2000" b="0" i="1" smtClean="0">
                                  <a:latin typeface="Cambria Math" panose="02040503050406030204" pitchFamily="18" charset="0"/>
                                </a:rPr>
                                <m:t>𝐼</m:t>
                              </m:r>
                            </m:sub>
                          </m:sSub>
                          <m:r>
                            <a:rPr lang="it-IT" sz="2000" b="0" i="1" smtClean="0">
                              <a:latin typeface="Cambria Math" panose="02040503050406030204" pitchFamily="18" charset="0"/>
                            </a:rPr>
                            <m:t> −</m:t>
                          </m:r>
                          <m:sSub>
                            <m:sSubPr>
                              <m:ctrlPr>
                                <a:rPr lang="it-IT" sz="2000" i="1">
                                  <a:latin typeface="Cambria Math" panose="02040503050406030204" pitchFamily="18" charset="0"/>
                                </a:rPr>
                              </m:ctrlPr>
                            </m:sSubPr>
                            <m:e>
                              <m:d>
                                <m:dPr>
                                  <m:begChr m:val=""/>
                                  <m:endChr m:val="|"/>
                                  <m:ctrlPr>
                                    <a:rPr lang="it-IT" sz="2000" i="1">
                                      <a:latin typeface="Cambria Math" panose="02040503050406030204" pitchFamily="18" charset="0"/>
                                    </a:rPr>
                                  </m:ctrlPr>
                                </m:dPr>
                                <m:e>
                                  <m:sSub>
                                    <m:sSubPr>
                                      <m:ctrlPr>
                                        <a:rPr lang="it-IT" sz="2000" i="1">
                                          <a:latin typeface="Cambria Math" panose="02040503050406030204" pitchFamily="18" charset="0"/>
                                        </a:rPr>
                                      </m:ctrlPr>
                                    </m:sSubPr>
                                    <m:e>
                                      <m:r>
                                        <a:rPr lang="it-IT" sz="2000" i="1">
                                          <a:latin typeface="Cambria Math" panose="02040503050406030204" pitchFamily="18" charset="0"/>
                                        </a:rPr>
                                        <m:t>𝑝</m:t>
                                      </m:r>
                                    </m:e>
                                    <m:sub>
                                      <m:r>
                                        <a:rPr lang="it-IT" sz="2000" i="1">
                                          <a:latin typeface="Cambria Math" panose="02040503050406030204" pitchFamily="18" charset="0"/>
                                        </a:rPr>
                                        <m:t>5</m:t>
                                      </m:r>
                                    </m:sub>
                                  </m:sSub>
                                </m:e>
                              </m:d>
                            </m:e>
                            <m:sub>
                              <m:r>
                                <a:rPr lang="it-IT" sz="2000" i="1">
                                  <a:latin typeface="Cambria Math" panose="02040503050406030204" pitchFamily="18" charset="0"/>
                                </a:rPr>
                                <m:t>𝐼</m:t>
                              </m:r>
                              <m:r>
                                <a:rPr lang="it-IT" sz="2000" b="0" i="1" smtClean="0">
                                  <a:latin typeface="Cambria Math" panose="02040503050406030204" pitchFamily="18" charset="0"/>
                                </a:rPr>
                                <m:t>𝐼</m:t>
                              </m:r>
                            </m:sub>
                          </m:sSub>
                        </m:den>
                      </m:f>
                      <m:r>
                        <a:rPr lang="it-IT" sz="2000" b="0" i="1" smtClean="0">
                          <a:latin typeface="Cambria Math" panose="02040503050406030204" pitchFamily="18" charset="0"/>
                        </a:rPr>
                        <m:t>=</m:t>
                      </m:r>
                    </m:oMath>
                  </m:oMathPara>
                </a14:m>
                <a:endParaRPr lang="it-IT" dirty="0"/>
              </a:p>
            </p:txBody>
          </p:sp>
        </mc:Choice>
        <mc:Fallback>
          <p:sp>
            <p:nvSpPr>
              <p:cNvPr id="4" name="CasellaDiTesto 3">
                <a:extLst>
                  <a:ext uri="{FF2B5EF4-FFF2-40B4-BE49-F238E27FC236}">
                    <a16:creationId xmlns:a16="http://schemas.microsoft.com/office/drawing/2014/main" id="{937B8E88-D5CF-46C7-9B4C-88F6454847D3}"/>
                  </a:ext>
                </a:extLst>
              </p:cNvPr>
              <p:cNvSpPr txBox="1">
                <a:spLocks noRot="1" noChangeAspect="1" noMove="1" noResize="1" noEditPoints="1" noAdjustHandles="1" noChangeArrowheads="1" noChangeShapeType="1" noTextEdit="1"/>
              </p:cNvSpPr>
              <p:nvPr/>
            </p:nvSpPr>
            <p:spPr>
              <a:xfrm>
                <a:off x="534787" y="1262041"/>
                <a:ext cx="4562211" cy="876074"/>
              </a:xfrm>
              <a:prstGeom prst="rect">
                <a:avLst/>
              </a:prstGeom>
              <a:blipFill>
                <a:blip r:embed="rId2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1" name="CasellaDiTesto 30">
                <a:extLst>
                  <a:ext uri="{FF2B5EF4-FFF2-40B4-BE49-F238E27FC236}">
                    <a16:creationId xmlns:a16="http://schemas.microsoft.com/office/drawing/2014/main" id="{B7DED296-883A-42B1-854D-23C1553FD60B}"/>
                  </a:ext>
                </a:extLst>
              </p:cNvPr>
              <p:cNvSpPr txBox="1"/>
              <p:nvPr/>
            </p:nvSpPr>
            <p:spPr>
              <a:xfrm>
                <a:off x="9542002" y="1659961"/>
                <a:ext cx="82394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11.577</m:t>
                      </m:r>
                    </m:oMath>
                  </m:oMathPara>
                </a14:m>
                <a:endParaRPr lang="it-IT" sz="2000" dirty="0"/>
              </a:p>
            </p:txBody>
          </p:sp>
        </mc:Choice>
        <mc:Fallback xmlns="">
          <p:sp>
            <p:nvSpPr>
              <p:cNvPr id="31" name="CasellaDiTesto 30">
                <a:extLst>
                  <a:ext uri="{FF2B5EF4-FFF2-40B4-BE49-F238E27FC236}">
                    <a16:creationId xmlns:a16="http://schemas.microsoft.com/office/drawing/2014/main" id="{B7DED296-883A-42B1-854D-23C1553FD60B}"/>
                  </a:ext>
                </a:extLst>
              </p:cNvPr>
              <p:cNvSpPr txBox="1">
                <a:spLocks noRot="1" noChangeAspect="1" noMove="1" noResize="1" noEditPoints="1" noAdjustHandles="1" noChangeArrowheads="1" noChangeShapeType="1" noTextEdit="1"/>
              </p:cNvSpPr>
              <p:nvPr/>
            </p:nvSpPr>
            <p:spPr>
              <a:xfrm>
                <a:off x="9542002" y="1659961"/>
                <a:ext cx="823944" cy="307777"/>
              </a:xfrm>
              <a:prstGeom prst="rect">
                <a:avLst/>
              </a:prstGeom>
              <a:blipFill>
                <a:blip r:embed="rId23"/>
                <a:stretch>
                  <a:fillRect l="-6667" r="-7407" b="-5882"/>
                </a:stretch>
              </a:blipFill>
            </p:spPr>
            <p:txBody>
              <a:bodyPr/>
              <a:lstStyle/>
              <a:p>
                <a:r>
                  <a:rPr lang="it-IT">
                    <a:noFill/>
                  </a:rPr>
                  <a:t> </a:t>
                </a:r>
              </a:p>
            </p:txBody>
          </p:sp>
        </mc:Fallback>
      </mc:AlternateContent>
      <p:cxnSp>
        <p:nvCxnSpPr>
          <p:cNvPr id="33" name="Connettore 2 32">
            <a:extLst>
              <a:ext uri="{FF2B5EF4-FFF2-40B4-BE49-F238E27FC236}">
                <a16:creationId xmlns:a16="http://schemas.microsoft.com/office/drawing/2014/main" id="{9918B97B-9BE3-4013-877D-0CF9A9A32358}"/>
              </a:ext>
            </a:extLst>
          </p:cNvPr>
          <p:cNvCxnSpPr>
            <a:cxnSpLocks/>
          </p:cNvCxnSpPr>
          <p:nvPr/>
        </p:nvCxnSpPr>
        <p:spPr>
          <a:xfrm>
            <a:off x="5977616" y="2845536"/>
            <a:ext cx="5804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00540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500"/>
                                        <p:tgtEl>
                                          <p:spTgt spid="3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500"/>
                                        <p:tgtEl>
                                          <p:spTgt spid="23"/>
                                        </p:tgtEl>
                                      </p:cBhvr>
                                    </p:animEffect>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500"/>
                                        <p:tgtEl>
                                          <p:spTgt spid="3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fade">
                                      <p:cBhvr>
                                        <p:cTn id="56" dur="500"/>
                                        <p:tgtEl>
                                          <p:spTgt spid="37"/>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fade">
                                      <p:cBhvr>
                                        <p:cTn id="61" dur="500"/>
                                        <p:tgtEl>
                                          <p:spTgt spid="24"/>
                                        </p:tgtEl>
                                      </p:cBhvr>
                                    </p:animEffect>
                                  </p:childTnLst>
                                </p:cTn>
                              </p:par>
                            </p:childTnLst>
                          </p:cTn>
                        </p:par>
                        <p:par>
                          <p:cTn id="62" fill="hold">
                            <p:stCondLst>
                              <p:cond delay="500"/>
                            </p:stCondLst>
                            <p:childTnLst>
                              <p:par>
                                <p:cTn id="63" presetID="10" presetClass="entr" presetSubtype="0" fill="hold" grpId="0" nodeType="afterEffect">
                                  <p:stCondLst>
                                    <p:cond delay="25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500"/>
                                        <p:tgtEl>
                                          <p:spTgt spid="25"/>
                                        </p:tgtEl>
                                      </p:cBhvr>
                                    </p:animEffect>
                                  </p:childTnLst>
                                </p:cTn>
                              </p:par>
                            </p:childTnLst>
                          </p:cTn>
                        </p:par>
                        <p:par>
                          <p:cTn id="66" fill="hold">
                            <p:stCondLst>
                              <p:cond delay="1250"/>
                            </p:stCondLst>
                            <p:childTnLst>
                              <p:par>
                                <p:cTn id="67" presetID="10" presetClass="entr" presetSubtype="0" fill="hold" grpId="0" nodeType="afterEffect">
                                  <p:stCondLst>
                                    <p:cond delay="250"/>
                                  </p:stCondLst>
                                  <p:childTnLst>
                                    <p:set>
                                      <p:cBhvr>
                                        <p:cTn id="68" dur="1" fill="hold">
                                          <p:stCondLst>
                                            <p:cond delay="0"/>
                                          </p:stCondLst>
                                        </p:cTn>
                                        <p:tgtEl>
                                          <p:spTgt spid="26"/>
                                        </p:tgtEl>
                                        <p:attrNameLst>
                                          <p:attrName>style.visibility</p:attrName>
                                        </p:attrNameLst>
                                      </p:cBhvr>
                                      <p:to>
                                        <p:strVal val="visible"/>
                                      </p:to>
                                    </p:set>
                                    <p:animEffect transition="in" filter="fade">
                                      <p:cBhvr>
                                        <p:cTn id="69" dur="500"/>
                                        <p:tgtEl>
                                          <p:spTgt spid="26"/>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500"/>
                                        <p:tgtEl>
                                          <p:spTgt spid="27"/>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fade">
                                      <p:cBhvr>
                                        <p:cTn id="79" dur="500"/>
                                        <p:tgtEl>
                                          <p:spTgt spid="28"/>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fade">
                                      <p:cBhvr>
                                        <p:cTn id="84" dur="500"/>
                                        <p:tgtEl>
                                          <p:spTgt spid="38"/>
                                        </p:tgtEl>
                                      </p:cBhvr>
                                    </p:animEffect>
                                  </p:childTnLst>
                                </p:cTn>
                              </p:par>
                            </p:childTnLst>
                          </p:cTn>
                        </p:par>
                        <p:par>
                          <p:cTn id="85" fill="hold">
                            <p:stCondLst>
                              <p:cond delay="500"/>
                            </p:stCondLst>
                            <p:childTnLst>
                              <p:par>
                                <p:cTn id="86" presetID="10" presetClass="entr" presetSubtype="0" fill="hold" grpId="0" nodeType="afterEffect">
                                  <p:stCondLst>
                                    <p:cond delay="250"/>
                                  </p:stCondLst>
                                  <p:childTnLst>
                                    <p:set>
                                      <p:cBhvr>
                                        <p:cTn id="87" dur="1" fill="hold">
                                          <p:stCondLst>
                                            <p:cond delay="0"/>
                                          </p:stCondLst>
                                        </p:cTn>
                                        <p:tgtEl>
                                          <p:spTgt spid="39"/>
                                        </p:tgtEl>
                                        <p:attrNameLst>
                                          <p:attrName>style.visibility</p:attrName>
                                        </p:attrNameLst>
                                      </p:cBhvr>
                                      <p:to>
                                        <p:strVal val="visible"/>
                                      </p:to>
                                    </p:set>
                                    <p:animEffect transition="in" filter="fade">
                                      <p:cBhvr>
                                        <p:cTn id="88" dur="500"/>
                                        <p:tgtEl>
                                          <p:spTgt spid="39"/>
                                        </p:tgtEl>
                                      </p:cBhvr>
                                    </p:animEffect>
                                  </p:childTnLst>
                                </p:cTn>
                              </p:par>
                            </p:childTnLst>
                          </p:cTn>
                        </p:par>
                        <p:par>
                          <p:cTn id="89" fill="hold">
                            <p:stCondLst>
                              <p:cond delay="1250"/>
                            </p:stCondLst>
                            <p:childTnLst>
                              <p:par>
                                <p:cTn id="90" presetID="10" presetClass="entr" presetSubtype="0" fill="hold" grpId="0" nodeType="afterEffect">
                                  <p:stCondLst>
                                    <p:cond delay="25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500"/>
                                        <p:tgtEl>
                                          <p:spTgt spid="40"/>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fade">
                                      <p:cBhvr>
                                        <p:cTn id="97" dur="500"/>
                                        <p:tgtEl>
                                          <p:spTgt spid="41"/>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2"/>
                                        </p:tgtEl>
                                        <p:attrNameLst>
                                          <p:attrName>style.visibility</p:attrName>
                                        </p:attrNameLst>
                                      </p:cBhvr>
                                      <p:to>
                                        <p:strVal val="visible"/>
                                      </p:to>
                                    </p:set>
                                    <p:animEffect transition="in" filter="fade">
                                      <p:cBhvr>
                                        <p:cTn id="102" dur="500"/>
                                        <p:tgtEl>
                                          <p:spTgt spid="42"/>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43"/>
                                        </p:tgtEl>
                                        <p:attrNameLst>
                                          <p:attrName>style.visibility</p:attrName>
                                        </p:attrNameLst>
                                      </p:cBhvr>
                                      <p:to>
                                        <p:strVal val="visible"/>
                                      </p:to>
                                    </p:set>
                                    <p:animEffect transition="in" filter="fade">
                                      <p:cBhvr>
                                        <p:cTn id="107" dur="500"/>
                                        <p:tgtEl>
                                          <p:spTgt spid="43"/>
                                        </p:tgtEl>
                                      </p:cBhvr>
                                    </p:animEffect>
                                  </p:childTnLst>
                                </p:cTn>
                              </p:par>
                            </p:childTnLst>
                          </p:cTn>
                        </p:par>
                        <p:par>
                          <p:cTn id="108" fill="hold">
                            <p:stCondLst>
                              <p:cond delay="500"/>
                            </p:stCondLst>
                            <p:childTnLst>
                              <p:par>
                                <p:cTn id="109" presetID="10" presetClass="entr" presetSubtype="0" fill="hold" grpId="0" nodeType="afterEffect">
                                  <p:stCondLst>
                                    <p:cond delay="250"/>
                                  </p:stCondLst>
                                  <p:childTnLst>
                                    <p:set>
                                      <p:cBhvr>
                                        <p:cTn id="110" dur="1" fill="hold">
                                          <p:stCondLst>
                                            <p:cond delay="0"/>
                                          </p:stCondLst>
                                        </p:cTn>
                                        <p:tgtEl>
                                          <p:spTgt spid="44"/>
                                        </p:tgtEl>
                                        <p:attrNameLst>
                                          <p:attrName>style.visibility</p:attrName>
                                        </p:attrNameLst>
                                      </p:cBhvr>
                                      <p:to>
                                        <p:strVal val="visible"/>
                                      </p:to>
                                    </p:set>
                                    <p:animEffect transition="in" filter="fade">
                                      <p:cBhvr>
                                        <p:cTn id="111" dur="500"/>
                                        <p:tgtEl>
                                          <p:spTgt spid="44"/>
                                        </p:tgtEl>
                                      </p:cBhvr>
                                    </p:animEffect>
                                  </p:childTnLst>
                                </p:cTn>
                              </p:par>
                            </p:childTnLst>
                          </p:cTn>
                        </p:par>
                        <p:par>
                          <p:cTn id="112" fill="hold">
                            <p:stCondLst>
                              <p:cond delay="1250"/>
                            </p:stCondLst>
                            <p:childTnLst>
                              <p:par>
                                <p:cTn id="113" presetID="10" presetClass="entr" presetSubtype="0" fill="hold" grpId="0" nodeType="afterEffect">
                                  <p:stCondLst>
                                    <p:cond delay="250"/>
                                  </p:stCondLst>
                                  <p:childTnLst>
                                    <p:set>
                                      <p:cBhvr>
                                        <p:cTn id="114" dur="1" fill="hold">
                                          <p:stCondLst>
                                            <p:cond delay="0"/>
                                          </p:stCondLst>
                                        </p:cTn>
                                        <p:tgtEl>
                                          <p:spTgt spid="45"/>
                                        </p:tgtEl>
                                        <p:attrNameLst>
                                          <p:attrName>style.visibility</p:attrName>
                                        </p:attrNameLst>
                                      </p:cBhvr>
                                      <p:to>
                                        <p:strVal val="visible"/>
                                      </p:to>
                                    </p:set>
                                    <p:animEffect transition="in" filter="fade">
                                      <p:cBhvr>
                                        <p:cTn id="115" dur="500"/>
                                        <p:tgtEl>
                                          <p:spTgt spid="45"/>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46"/>
                                        </p:tgtEl>
                                        <p:attrNameLst>
                                          <p:attrName>style.visibility</p:attrName>
                                        </p:attrNameLst>
                                      </p:cBhvr>
                                      <p:to>
                                        <p:strVal val="visible"/>
                                      </p:to>
                                    </p:set>
                                    <p:animEffect transition="in" filter="fade">
                                      <p:cBhvr>
                                        <p:cTn id="120" dur="500"/>
                                        <p:tgtEl>
                                          <p:spTgt spid="46"/>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47"/>
                                        </p:tgtEl>
                                        <p:attrNameLst>
                                          <p:attrName>style.visibility</p:attrName>
                                        </p:attrNameLst>
                                      </p:cBhvr>
                                      <p:to>
                                        <p:strVal val="visible"/>
                                      </p:to>
                                    </p:set>
                                    <p:animEffect transition="in" filter="fade">
                                      <p:cBhvr>
                                        <p:cTn id="125"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19" grpId="0"/>
      <p:bldP spid="24" grpId="0"/>
      <p:bldP spid="25" grpId="0"/>
      <p:bldP spid="26" grpId="0"/>
      <p:bldP spid="27" grpId="0"/>
      <p:bldP spid="28" grpId="0"/>
      <p:bldP spid="23" grpId="0"/>
      <p:bldP spid="36" grpId="0"/>
      <p:bldP spid="37" grpId="0"/>
      <p:bldP spid="38" grpId="0"/>
      <p:bldP spid="39" grpId="0"/>
      <p:bldP spid="40" grpId="0"/>
      <p:bldP spid="41" grpId="0"/>
      <p:bldP spid="42" grpId="0"/>
      <p:bldP spid="43" grpId="0"/>
      <p:bldP spid="44" grpId="0"/>
      <p:bldP spid="45" grpId="0"/>
      <p:bldP spid="46" grpId="0"/>
      <p:bldP spid="47" grpId="0"/>
      <p:bldP spid="30" grpId="0"/>
      <p:bldP spid="2" grpId="0"/>
      <p:bldP spid="4"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CD8DDB8-BA73-41DE-B8E4-04607841247F}"/>
              </a:ext>
            </a:extLst>
          </p:cNvPr>
          <p:cNvSpPr/>
          <p:nvPr/>
        </p:nvSpPr>
        <p:spPr>
          <a:xfrm>
            <a:off x="266630" y="229107"/>
            <a:ext cx="6811066" cy="1015663"/>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Il rapporto di Fanno relativo al segmento 4-5 può essere facilmente calcolato e con questo anche quello critico relativo alla sezione di uscita. Quindi:</a:t>
            </a:r>
          </a:p>
        </p:txBody>
      </p:sp>
      <mc:AlternateContent xmlns:mc="http://schemas.openxmlformats.org/markup-compatibility/2006" xmlns:a14="http://schemas.microsoft.com/office/drawing/2010/main">
        <mc:Choice Requires="a14">
          <p:sp>
            <p:nvSpPr>
              <p:cNvPr id="24" name="Rettangolo 23">
                <a:extLst>
                  <a:ext uri="{FF2B5EF4-FFF2-40B4-BE49-F238E27FC236}">
                    <a16:creationId xmlns:a16="http://schemas.microsoft.com/office/drawing/2014/main" id="{9B059E17-DD94-4F4E-91C1-575067E3D080}"/>
                  </a:ext>
                </a:extLst>
              </p:cNvPr>
              <p:cNvSpPr/>
              <p:nvPr/>
            </p:nvSpPr>
            <p:spPr>
              <a:xfrm>
                <a:off x="278709" y="2925844"/>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Con questo rapporto (</a:t>
                </a:r>
                <a14:m>
                  <m:oMath xmlns:m="http://schemas.openxmlformats.org/officeDocument/2006/math">
                    <m:r>
                      <a:rPr lang="it-IT" sz="2000" b="0" i="1" smtClean="0">
                        <a:latin typeface="Cambria Math" panose="02040503050406030204" pitchFamily="18" charset="0"/>
                        <a:cs typeface="Arial" panose="020B0604020202020204" pitchFamily="34" charset="0"/>
                      </a:rPr>
                      <m:t>𝑅</m:t>
                    </m:r>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𝐹</m:t>
                        </m:r>
                      </m:e>
                      <m:sub>
                        <m:r>
                          <a:rPr lang="it-IT" sz="2000" b="0" i="1" smtClean="0">
                            <a:latin typeface="Cambria Math" panose="02040503050406030204" pitchFamily="18" charset="0"/>
                            <a:cs typeface="Arial" panose="020B0604020202020204" pitchFamily="34" charset="0"/>
                          </a:rPr>
                          <m:t>𝑐</m:t>
                        </m:r>
                        <m:r>
                          <a:rPr lang="it-IT" sz="2000" b="0" i="1" smtClean="0">
                            <a:latin typeface="Cambria Math" panose="02040503050406030204" pitchFamily="18" charset="0"/>
                            <a:cs typeface="Arial" panose="020B0604020202020204" pitchFamily="34" charset="0"/>
                          </a:rPr>
                          <m:t>5</m:t>
                        </m:r>
                      </m:sub>
                    </m:sSub>
                  </m:oMath>
                </a14:m>
                <a:r>
                  <a:rPr lang="it-IT" sz="2000" dirty="0">
                    <a:latin typeface="Arial" panose="020B0604020202020204" pitchFamily="34" charset="0"/>
                    <a:cs typeface="Arial" panose="020B0604020202020204" pitchFamily="34" charset="0"/>
                  </a:rPr>
                  <a:t>), 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si ha:</a:t>
                </a:r>
              </a:p>
            </p:txBody>
          </p:sp>
        </mc:Choice>
        <mc:Fallback xmlns="">
          <p:sp>
            <p:nvSpPr>
              <p:cNvPr id="24" name="Rettangolo 23">
                <a:extLst>
                  <a:ext uri="{FF2B5EF4-FFF2-40B4-BE49-F238E27FC236}">
                    <a16:creationId xmlns:a16="http://schemas.microsoft.com/office/drawing/2014/main" id="{9B059E17-DD94-4F4E-91C1-575067E3D080}"/>
                  </a:ext>
                </a:extLst>
              </p:cNvPr>
              <p:cNvSpPr>
                <a:spLocks noRot="1" noChangeAspect="1" noMove="1" noResize="1" noEditPoints="1" noAdjustHandles="1" noChangeArrowheads="1" noChangeShapeType="1" noTextEdit="1"/>
              </p:cNvSpPr>
              <p:nvPr/>
            </p:nvSpPr>
            <p:spPr>
              <a:xfrm>
                <a:off x="278709" y="2925844"/>
                <a:ext cx="11634577" cy="400110"/>
              </a:xfrm>
              <a:prstGeom prst="rect">
                <a:avLst/>
              </a:prstGeom>
              <a:blipFill>
                <a:blip r:embed="rId2"/>
                <a:stretch>
                  <a:fillRect l="-577" t="-7576" b="-2727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630446" y="3678281"/>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5</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630446" y="3678281"/>
                <a:ext cx="643958" cy="307777"/>
              </a:xfrm>
              <a:prstGeom prst="rect">
                <a:avLst/>
              </a:prstGeom>
              <a:blipFill>
                <a:blip r:embed="rId3"/>
                <a:stretch>
                  <a:fillRect l="-8491" r="-3774"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2873254" y="3563595"/>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2873254" y="3563595"/>
                <a:ext cx="575479" cy="579005"/>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1352587" y="3688019"/>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0.764</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1352587" y="3688019"/>
                <a:ext cx="681277" cy="307777"/>
              </a:xfrm>
              <a:prstGeom prst="rect">
                <a:avLst/>
              </a:prstGeom>
              <a:blipFill>
                <a:blip r:embed="rId5"/>
                <a:stretch>
                  <a:fillRect l="-8929" r="-7143"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3525785" y="368332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1.36</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3525785" y="3683327"/>
                <a:ext cx="538609" cy="307777"/>
              </a:xfrm>
              <a:prstGeom prst="rect">
                <a:avLst/>
              </a:prstGeom>
              <a:blipFill>
                <a:blip r:embed="rId6"/>
                <a:stretch>
                  <a:fillRect l="-10112" r="-10112" b="-5882"/>
                </a:stretch>
              </a:blipFill>
            </p:spPr>
            <p:txBody>
              <a:bodyPr/>
              <a:lstStyle/>
              <a:p>
                <a:r>
                  <a:rPr lang="it-IT">
                    <a:noFill/>
                  </a:rPr>
                  <a:t> </a:t>
                </a:r>
              </a:p>
            </p:txBody>
          </p:sp>
        </mc:Fallback>
      </mc:AlternateContent>
      <p:pic>
        <p:nvPicPr>
          <p:cNvPr id="29" name="Immagine 28">
            <a:extLst>
              <a:ext uri="{FF2B5EF4-FFF2-40B4-BE49-F238E27FC236}">
                <a16:creationId xmlns:a16="http://schemas.microsoft.com/office/drawing/2014/main" id="{A230AEC3-3356-406A-B466-4CE14949CADC}"/>
              </a:ext>
            </a:extLst>
          </p:cNvPr>
          <p:cNvPicPr>
            <a:picLocks noChangeAspect="1"/>
          </p:cNvPicPr>
          <p:nvPr/>
        </p:nvPicPr>
        <p:blipFill>
          <a:blip r:embed="rId7"/>
          <a:stretch>
            <a:fillRect/>
          </a:stretch>
        </p:blipFill>
        <p:spPr>
          <a:xfrm>
            <a:off x="7166310" y="153425"/>
            <a:ext cx="4946921" cy="1060892"/>
          </a:xfrm>
          <a:prstGeom prst="rect">
            <a:avLst/>
          </a:prstGeom>
        </p:spPr>
      </p:pic>
      <p:sp>
        <p:nvSpPr>
          <p:cNvPr id="38" name="Rettangolo 37">
            <a:extLst>
              <a:ext uri="{FF2B5EF4-FFF2-40B4-BE49-F238E27FC236}">
                <a16:creationId xmlns:a16="http://schemas.microsoft.com/office/drawing/2014/main" id="{FA3E0AB7-3C5B-4DB3-AE88-3945B67C55F7}"/>
              </a:ext>
            </a:extLst>
          </p:cNvPr>
          <p:cNvSpPr/>
          <p:nvPr/>
        </p:nvSpPr>
        <p:spPr>
          <a:xfrm>
            <a:off x="278711" y="4359231"/>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Ora si può calcolare la pressione d'uscita:</a:t>
            </a:r>
          </a:p>
        </p:txBody>
      </p:sp>
      <mc:AlternateContent xmlns:mc="http://schemas.openxmlformats.org/markup-compatibility/2006" xmlns:a14="http://schemas.microsoft.com/office/drawing/2010/main">
        <mc:Choice Requires="a14">
          <p:sp>
            <p:nvSpPr>
              <p:cNvPr id="46" name="CasellaDiTesto 45">
                <a:extLst>
                  <a:ext uri="{FF2B5EF4-FFF2-40B4-BE49-F238E27FC236}">
                    <a16:creationId xmlns:a16="http://schemas.microsoft.com/office/drawing/2014/main" id="{4B184C84-87EF-42CB-B2CD-56BD3F12557A}"/>
                  </a:ext>
                </a:extLst>
              </p:cNvPr>
              <p:cNvSpPr txBox="1"/>
              <p:nvPr/>
            </p:nvSpPr>
            <p:spPr>
              <a:xfrm>
                <a:off x="2912487" y="5028703"/>
                <a:ext cx="3482813"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1.36</m:t>
                      </m:r>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1</m:t>
                          </m:r>
                        </m:num>
                        <m:den>
                          <m:r>
                            <a:rPr lang="it-IT" sz="2000" b="0" i="1" smtClean="0">
                              <a:latin typeface="Cambria Math" panose="02040503050406030204" pitchFamily="18" charset="0"/>
                            </a:rPr>
                            <m:t>0.303</m:t>
                          </m:r>
                        </m:den>
                      </m:f>
                      <m:r>
                        <a:rPr lang="it-IT" sz="2000" b="0" i="1" smtClean="0">
                          <a:latin typeface="Cambria Math" panose="02040503050406030204" pitchFamily="18" charset="0"/>
                        </a:rPr>
                        <m:t>0.0640⋅350⋅</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m:t>
                      </m:r>
                    </m:oMath>
                  </m:oMathPara>
                </a14:m>
                <a:endParaRPr lang="it-IT" sz="2000" dirty="0"/>
              </a:p>
            </p:txBody>
          </p:sp>
        </mc:Choice>
        <mc:Fallback xmlns="">
          <p:sp>
            <p:nvSpPr>
              <p:cNvPr id="46" name="CasellaDiTesto 45">
                <a:extLst>
                  <a:ext uri="{FF2B5EF4-FFF2-40B4-BE49-F238E27FC236}">
                    <a16:creationId xmlns:a16="http://schemas.microsoft.com/office/drawing/2014/main" id="{4B184C84-87EF-42CB-B2CD-56BD3F12557A}"/>
                  </a:ext>
                </a:extLst>
              </p:cNvPr>
              <p:cNvSpPr txBox="1">
                <a:spLocks noRot="1" noChangeAspect="1" noMove="1" noResize="1" noEditPoints="1" noAdjustHandles="1" noChangeArrowheads="1" noChangeShapeType="1" noTextEdit="1"/>
              </p:cNvSpPr>
              <p:nvPr/>
            </p:nvSpPr>
            <p:spPr>
              <a:xfrm>
                <a:off x="2912487" y="5028703"/>
                <a:ext cx="3482813" cy="578235"/>
              </a:xfrm>
              <a:prstGeom prst="rect">
                <a:avLst/>
              </a:prstGeom>
              <a:blipFill>
                <a:blip r:embed="rId8"/>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7" name="CasellaDiTesto 46">
                <a:extLst>
                  <a:ext uri="{FF2B5EF4-FFF2-40B4-BE49-F238E27FC236}">
                    <a16:creationId xmlns:a16="http://schemas.microsoft.com/office/drawing/2014/main" id="{A4613796-26FB-4247-A8CF-A566992FBB88}"/>
                  </a:ext>
                </a:extLst>
              </p:cNvPr>
              <p:cNvSpPr txBox="1"/>
              <p:nvPr/>
            </p:nvSpPr>
            <p:spPr>
              <a:xfrm>
                <a:off x="6455921" y="5175528"/>
                <a:ext cx="192148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100.541⋅</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 </m:t>
                      </m:r>
                      <m:r>
                        <a:rPr lang="it-IT" sz="2000" b="0" i="1" smtClean="0">
                          <a:latin typeface="Cambria Math" panose="02040503050406030204" pitchFamily="18" charset="0"/>
                        </a:rPr>
                        <m:t>𝑃𝑎</m:t>
                      </m:r>
                    </m:oMath>
                  </m:oMathPara>
                </a14:m>
                <a:endParaRPr lang="it-IT" sz="2000" dirty="0"/>
              </a:p>
            </p:txBody>
          </p:sp>
        </mc:Choice>
        <mc:Fallback xmlns="">
          <p:sp>
            <p:nvSpPr>
              <p:cNvPr id="47" name="CasellaDiTesto 46">
                <a:extLst>
                  <a:ext uri="{FF2B5EF4-FFF2-40B4-BE49-F238E27FC236}">
                    <a16:creationId xmlns:a16="http://schemas.microsoft.com/office/drawing/2014/main" id="{A4613796-26FB-4247-A8CF-A566992FBB88}"/>
                  </a:ext>
                </a:extLst>
              </p:cNvPr>
              <p:cNvSpPr txBox="1">
                <a:spLocks noRot="1" noChangeAspect="1" noMove="1" noResize="1" noEditPoints="1" noAdjustHandles="1" noChangeArrowheads="1" noChangeShapeType="1" noTextEdit="1"/>
              </p:cNvSpPr>
              <p:nvPr/>
            </p:nvSpPr>
            <p:spPr>
              <a:xfrm>
                <a:off x="6455921" y="5175528"/>
                <a:ext cx="1921488" cy="307777"/>
              </a:xfrm>
              <a:prstGeom prst="rect">
                <a:avLst/>
              </a:prstGeom>
              <a:blipFill>
                <a:blip r:embed="rId9"/>
                <a:stretch>
                  <a:fillRect l="-2540" t="-2000" r="-2540"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8" name="CasellaDiTesto 47">
                <a:extLst>
                  <a:ext uri="{FF2B5EF4-FFF2-40B4-BE49-F238E27FC236}">
                    <a16:creationId xmlns:a16="http://schemas.microsoft.com/office/drawing/2014/main" id="{2196C74B-5461-4EE8-9839-739232AB45EB}"/>
                  </a:ext>
                </a:extLst>
              </p:cNvPr>
              <p:cNvSpPr txBox="1"/>
              <p:nvPr/>
            </p:nvSpPr>
            <p:spPr>
              <a:xfrm>
                <a:off x="596514" y="5090345"/>
                <a:ext cx="2273315"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oMath>
                  </m:oMathPara>
                </a14:m>
                <a:endParaRPr lang="it-IT" sz="2000" dirty="0"/>
              </a:p>
            </p:txBody>
          </p:sp>
        </mc:Choice>
        <mc:Fallback xmlns="">
          <p:sp>
            <p:nvSpPr>
              <p:cNvPr id="48" name="CasellaDiTesto 47">
                <a:extLst>
                  <a:ext uri="{FF2B5EF4-FFF2-40B4-BE49-F238E27FC236}">
                    <a16:creationId xmlns:a16="http://schemas.microsoft.com/office/drawing/2014/main" id="{2196C74B-5461-4EE8-9839-739232AB45EB}"/>
                  </a:ext>
                </a:extLst>
              </p:cNvPr>
              <p:cNvSpPr txBox="1">
                <a:spLocks noRot="1" noChangeAspect="1" noMove="1" noResize="1" noEditPoints="1" noAdjustHandles="1" noChangeArrowheads="1" noChangeShapeType="1" noTextEdit="1"/>
              </p:cNvSpPr>
              <p:nvPr/>
            </p:nvSpPr>
            <p:spPr>
              <a:xfrm>
                <a:off x="596514" y="5090345"/>
                <a:ext cx="2273315" cy="579326"/>
              </a:xfrm>
              <a:prstGeom prst="rect">
                <a:avLst/>
              </a:prstGeom>
              <a:blipFill>
                <a:blip r:embed="rId10"/>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9" name="CasellaDiTesto 48">
                <a:extLst>
                  <a:ext uri="{FF2B5EF4-FFF2-40B4-BE49-F238E27FC236}">
                    <a16:creationId xmlns:a16="http://schemas.microsoft.com/office/drawing/2014/main" id="{05EB6855-1D8D-4954-80EF-D485CE1CB8AB}"/>
                  </a:ext>
                </a:extLst>
              </p:cNvPr>
              <p:cNvSpPr txBox="1"/>
              <p:nvPr/>
            </p:nvSpPr>
            <p:spPr>
              <a:xfrm>
                <a:off x="614404" y="2161173"/>
                <a:ext cx="2245295"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45</m:t>
                          </m:r>
                        </m:sub>
                      </m:sSub>
                    </m:oMath>
                  </m:oMathPara>
                </a14:m>
                <a:endParaRPr lang="it-IT" sz="2000" dirty="0"/>
              </a:p>
            </p:txBody>
          </p:sp>
        </mc:Choice>
        <mc:Fallback xmlns="">
          <p:sp>
            <p:nvSpPr>
              <p:cNvPr id="49" name="CasellaDiTesto 48">
                <a:extLst>
                  <a:ext uri="{FF2B5EF4-FFF2-40B4-BE49-F238E27FC236}">
                    <a16:creationId xmlns:a16="http://schemas.microsoft.com/office/drawing/2014/main" id="{05EB6855-1D8D-4954-80EF-D485CE1CB8AB}"/>
                  </a:ext>
                </a:extLst>
              </p:cNvPr>
              <p:cNvSpPr txBox="1">
                <a:spLocks noRot="1" noChangeAspect="1" noMove="1" noResize="1" noEditPoints="1" noAdjustHandles="1" noChangeArrowheads="1" noChangeShapeType="1" noTextEdit="1"/>
              </p:cNvSpPr>
              <p:nvPr/>
            </p:nvSpPr>
            <p:spPr>
              <a:xfrm>
                <a:off x="614404" y="2161173"/>
                <a:ext cx="2245295" cy="307777"/>
              </a:xfrm>
              <a:prstGeom prst="rect">
                <a:avLst/>
              </a:prstGeom>
              <a:blipFill>
                <a:blip r:embed="rId11"/>
                <a:stretch>
                  <a:fillRect l="-2446" r="-543" b="-16000"/>
                </a:stretch>
              </a:blipFill>
            </p:spPr>
            <p:txBody>
              <a:bodyPr/>
              <a:lstStyle/>
              <a:p>
                <a:r>
                  <a:rPr lang="it-IT">
                    <a:noFill/>
                  </a:rPr>
                  <a:t> </a:t>
                </a:r>
              </a:p>
            </p:txBody>
          </p:sp>
        </mc:Fallback>
      </mc:AlternateContent>
      <p:cxnSp>
        <p:nvCxnSpPr>
          <p:cNvPr id="50" name="Connettore 2 49">
            <a:extLst>
              <a:ext uri="{FF2B5EF4-FFF2-40B4-BE49-F238E27FC236}">
                <a16:creationId xmlns:a16="http://schemas.microsoft.com/office/drawing/2014/main" id="{E06BCFE3-0A45-403D-85C2-59328004521F}"/>
              </a:ext>
            </a:extLst>
          </p:cNvPr>
          <p:cNvCxnSpPr/>
          <p:nvPr/>
        </p:nvCxnSpPr>
        <p:spPr>
          <a:xfrm>
            <a:off x="3067510" y="2315061"/>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CasellaDiTesto 50">
                <a:extLst>
                  <a:ext uri="{FF2B5EF4-FFF2-40B4-BE49-F238E27FC236}">
                    <a16:creationId xmlns:a16="http://schemas.microsoft.com/office/drawing/2014/main" id="{FF00FCE5-F741-428A-A52E-4101E54456B9}"/>
                  </a:ext>
                </a:extLst>
              </p:cNvPr>
              <p:cNvSpPr txBox="1"/>
              <p:nvPr/>
            </p:nvSpPr>
            <p:spPr>
              <a:xfrm>
                <a:off x="5166445" y="2134091"/>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5</m:t>
                          </m:r>
                        </m:sub>
                      </m:sSub>
                      <m:r>
                        <a:rPr lang="it-IT" sz="2000" b="0" i="1" smtClean="0">
                          <a:latin typeface="Cambria Math" panose="02040503050406030204" pitchFamily="18" charset="0"/>
                        </a:rPr>
                        <m:t>=</m:t>
                      </m:r>
                    </m:oMath>
                  </m:oMathPara>
                </a14:m>
                <a:endParaRPr lang="it-IT" sz="2000" dirty="0"/>
              </a:p>
            </p:txBody>
          </p:sp>
        </mc:Choice>
        <mc:Fallback xmlns="">
          <p:sp>
            <p:nvSpPr>
              <p:cNvPr id="51" name="CasellaDiTesto 50">
                <a:extLst>
                  <a:ext uri="{FF2B5EF4-FFF2-40B4-BE49-F238E27FC236}">
                    <a16:creationId xmlns:a16="http://schemas.microsoft.com/office/drawing/2014/main" id="{FF00FCE5-F741-428A-A52E-4101E54456B9}"/>
                  </a:ext>
                </a:extLst>
              </p:cNvPr>
              <p:cNvSpPr txBox="1">
                <a:spLocks noRot="1" noChangeAspect="1" noMove="1" noResize="1" noEditPoints="1" noAdjustHandles="1" noChangeArrowheads="1" noChangeShapeType="1" noTextEdit="1"/>
              </p:cNvSpPr>
              <p:nvPr/>
            </p:nvSpPr>
            <p:spPr>
              <a:xfrm>
                <a:off x="5166445" y="2134091"/>
                <a:ext cx="828112" cy="307777"/>
              </a:xfrm>
              <a:prstGeom prst="rect">
                <a:avLst/>
              </a:prstGeom>
              <a:blipFill>
                <a:blip r:embed="rId12"/>
                <a:stretch>
                  <a:fillRect l="-7407" r="-2963"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2" name="CasellaDiTesto 51">
                <a:extLst>
                  <a:ext uri="{FF2B5EF4-FFF2-40B4-BE49-F238E27FC236}">
                    <a16:creationId xmlns:a16="http://schemas.microsoft.com/office/drawing/2014/main" id="{DED24B9D-047C-4478-9F34-E6BEA51E8314}"/>
                  </a:ext>
                </a:extLst>
              </p:cNvPr>
              <p:cNvSpPr txBox="1"/>
              <p:nvPr/>
            </p:nvSpPr>
            <p:spPr>
              <a:xfrm>
                <a:off x="6026610" y="2161173"/>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0.109 </m:t>
                      </m:r>
                    </m:oMath>
                  </m:oMathPara>
                </a14:m>
                <a:endParaRPr lang="it-IT" sz="2000" dirty="0"/>
              </a:p>
            </p:txBody>
          </p:sp>
        </mc:Choice>
        <mc:Fallback xmlns="">
          <p:sp>
            <p:nvSpPr>
              <p:cNvPr id="52" name="CasellaDiTesto 51">
                <a:extLst>
                  <a:ext uri="{FF2B5EF4-FFF2-40B4-BE49-F238E27FC236}">
                    <a16:creationId xmlns:a16="http://schemas.microsoft.com/office/drawing/2014/main" id="{DED24B9D-047C-4478-9F34-E6BEA51E8314}"/>
                  </a:ext>
                </a:extLst>
              </p:cNvPr>
              <p:cNvSpPr txBox="1">
                <a:spLocks noRot="1" noChangeAspect="1" noMove="1" noResize="1" noEditPoints="1" noAdjustHandles="1" noChangeArrowheads="1" noChangeShapeType="1" noTextEdit="1"/>
              </p:cNvSpPr>
              <p:nvPr/>
            </p:nvSpPr>
            <p:spPr>
              <a:xfrm>
                <a:off x="6026610" y="2161173"/>
                <a:ext cx="737381" cy="307777"/>
              </a:xfrm>
              <a:prstGeom prst="rect">
                <a:avLst/>
              </a:prstGeom>
              <a:blipFill>
                <a:blip r:embed="rId13"/>
                <a:stretch>
                  <a:fillRect l="-8264"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3" name="CasellaDiTesto 52">
                <a:extLst>
                  <a:ext uri="{FF2B5EF4-FFF2-40B4-BE49-F238E27FC236}">
                    <a16:creationId xmlns:a16="http://schemas.microsoft.com/office/drawing/2014/main" id="{BACC490A-EF86-4BF2-A73F-C76E5E1632DA}"/>
                  </a:ext>
                </a:extLst>
              </p:cNvPr>
              <p:cNvSpPr txBox="1"/>
              <p:nvPr/>
            </p:nvSpPr>
            <p:spPr>
              <a:xfrm>
                <a:off x="630446" y="1562624"/>
                <a:ext cx="227414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45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23</m:t>
                          </m:r>
                        </m:sub>
                      </m:sSub>
                    </m:oMath>
                  </m:oMathPara>
                </a14:m>
                <a:endParaRPr lang="it-IT" sz="2000" dirty="0"/>
              </a:p>
            </p:txBody>
          </p:sp>
        </mc:Choice>
        <mc:Fallback xmlns="">
          <p:sp>
            <p:nvSpPr>
              <p:cNvPr id="53" name="CasellaDiTesto 52">
                <a:extLst>
                  <a:ext uri="{FF2B5EF4-FFF2-40B4-BE49-F238E27FC236}">
                    <a16:creationId xmlns:a16="http://schemas.microsoft.com/office/drawing/2014/main" id="{BACC490A-EF86-4BF2-A73F-C76E5E1632DA}"/>
                  </a:ext>
                </a:extLst>
              </p:cNvPr>
              <p:cNvSpPr txBox="1">
                <a:spLocks noRot="1" noChangeAspect="1" noMove="1" noResize="1" noEditPoints="1" noAdjustHandles="1" noChangeArrowheads="1" noChangeShapeType="1" noTextEdit="1"/>
              </p:cNvSpPr>
              <p:nvPr/>
            </p:nvSpPr>
            <p:spPr>
              <a:xfrm>
                <a:off x="630446" y="1562624"/>
                <a:ext cx="2274149" cy="307777"/>
              </a:xfrm>
              <a:prstGeom prst="rect">
                <a:avLst/>
              </a:prstGeom>
              <a:blipFill>
                <a:blip r:embed="rId14"/>
                <a:stretch>
                  <a:fillRect l="-2145" r="-804" b="-15686"/>
                </a:stretch>
              </a:blipFill>
            </p:spPr>
            <p:txBody>
              <a:bodyPr/>
              <a:lstStyle/>
              <a:p>
                <a:r>
                  <a:rPr lang="it-IT">
                    <a:noFill/>
                  </a:rPr>
                  <a:t> </a:t>
                </a:r>
              </a:p>
            </p:txBody>
          </p:sp>
        </mc:Fallback>
      </mc:AlternateContent>
      <p:cxnSp>
        <p:nvCxnSpPr>
          <p:cNvPr id="54" name="Connettore 2 53">
            <a:extLst>
              <a:ext uri="{FF2B5EF4-FFF2-40B4-BE49-F238E27FC236}">
                <a16:creationId xmlns:a16="http://schemas.microsoft.com/office/drawing/2014/main" id="{F2955E0B-D4DC-4988-A9CD-F5BF01126A4E}"/>
              </a:ext>
            </a:extLst>
          </p:cNvPr>
          <p:cNvCxnSpPr/>
          <p:nvPr/>
        </p:nvCxnSpPr>
        <p:spPr>
          <a:xfrm>
            <a:off x="3083552" y="1716512"/>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5" name="CasellaDiTesto 54">
                <a:extLst>
                  <a:ext uri="{FF2B5EF4-FFF2-40B4-BE49-F238E27FC236}">
                    <a16:creationId xmlns:a16="http://schemas.microsoft.com/office/drawing/2014/main" id="{C0F10DD1-B407-4C8D-BFC8-F87DE40EDF5C}"/>
                  </a:ext>
                </a:extLst>
              </p:cNvPr>
              <p:cNvSpPr txBox="1"/>
              <p:nvPr/>
            </p:nvSpPr>
            <p:spPr>
              <a:xfrm>
                <a:off x="5182487" y="1535542"/>
                <a:ext cx="83157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45</m:t>
                          </m:r>
                        </m:sub>
                      </m:sSub>
                      <m:r>
                        <a:rPr lang="it-IT" sz="2000" b="0" i="1" smtClean="0">
                          <a:latin typeface="Cambria Math" panose="02040503050406030204" pitchFamily="18" charset="0"/>
                        </a:rPr>
                        <m:t>=</m:t>
                      </m:r>
                    </m:oMath>
                  </m:oMathPara>
                </a14:m>
                <a:endParaRPr lang="it-IT" sz="2000" dirty="0"/>
              </a:p>
            </p:txBody>
          </p:sp>
        </mc:Choice>
        <mc:Fallback xmlns="">
          <p:sp>
            <p:nvSpPr>
              <p:cNvPr id="55" name="CasellaDiTesto 54">
                <a:extLst>
                  <a:ext uri="{FF2B5EF4-FFF2-40B4-BE49-F238E27FC236}">
                    <a16:creationId xmlns:a16="http://schemas.microsoft.com/office/drawing/2014/main" id="{C0F10DD1-B407-4C8D-BFC8-F87DE40EDF5C}"/>
                  </a:ext>
                </a:extLst>
              </p:cNvPr>
              <p:cNvSpPr txBox="1">
                <a:spLocks noRot="1" noChangeAspect="1" noMove="1" noResize="1" noEditPoints="1" noAdjustHandles="1" noChangeArrowheads="1" noChangeShapeType="1" noTextEdit="1"/>
              </p:cNvSpPr>
              <p:nvPr/>
            </p:nvSpPr>
            <p:spPr>
              <a:xfrm>
                <a:off x="5182487" y="1535542"/>
                <a:ext cx="831574" cy="307777"/>
              </a:xfrm>
              <a:prstGeom prst="rect">
                <a:avLst/>
              </a:prstGeom>
              <a:blipFill>
                <a:blip r:embed="rId15"/>
                <a:stretch>
                  <a:fillRect l="-6569" r="-2920"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6" name="CasellaDiTesto 55">
                <a:extLst>
                  <a:ext uri="{FF2B5EF4-FFF2-40B4-BE49-F238E27FC236}">
                    <a16:creationId xmlns:a16="http://schemas.microsoft.com/office/drawing/2014/main" id="{59AD8E2D-7344-4866-8B56-97C38C367522}"/>
                  </a:ext>
                </a:extLst>
              </p:cNvPr>
              <p:cNvSpPr txBox="1"/>
              <p:nvPr/>
            </p:nvSpPr>
            <p:spPr>
              <a:xfrm>
                <a:off x="6042652" y="1562624"/>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0.475 </m:t>
                      </m:r>
                    </m:oMath>
                  </m:oMathPara>
                </a14:m>
                <a:endParaRPr lang="it-IT" sz="2000" dirty="0"/>
              </a:p>
            </p:txBody>
          </p:sp>
        </mc:Choice>
        <mc:Fallback xmlns="">
          <p:sp>
            <p:nvSpPr>
              <p:cNvPr id="56" name="CasellaDiTesto 55">
                <a:extLst>
                  <a:ext uri="{FF2B5EF4-FFF2-40B4-BE49-F238E27FC236}">
                    <a16:creationId xmlns:a16="http://schemas.microsoft.com/office/drawing/2014/main" id="{59AD8E2D-7344-4866-8B56-97C38C367522}"/>
                  </a:ext>
                </a:extLst>
              </p:cNvPr>
              <p:cNvSpPr txBox="1">
                <a:spLocks noRot="1" noChangeAspect="1" noMove="1" noResize="1" noEditPoints="1" noAdjustHandles="1" noChangeArrowheads="1" noChangeShapeType="1" noTextEdit="1"/>
              </p:cNvSpPr>
              <p:nvPr/>
            </p:nvSpPr>
            <p:spPr>
              <a:xfrm>
                <a:off x="6042652" y="1562624"/>
                <a:ext cx="737381" cy="307777"/>
              </a:xfrm>
              <a:prstGeom prst="rect">
                <a:avLst/>
              </a:prstGeom>
              <a:blipFill>
                <a:blip r:embed="rId16"/>
                <a:stretch>
                  <a:fillRect l="-7438" b="-5882"/>
                </a:stretch>
              </a:blipFill>
            </p:spPr>
            <p:txBody>
              <a:bodyPr/>
              <a:lstStyle/>
              <a:p>
                <a:r>
                  <a:rPr lang="it-IT">
                    <a:noFill/>
                  </a:rPr>
                  <a:t> </a:t>
                </a:r>
              </a:p>
            </p:txBody>
          </p:sp>
        </mc:Fallback>
      </mc:AlternateContent>
      <p:sp>
        <p:nvSpPr>
          <p:cNvPr id="21" name="Rettangolo 20">
            <a:extLst>
              <a:ext uri="{FF2B5EF4-FFF2-40B4-BE49-F238E27FC236}">
                <a16:creationId xmlns:a16="http://schemas.microsoft.com/office/drawing/2014/main" id="{C489F619-A0D2-4976-8BF8-5F9B1B174753}"/>
              </a:ext>
            </a:extLst>
          </p:cNvPr>
          <p:cNvSpPr/>
          <p:nvPr/>
        </p:nvSpPr>
        <p:spPr>
          <a:xfrm>
            <a:off x="266630" y="6000675"/>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Che è praticamente uguale al valore della pressione ambiente.</a:t>
            </a:r>
          </a:p>
        </p:txBody>
      </p:sp>
    </p:spTree>
    <p:extLst>
      <p:ext uri="{BB962C8B-B14F-4D97-AF65-F5344CB8AC3E}">
        <p14:creationId xmlns:p14="http://schemas.microsoft.com/office/powerpoint/2010/main" val="37071962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500"/>
                                        <p:tgtEl>
                                          <p:spTgt spid="53"/>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500"/>
                                        <p:tgtEl>
                                          <p:spTgt spid="5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500"/>
                                        <p:tgtEl>
                                          <p:spTgt spid="5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6"/>
                                        </p:tgtEl>
                                        <p:attrNameLst>
                                          <p:attrName>style.visibility</p:attrName>
                                        </p:attrNameLst>
                                      </p:cBhvr>
                                      <p:to>
                                        <p:strVal val="visible"/>
                                      </p:to>
                                    </p:set>
                                    <p:animEffect transition="in" filter="fade">
                                      <p:cBhvr>
                                        <p:cTn id="24" dur="500"/>
                                        <p:tgtEl>
                                          <p:spTgt spid="5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fade">
                                      <p:cBhvr>
                                        <p:cTn id="29" dur="500"/>
                                        <p:tgtEl>
                                          <p:spTgt spid="49"/>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500"/>
                                        <p:tgtEl>
                                          <p:spTgt spid="5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500"/>
                                        <p:tgtEl>
                                          <p:spTgt spid="5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500"/>
                                        <p:tgtEl>
                                          <p:spTgt spid="5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childTnLst>
                          </p:cTn>
                        </p:par>
                        <p:par>
                          <p:cTn id="47" fill="hold">
                            <p:stCondLst>
                              <p:cond delay="500"/>
                            </p:stCondLst>
                            <p:childTnLst>
                              <p:par>
                                <p:cTn id="48" presetID="10" presetClass="entr" presetSubtype="0" fill="hold" grpId="0" nodeType="afterEffect">
                                  <p:stCondLst>
                                    <p:cond delay="25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par>
                          <p:cTn id="51" fill="hold">
                            <p:stCondLst>
                              <p:cond delay="1250"/>
                            </p:stCondLst>
                            <p:childTnLst>
                              <p:par>
                                <p:cTn id="52" presetID="10" presetClass="entr" presetSubtype="0" fill="hold" grpId="0" nodeType="afterEffect">
                                  <p:stCondLst>
                                    <p:cond delay="250"/>
                                  </p:stCondLst>
                                  <p:childTnLst>
                                    <p:set>
                                      <p:cBhvr>
                                        <p:cTn id="53" dur="1" fill="hold">
                                          <p:stCondLst>
                                            <p:cond delay="0"/>
                                          </p:stCondLst>
                                        </p:cTn>
                                        <p:tgtEl>
                                          <p:spTgt spid="26"/>
                                        </p:tgtEl>
                                        <p:attrNameLst>
                                          <p:attrName>style.visibility</p:attrName>
                                        </p:attrNameLst>
                                      </p:cBhvr>
                                      <p:to>
                                        <p:strVal val="visible"/>
                                      </p:to>
                                    </p:set>
                                    <p:animEffect transition="in" filter="fade">
                                      <p:cBhvr>
                                        <p:cTn id="54" dur="500"/>
                                        <p:tgtEl>
                                          <p:spTgt spid="26"/>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500"/>
                                        <p:tgtEl>
                                          <p:spTgt spid="28"/>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fade">
                                      <p:cBhvr>
                                        <p:cTn id="69" dur="500"/>
                                        <p:tgtEl>
                                          <p:spTgt spid="38"/>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500"/>
                                        <p:tgtEl>
                                          <p:spTgt spid="4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500"/>
                                        <p:tgtEl>
                                          <p:spTgt spid="46"/>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5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p:bldP spid="25" grpId="0"/>
      <p:bldP spid="26" grpId="0"/>
      <p:bldP spid="27" grpId="0"/>
      <p:bldP spid="28" grpId="0"/>
      <p:bldP spid="38" grpId="0"/>
      <p:bldP spid="46" grpId="0"/>
      <p:bldP spid="47" grpId="0"/>
      <p:bldP spid="48" grpId="0"/>
      <p:bldP spid="49" grpId="0"/>
      <p:bldP spid="51" grpId="0"/>
      <p:bldP spid="52" grpId="0"/>
      <p:bldP spid="53" grpId="0"/>
      <p:bldP spid="55" grpId="0"/>
      <p:bldP spid="56"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CD8DDB8-BA73-41DE-B8E4-04607841247F}"/>
              </a:ext>
            </a:extLst>
          </p:cNvPr>
          <p:cNvSpPr/>
          <p:nvPr/>
        </p:nvSpPr>
        <p:spPr>
          <a:xfrm>
            <a:off x="278711" y="1343671"/>
            <a:ext cx="11634577" cy="1015663"/>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La pressione ambiente massima che provoca un urto nel condotto è quella che si ha quando l'onda è nella sezione 2 mentre per quella minima l'onda sarà posta nella sezione 4.</a:t>
            </a:r>
          </a:p>
          <a:p>
            <a:r>
              <a:rPr lang="it-IT" sz="2000" dirty="0">
                <a:latin typeface="Arial" panose="020B0604020202020204" pitchFamily="34" charset="0"/>
                <a:cs typeface="Arial" panose="020B0604020202020204" pitchFamily="34" charset="0"/>
              </a:rPr>
              <a:t>Esaminiamo il primo caso. Dal rapporto delle aree, utilizzando le tabelle (</a:t>
            </a:r>
            <a:r>
              <a:rPr lang="it-IT" sz="2000" b="1" u="sng" dirty="0">
                <a:latin typeface="Arial" panose="020B0604020202020204" pitchFamily="34" charset="0"/>
                <a:cs typeface="Arial" panose="020B0604020202020204" pitchFamily="34" charset="0"/>
              </a:rPr>
              <a:t>ISO</a:t>
            </a:r>
            <a:r>
              <a:rPr lang="it-IT" sz="2000" dirty="0">
                <a:latin typeface="Arial" panose="020B0604020202020204" pitchFamily="34" charset="0"/>
                <a:cs typeface="Arial" panose="020B0604020202020204" pitchFamily="34" charset="0"/>
              </a:rPr>
              <a:t>), si può trovare:</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FE339503-CCC1-4FBB-8C37-A7DE94F96A9E}"/>
                  </a:ext>
                </a:extLst>
              </p:cNvPr>
              <p:cNvSpPr txBox="1"/>
              <p:nvPr/>
            </p:nvSpPr>
            <p:spPr>
              <a:xfrm>
                <a:off x="683795" y="428067"/>
                <a:ext cx="137095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34</m:t>
                          </m:r>
                        </m:sub>
                      </m:sSub>
                      <m:r>
                        <a:rPr lang="it-IT" sz="2000" b="0" i="1" smtClean="0">
                          <a:latin typeface="Cambria Math" panose="02040503050406030204" pitchFamily="18" charset="0"/>
                        </a:rPr>
                        <m:t>=1.5 </m:t>
                      </m:r>
                      <m:r>
                        <a:rPr lang="it-IT" sz="2000" b="0" i="1" smtClean="0">
                          <a:latin typeface="Cambria Math" panose="02040503050406030204" pitchFamily="18" charset="0"/>
                        </a:rPr>
                        <m:t>𝑚</m:t>
                      </m:r>
                    </m:oMath>
                  </m:oMathPara>
                </a14:m>
                <a:endParaRPr lang="it-IT" sz="2000" dirty="0"/>
              </a:p>
            </p:txBody>
          </p:sp>
        </mc:Choice>
        <mc:Fallback xmlns="">
          <p:sp>
            <p:nvSpPr>
              <p:cNvPr id="6" name="CasellaDiTesto 5">
                <a:extLst>
                  <a:ext uri="{FF2B5EF4-FFF2-40B4-BE49-F238E27FC236}">
                    <a16:creationId xmlns:a16="http://schemas.microsoft.com/office/drawing/2014/main" id="{FE339503-CCC1-4FBB-8C37-A7DE94F96A9E}"/>
                  </a:ext>
                </a:extLst>
              </p:cNvPr>
              <p:cNvSpPr txBox="1">
                <a:spLocks noRot="1" noChangeAspect="1" noMove="1" noResize="1" noEditPoints="1" noAdjustHandles="1" noChangeArrowheads="1" noChangeShapeType="1" noTextEdit="1"/>
              </p:cNvSpPr>
              <p:nvPr/>
            </p:nvSpPr>
            <p:spPr>
              <a:xfrm>
                <a:off x="683795" y="428067"/>
                <a:ext cx="1370953" cy="307777"/>
              </a:xfrm>
              <a:prstGeom prst="rect">
                <a:avLst/>
              </a:prstGeom>
              <a:blipFill>
                <a:blip r:embed="rId2"/>
                <a:stretch>
                  <a:fillRect l="-3556" r="-2222" b="-15686"/>
                </a:stretch>
              </a:blipFill>
            </p:spPr>
            <p:txBody>
              <a:bodyPr/>
              <a:lstStyle/>
              <a:p>
                <a:r>
                  <a:rPr lang="it-IT">
                    <a:noFill/>
                  </a:rPr>
                  <a:t> </a:t>
                </a:r>
              </a:p>
            </p:txBody>
          </p:sp>
        </mc:Fallback>
      </mc:AlternateContent>
      <p:pic>
        <p:nvPicPr>
          <p:cNvPr id="11" name="Immagine 10">
            <a:extLst>
              <a:ext uri="{FF2B5EF4-FFF2-40B4-BE49-F238E27FC236}">
                <a16:creationId xmlns:a16="http://schemas.microsoft.com/office/drawing/2014/main" id="{B7DB3674-1499-4F29-8453-83B05F4FA25D}"/>
              </a:ext>
            </a:extLst>
          </p:cNvPr>
          <p:cNvPicPr>
            <a:picLocks noChangeAspect="1"/>
          </p:cNvPicPr>
          <p:nvPr/>
        </p:nvPicPr>
        <p:blipFill>
          <a:blip r:embed="rId3"/>
          <a:stretch>
            <a:fillRect/>
          </a:stretch>
        </p:blipFill>
        <p:spPr>
          <a:xfrm>
            <a:off x="7641221" y="118747"/>
            <a:ext cx="4524145" cy="919892"/>
          </a:xfrm>
          <a:prstGeom prst="rect">
            <a:avLst/>
          </a:prstGeom>
        </p:spPr>
      </p:pic>
      <mc:AlternateContent xmlns:mc="http://schemas.openxmlformats.org/markup-compatibility/2006" xmlns:a14="http://schemas.microsoft.com/office/drawing/2010/main">
        <mc:Choice Requires="a14">
          <p:sp>
            <p:nvSpPr>
              <p:cNvPr id="12" name="CasellaDiTesto 11">
                <a:extLst>
                  <a:ext uri="{FF2B5EF4-FFF2-40B4-BE49-F238E27FC236}">
                    <a16:creationId xmlns:a16="http://schemas.microsoft.com/office/drawing/2014/main" id="{88EA41E5-A186-46B7-B223-5C4A9BF4B0B6}"/>
                  </a:ext>
                </a:extLst>
              </p:cNvPr>
              <p:cNvSpPr txBox="1"/>
              <p:nvPr/>
            </p:nvSpPr>
            <p:spPr>
              <a:xfrm>
                <a:off x="4303295" y="290400"/>
                <a:ext cx="1833515" cy="5831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34</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4</m:t>
                          </m:r>
                          <m:r>
                            <a:rPr lang="it-IT" sz="2000" b="0" i="1" smtClean="0">
                              <a:latin typeface="Cambria Math" panose="02040503050406030204" pitchFamily="18" charset="0"/>
                            </a:rPr>
                            <m:t>𝑓</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34</m:t>
                              </m:r>
                            </m:sub>
                          </m:sSub>
                        </m:num>
                        <m:den>
                          <m:r>
                            <a:rPr lang="it-IT" sz="2000" b="0" i="1" smtClean="0">
                              <a:latin typeface="Cambria Math" panose="02040503050406030204" pitchFamily="18" charset="0"/>
                            </a:rPr>
                            <m:t>𝐷</m:t>
                          </m:r>
                        </m:den>
                      </m:f>
                      <m:r>
                        <a:rPr lang="it-IT" sz="2000" b="0" i="1" smtClean="0">
                          <a:latin typeface="Cambria Math" panose="02040503050406030204" pitchFamily="18" charset="0"/>
                        </a:rPr>
                        <m:t>=</m:t>
                      </m:r>
                    </m:oMath>
                  </m:oMathPara>
                </a14:m>
                <a:endParaRPr lang="it-IT" sz="2000" dirty="0"/>
              </a:p>
            </p:txBody>
          </p:sp>
        </mc:Choice>
        <mc:Fallback xmlns="">
          <p:sp>
            <p:nvSpPr>
              <p:cNvPr id="12" name="CasellaDiTesto 11">
                <a:extLst>
                  <a:ext uri="{FF2B5EF4-FFF2-40B4-BE49-F238E27FC236}">
                    <a16:creationId xmlns:a16="http://schemas.microsoft.com/office/drawing/2014/main" id="{88EA41E5-A186-46B7-B223-5C4A9BF4B0B6}"/>
                  </a:ext>
                </a:extLst>
              </p:cNvPr>
              <p:cNvSpPr txBox="1">
                <a:spLocks noRot="1" noChangeAspect="1" noMove="1" noResize="1" noEditPoints="1" noAdjustHandles="1" noChangeArrowheads="1" noChangeShapeType="1" noTextEdit="1"/>
              </p:cNvSpPr>
              <p:nvPr/>
            </p:nvSpPr>
            <p:spPr>
              <a:xfrm>
                <a:off x="4303295" y="290400"/>
                <a:ext cx="1833515" cy="583108"/>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3" name="CasellaDiTesto 12">
                <a:extLst>
                  <a:ext uri="{FF2B5EF4-FFF2-40B4-BE49-F238E27FC236}">
                    <a16:creationId xmlns:a16="http://schemas.microsoft.com/office/drawing/2014/main" id="{F71E46E2-E6C4-4C2F-8B93-6165970F09A8}"/>
                  </a:ext>
                </a:extLst>
              </p:cNvPr>
              <p:cNvSpPr txBox="1"/>
              <p:nvPr/>
            </p:nvSpPr>
            <p:spPr>
              <a:xfrm>
                <a:off x="2741195" y="428066"/>
                <a:ext cx="100989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m:t>
                          </m:r>
                        </m:sub>
                      </m:sSub>
                    </m:oMath>
                  </m:oMathPara>
                </a14:m>
                <a:endParaRPr lang="it-IT" sz="2000" dirty="0"/>
              </a:p>
            </p:txBody>
          </p:sp>
        </mc:Choice>
        <mc:Fallback xmlns="">
          <p:sp>
            <p:nvSpPr>
              <p:cNvPr id="13" name="CasellaDiTesto 12">
                <a:extLst>
                  <a:ext uri="{FF2B5EF4-FFF2-40B4-BE49-F238E27FC236}">
                    <a16:creationId xmlns:a16="http://schemas.microsoft.com/office/drawing/2014/main" id="{F71E46E2-E6C4-4C2F-8B93-6165970F09A8}"/>
                  </a:ext>
                </a:extLst>
              </p:cNvPr>
              <p:cNvSpPr txBox="1">
                <a:spLocks noRot="1" noChangeAspect="1" noMove="1" noResize="1" noEditPoints="1" noAdjustHandles="1" noChangeArrowheads="1" noChangeShapeType="1" noTextEdit="1"/>
              </p:cNvSpPr>
              <p:nvPr/>
            </p:nvSpPr>
            <p:spPr>
              <a:xfrm>
                <a:off x="2741195" y="428066"/>
                <a:ext cx="1009892" cy="307777"/>
              </a:xfrm>
              <a:prstGeom prst="rect">
                <a:avLst/>
              </a:prstGeom>
              <a:blipFill>
                <a:blip r:embed="rId5"/>
                <a:stretch>
                  <a:fillRect l="-6061" r="-2424" b="-2352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4" name="CasellaDiTesto 13">
                <a:extLst>
                  <a:ext uri="{FF2B5EF4-FFF2-40B4-BE49-F238E27FC236}">
                    <a16:creationId xmlns:a16="http://schemas.microsoft.com/office/drawing/2014/main" id="{E28B1FEB-D682-405E-A24A-77D864E35B4E}"/>
                  </a:ext>
                </a:extLst>
              </p:cNvPr>
              <p:cNvSpPr txBox="1"/>
              <p:nvPr/>
            </p:nvSpPr>
            <p:spPr>
              <a:xfrm>
                <a:off x="6136810" y="445827"/>
                <a:ext cx="68127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0.177</m:t>
                      </m:r>
                    </m:oMath>
                  </m:oMathPara>
                </a14:m>
                <a:endParaRPr lang="it-IT" sz="2000" dirty="0"/>
              </a:p>
            </p:txBody>
          </p:sp>
        </mc:Choice>
        <mc:Fallback xmlns="">
          <p:sp>
            <p:nvSpPr>
              <p:cNvPr id="14" name="CasellaDiTesto 13">
                <a:extLst>
                  <a:ext uri="{FF2B5EF4-FFF2-40B4-BE49-F238E27FC236}">
                    <a16:creationId xmlns:a16="http://schemas.microsoft.com/office/drawing/2014/main" id="{E28B1FEB-D682-405E-A24A-77D864E35B4E}"/>
                  </a:ext>
                </a:extLst>
              </p:cNvPr>
              <p:cNvSpPr txBox="1">
                <a:spLocks noRot="1" noChangeAspect="1" noMove="1" noResize="1" noEditPoints="1" noAdjustHandles="1" noChangeArrowheads="1" noChangeShapeType="1" noTextEdit="1"/>
              </p:cNvSpPr>
              <p:nvPr/>
            </p:nvSpPr>
            <p:spPr>
              <a:xfrm>
                <a:off x="6136810" y="445827"/>
                <a:ext cx="681276" cy="307777"/>
              </a:xfrm>
              <a:prstGeom prst="rect">
                <a:avLst/>
              </a:prstGeom>
              <a:blipFill>
                <a:blip r:embed="rId6"/>
                <a:stretch>
                  <a:fillRect l="-9009" r="-8108"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C4580E72-571E-4511-AFD2-DDEE8B5DE91B}"/>
                  </a:ext>
                </a:extLst>
              </p:cNvPr>
              <p:cNvSpPr txBox="1"/>
              <p:nvPr/>
            </p:nvSpPr>
            <p:spPr>
              <a:xfrm>
                <a:off x="683794" y="2795603"/>
                <a:ext cx="64395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2</m:t>
                          </m:r>
                        </m:sub>
                      </m:sSub>
                      <m:r>
                        <a:rPr lang="it-IT" sz="2000" b="0" i="1" smtClean="0">
                          <a:latin typeface="Cambria Math" panose="02040503050406030204" pitchFamily="18" charset="0"/>
                        </a:rPr>
                        <m:t>=</m:t>
                      </m:r>
                    </m:oMath>
                  </m:oMathPara>
                </a14:m>
                <a:endParaRPr lang="it-IT" sz="2000" dirty="0"/>
              </a:p>
            </p:txBody>
          </p:sp>
        </mc:Choice>
        <mc:Fallback xmlns="">
          <p:sp>
            <p:nvSpPr>
              <p:cNvPr id="15" name="CasellaDiTesto 14">
                <a:extLst>
                  <a:ext uri="{FF2B5EF4-FFF2-40B4-BE49-F238E27FC236}">
                    <a16:creationId xmlns:a16="http://schemas.microsoft.com/office/drawing/2014/main" id="{C4580E72-571E-4511-AFD2-DDEE8B5DE91B}"/>
                  </a:ext>
                </a:extLst>
              </p:cNvPr>
              <p:cNvSpPr txBox="1">
                <a:spLocks noRot="1" noChangeAspect="1" noMove="1" noResize="1" noEditPoints="1" noAdjustHandles="1" noChangeArrowheads="1" noChangeShapeType="1" noTextEdit="1"/>
              </p:cNvSpPr>
              <p:nvPr/>
            </p:nvSpPr>
            <p:spPr>
              <a:xfrm>
                <a:off x="683794" y="2795603"/>
                <a:ext cx="643959" cy="307777"/>
              </a:xfrm>
              <a:prstGeom prst="rect">
                <a:avLst/>
              </a:prstGeom>
              <a:blipFill>
                <a:blip r:embed="rId7"/>
                <a:stretch>
                  <a:fillRect l="-8491" r="-3774"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6" name="CasellaDiTesto 15">
                <a:extLst>
                  <a:ext uri="{FF2B5EF4-FFF2-40B4-BE49-F238E27FC236}">
                    <a16:creationId xmlns:a16="http://schemas.microsoft.com/office/drawing/2014/main" id="{A4DD4E1F-75CE-4F3F-B1F7-F4B1821F6FF9}"/>
                  </a:ext>
                </a:extLst>
              </p:cNvPr>
              <p:cNvSpPr txBox="1"/>
              <p:nvPr/>
            </p:nvSpPr>
            <p:spPr>
              <a:xfrm>
                <a:off x="3246141" y="2651874"/>
                <a:ext cx="684482"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r>
                        <a:rPr lang="it-IT" sz="2000" b="0" i="1" smtClean="0">
                          <a:latin typeface="Cambria Math" panose="02040503050406030204" pitchFamily="18" charset="0"/>
                        </a:rPr>
                        <m:t>=</m:t>
                      </m:r>
                    </m:oMath>
                  </m:oMathPara>
                </a14:m>
                <a:endParaRPr lang="it-IT" sz="2000" dirty="0"/>
              </a:p>
            </p:txBody>
          </p:sp>
        </mc:Choice>
        <mc:Fallback xmlns="">
          <p:sp>
            <p:nvSpPr>
              <p:cNvPr id="16" name="CasellaDiTesto 15">
                <a:extLst>
                  <a:ext uri="{FF2B5EF4-FFF2-40B4-BE49-F238E27FC236}">
                    <a16:creationId xmlns:a16="http://schemas.microsoft.com/office/drawing/2014/main" id="{A4DD4E1F-75CE-4F3F-B1F7-F4B1821F6FF9}"/>
                  </a:ext>
                </a:extLst>
              </p:cNvPr>
              <p:cNvSpPr txBox="1">
                <a:spLocks noRot="1" noChangeAspect="1" noMove="1" noResize="1" noEditPoints="1" noAdjustHandles="1" noChangeArrowheads="1" noChangeShapeType="1" noTextEdit="1"/>
              </p:cNvSpPr>
              <p:nvPr/>
            </p:nvSpPr>
            <p:spPr>
              <a:xfrm>
                <a:off x="3246141" y="2651874"/>
                <a:ext cx="684482" cy="579326"/>
              </a:xfrm>
              <a:prstGeom prst="rect">
                <a:avLst/>
              </a:prstGeom>
              <a:blipFill>
                <a:blip r:embed="rId8"/>
                <a:stretch>
                  <a:fillRect/>
                </a:stretch>
              </a:blipFill>
            </p:spPr>
            <p:txBody>
              <a:bodyPr/>
              <a:lstStyle/>
              <a:p>
                <a:r>
                  <a:rPr lang="it-IT">
                    <a:noFill/>
                  </a:rPr>
                  <a:t> </a:t>
                </a:r>
              </a:p>
            </p:txBody>
          </p:sp>
        </mc:Fallback>
      </mc:AlternateContent>
      <p:sp>
        <p:nvSpPr>
          <p:cNvPr id="17" name="Rettangolo 16">
            <a:extLst>
              <a:ext uri="{FF2B5EF4-FFF2-40B4-BE49-F238E27FC236}">
                <a16:creationId xmlns:a16="http://schemas.microsoft.com/office/drawing/2014/main" id="{4F451BD4-B193-49B9-A93A-084F98D2C8B9}"/>
              </a:ext>
            </a:extLst>
          </p:cNvPr>
          <p:cNvSpPr/>
          <p:nvPr/>
        </p:nvSpPr>
        <p:spPr>
          <a:xfrm>
            <a:off x="278710" y="3489909"/>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 Mach nella sezione 2 si trova (</a:t>
            </a:r>
            <a:r>
              <a:rPr lang="it-IT" sz="2000" b="1" u="sng" dirty="0">
                <a:latin typeface="Arial" panose="020B0604020202020204" pitchFamily="34" charset="0"/>
                <a:cs typeface="Arial" panose="020B0604020202020204" pitchFamily="34" charset="0"/>
              </a:rPr>
              <a:t>NSW</a:t>
            </a:r>
            <a:r>
              <a:rPr lang="it-IT" sz="2000" dirty="0">
                <a:latin typeface="Arial" panose="020B0604020202020204" pitchFamily="34" charset="0"/>
                <a:cs typeface="Arial" panose="020B0604020202020204" pitchFamily="34" charset="0"/>
              </a:rPr>
              <a:t>):</a:t>
            </a:r>
          </a:p>
        </p:txBody>
      </p:sp>
      <mc:AlternateContent xmlns:mc="http://schemas.openxmlformats.org/markup-compatibility/2006" xmlns:a14="http://schemas.microsoft.com/office/drawing/2010/main">
        <mc:Choice Requires="a14">
          <p:sp>
            <p:nvSpPr>
              <p:cNvPr id="18" name="CasellaDiTesto 17">
                <a:extLst>
                  <a:ext uri="{FF2B5EF4-FFF2-40B4-BE49-F238E27FC236}">
                    <a16:creationId xmlns:a16="http://schemas.microsoft.com/office/drawing/2014/main" id="{1357E121-633B-425E-A803-5BDB9D027891}"/>
                  </a:ext>
                </a:extLst>
              </p:cNvPr>
              <p:cNvSpPr txBox="1"/>
              <p:nvPr/>
            </p:nvSpPr>
            <p:spPr>
              <a:xfrm>
                <a:off x="1410789" y="2804838"/>
                <a:ext cx="39594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2.4</m:t>
                      </m:r>
                    </m:oMath>
                  </m:oMathPara>
                </a14:m>
                <a:endParaRPr lang="it-IT" sz="2000" dirty="0"/>
              </a:p>
            </p:txBody>
          </p:sp>
        </mc:Choice>
        <mc:Fallback xmlns="">
          <p:sp>
            <p:nvSpPr>
              <p:cNvPr id="18" name="CasellaDiTesto 17">
                <a:extLst>
                  <a:ext uri="{FF2B5EF4-FFF2-40B4-BE49-F238E27FC236}">
                    <a16:creationId xmlns:a16="http://schemas.microsoft.com/office/drawing/2014/main" id="{1357E121-633B-425E-A803-5BDB9D027891}"/>
                  </a:ext>
                </a:extLst>
              </p:cNvPr>
              <p:cNvSpPr txBox="1">
                <a:spLocks noRot="1" noChangeAspect="1" noMove="1" noResize="1" noEditPoints="1" noAdjustHandles="1" noChangeArrowheads="1" noChangeShapeType="1" noTextEdit="1"/>
              </p:cNvSpPr>
              <p:nvPr/>
            </p:nvSpPr>
            <p:spPr>
              <a:xfrm>
                <a:off x="1410789" y="2804838"/>
                <a:ext cx="395942" cy="307777"/>
              </a:xfrm>
              <a:prstGeom prst="rect">
                <a:avLst/>
              </a:prstGeom>
              <a:blipFill>
                <a:blip r:embed="rId9"/>
                <a:stretch>
                  <a:fillRect l="-13846" r="-15385"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9" name="CasellaDiTesto 18">
                <a:extLst>
                  <a:ext uri="{FF2B5EF4-FFF2-40B4-BE49-F238E27FC236}">
                    <a16:creationId xmlns:a16="http://schemas.microsoft.com/office/drawing/2014/main" id="{FDF200A6-AFCC-4869-A1CC-EFB61936FAAB}"/>
                  </a:ext>
                </a:extLst>
              </p:cNvPr>
              <p:cNvSpPr txBox="1"/>
              <p:nvPr/>
            </p:nvSpPr>
            <p:spPr>
              <a:xfrm>
                <a:off x="4002190" y="2771606"/>
                <a:ext cx="126598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6.85⋅</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−2</m:t>
                          </m:r>
                        </m:sup>
                      </m:sSup>
                    </m:oMath>
                  </m:oMathPara>
                </a14:m>
                <a:endParaRPr lang="it-IT" sz="2000" dirty="0"/>
              </a:p>
            </p:txBody>
          </p:sp>
        </mc:Choice>
        <mc:Fallback xmlns="">
          <p:sp>
            <p:nvSpPr>
              <p:cNvPr id="19" name="CasellaDiTesto 18">
                <a:extLst>
                  <a:ext uri="{FF2B5EF4-FFF2-40B4-BE49-F238E27FC236}">
                    <a16:creationId xmlns:a16="http://schemas.microsoft.com/office/drawing/2014/main" id="{FDF200A6-AFCC-4869-A1CC-EFB61936FAAB}"/>
                  </a:ext>
                </a:extLst>
              </p:cNvPr>
              <p:cNvSpPr txBox="1">
                <a:spLocks noRot="1" noChangeAspect="1" noMove="1" noResize="1" noEditPoints="1" noAdjustHandles="1" noChangeArrowheads="1" noChangeShapeType="1" noTextEdit="1"/>
              </p:cNvSpPr>
              <p:nvPr/>
            </p:nvSpPr>
            <p:spPr>
              <a:xfrm>
                <a:off x="4002190" y="2771606"/>
                <a:ext cx="1265988" cy="307777"/>
              </a:xfrm>
              <a:prstGeom prst="rect">
                <a:avLst/>
              </a:prstGeom>
              <a:blipFill>
                <a:blip r:embed="rId10"/>
                <a:stretch>
                  <a:fillRect l="-4348" t="-4000" r="-1932"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0" name="CasellaDiTesto 19">
                <a:extLst>
                  <a:ext uri="{FF2B5EF4-FFF2-40B4-BE49-F238E27FC236}">
                    <a16:creationId xmlns:a16="http://schemas.microsoft.com/office/drawing/2014/main" id="{834BFCDB-C223-4CCE-92DF-12F368BFBFC4}"/>
                  </a:ext>
                </a:extLst>
              </p:cNvPr>
              <p:cNvSpPr txBox="1"/>
              <p:nvPr/>
            </p:nvSpPr>
            <p:spPr>
              <a:xfrm>
                <a:off x="683794" y="4326288"/>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20" name="CasellaDiTesto 19">
                <a:extLst>
                  <a:ext uri="{FF2B5EF4-FFF2-40B4-BE49-F238E27FC236}">
                    <a16:creationId xmlns:a16="http://schemas.microsoft.com/office/drawing/2014/main" id="{834BFCDB-C223-4CCE-92DF-12F368BFBFC4}"/>
                  </a:ext>
                </a:extLst>
              </p:cNvPr>
              <p:cNvSpPr txBox="1">
                <a:spLocks noRot="1" noChangeAspect="1" noMove="1" noResize="1" noEditPoints="1" noAdjustHandles="1" noChangeArrowheads="1" noChangeShapeType="1" noTextEdit="1"/>
              </p:cNvSpPr>
              <p:nvPr/>
            </p:nvSpPr>
            <p:spPr>
              <a:xfrm>
                <a:off x="683794" y="4326288"/>
                <a:ext cx="643958" cy="307777"/>
              </a:xfrm>
              <a:prstGeom prst="rect">
                <a:avLst/>
              </a:prstGeom>
              <a:blipFill>
                <a:blip r:embed="rId11"/>
                <a:stretch>
                  <a:fillRect l="-8491" r="-3774"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1" name="CasellaDiTesto 20">
                <a:extLst>
                  <a:ext uri="{FF2B5EF4-FFF2-40B4-BE49-F238E27FC236}">
                    <a16:creationId xmlns:a16="http://schemas.microsoft.com/office/drawing/2014/main" id="{7EBDBEF0-0065-4473-863A-D278EEE3491E}"/>
                  </a:ext>
                </a:extLst>
              </p:cNvPr>
              <p:cNvSpPr txBox="1"/>
              <p:nvPr/>
            </p:nvSpPr>
            <p:spPr>
              <a:xfrm>
                <a:off x="3246141" y="4182559"/>
                <a:ext cx="575479" cy="5789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r>
                        <a:rPr lang="it-IT" sz="2000" b="0" i="1" smtClean="0">
                          <a:latin typeface="Cambria Math" panose="02040503050406030204" pitchFamily="18" charset="0"/>
                        </a:rPr>
                        <m:t>=</m:t>
                      </m:r>
                    </m:oMath>
                  </m:oMathPara>
                </a14:m>
                <a:endParaRPr lang="it-IT" sz="2000" dirty="0"/>
              </a:p>
            </p:txBody>
          </p:sp>
        </mc:Choice>
        <mc:Fallback xmlns="">
          <p:sp>
            <p:nvSpPr>
              <p:cNvPr id="21" name="CasellaDiTesto 20">
                <a:extLst>
                  <a:ext uri="{FF2B5EF4-FFF2-40B4-BE49-F238E27FC236}">
                    <a16:creationId xmlns:a16="http://schemas.microsoft.com/office/drawing/2014/main" id="{7EBDBEF0-0065-4473-863A-D278EEE3491E}"/>
                  </a:ext>
                </a:extLst>
              </p:cNvPr>
              <p:cNvSpPr txBox="1">
                <a:spLocks noRot="1" noChangeAspect="1" noMove="1" noResize="1" noEditPoints="1" noAdjustHandles="1" noChangeArrowheads="1" noChangeShapeType="1" noTextEdit="1"/>
              </p:cNvSpPr>
              <p:nvPr/>
            </p:nvSpPr>
            <p:spPr>
              <a:xfrm>
                <a:off x="3246141" y="4182559"/>
                <a:ext cx="575479" cy="578941"/>
              </a:xfrm>
              <a:prstGeom prst="rect">
                <a:avLst/>
              </a:prstGeom>
              <a:blipFill>
                <a:blip r:embed="rId1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2" name="CasellaDiTesto 21">
                <a:extLst>
                  <a:ext uri="{FF2B5EF4-FFF2-40B4-BE49-F238E27FC236}">
                    <a16:creationId xmlns:a16="http://schemas.microsoft.com/office/drawing/2014/main" id="{F1987C52-BB26-4E16-817F-091E651460EB}"/>
                  </a:ext>
                </a:extLst>
              </p:cNvPr>
              <p:cNvSpPr txBox="1"/>
              <p:nvPr/>
            </p:nvSpPr>
            <p:spPr>
              <a:xfrm>
                <a:off x="1410789" y="4335523"/>
                <a:ext cx="68127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0.523</m:t>
                      </m:r>
                    </m:oMath>
                  </m:oMathPara>
                </a14:m>
                <a:endParaRPr lang="it-IT" sz="2000" dirty="0"/>
              </a:p>
            </p:txBody>
          </p:sp>
        </mc:Choice>
        <mc:Fallback xmlns="">
          <p:sp>
            <p:nvSpPr>
              <p:cNvPr id="22" name="CasellaDiTesto 21">
                <a:extLst>
                  <a:ext uri="{FF2B5EF4-FFF2-40B4-BE49-F238E27FC236}">
                    <a16:creationId xmlns:a16="http://schemas.microsoft.com/office/drawing/2014/main" id="{F1987C52-BB26-4E16-817F-091E651460EB}"/>
                  </a:ext>
                </a:extLst>
              </p:cNvPr>
              <p:cNvSpPr txBox="1">
                <a:spLocks noRot="1" noChangeAspect="1" noMove="1" noResize="1" noEditPoints="1" noAdjustHandles="1" noChangeArrowheads="1" noChangeShapeType="1" noTextEdit="1"/>
              </p:cNvSpPr>
              <p:nvPr/>
            </p:nvSpPr>
            <p:spPr>
              <a:xfrm>
                <a:off x="1410789" y="4335523"/>
                <a:ext cx="681276" cy="307777"/>
              </a:xfrm>
              <a:prstGeom prst="rect">
                <a:avLst/>
              </a:prstGeom>
              <a:blipFill>
                <a:blip r:embed="rId13"/>
                <a:stretch>
                  <a:fillRect l="-8036" r="-8036"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3" name="CasellaDiTesto 22">
                <a:extLst>
                  <a:ext uri="{FF2B5EF4-FFF2-40B4-BE49-F238E27FC236}">
                    <a16:creationId xmlns:a16="http://schemas.microsoft.com/office/drawing/2014/main" id="{209843BE-FF2F-4F65-9922-B0867257F76B}"/>
                  </a:ext>
                </a:extLst>
              </p:cNvPr>
              <p:cNvSpPr txBox="1"/>
              <p:nvPr/>
            </p:nvSpPr>
            <p:spPr>
              <a:xfrm>
                <a:off x="4002190" y="4302291"/>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6.55</m:t>
                      </m:r>
                    </m:oMath>
                  </m:oMathPara>
                </a14:m>
                <a:endParaRPr lang="it-IT" sz="2000" dirty="0"/>
              </a:p>
            </p:txBody>
          </p:sp>
        </mc:Choice>
        <mc:Fallback xmlns="">
          <p:sp>
            <p:nvSpPr>
              <p:cNvPr id="23" name="CasellaDiTesto 22">
                <a:extLst>
                  <a:ext uri="{FF2B5EF4-FFF2-40B4-BE49-F238E27FC236}">
                    <a16:creationId xmlns:a16="http://schemas.microsoft.com/office/drawing/2014/main" id="{209843BE-FF2F-4F65-9922-B0867257F76B}"/>
                  </a:ext>
                </a:extLst>
              </p:cNvPr>
              <p:cNvSpPr txBox="1">
                <a:spLocks noRot="1" noChangeAspect="1" noMove="1" noResize="1" noEditPoints="1" noAdjustHandles="1" noChangeArrowheads="1" noChangeShapeType="1" noTextEdit="1"/>
              </p:cNvSpPr>
              <p:nvPr/>
            </p:nvSpPr>
            <p:spPr>
              <a:xfrm>
                <a:off x="4002190" y="4302291"/>
                <a:ext cx="538609" cy="307777"/>
              </a:xfrm>
              <a:prstGeom prst="rect">
                <a:avLst/>
              </a:prstGeom>
              <a:blipFill>
                <a:blip r:embed="rId14"/>
                <a:stretch>
                  <a:fillRect l="-11364" r="-11364"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4" name="Rettangolo 23">
                <a:extLst>
                  <a:ext uri="{FF2B5EF4-FFF2-40B4-BE49-F238E27FC236}">
                    <a16:creationId xmlns:a16="http://schemas.microsoft.com/office/drawing/2014/main" id="{9B059E17-DD94-4F4E-91C1-575067E3D080}"/>
                  </a:ext>
                </a:extLst>
              </p:cNvPr>
              <p:cNvSpPr/>
              <p:nvPr/>
            </p:nvSpPr>
            <p:spPr>
              <a:xfrm>
                <a:off x="278709" y="4996597"/>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entrando con </a:t>
                </a:r>
                <a14:m>
                  <m:oMath xmlns:m="http://schemas.openxmlformats.org/officeDocument/2006/math">
                    <m:sSub>
                      <m:sSubPr>
                        <m:ctrlPr>
                          <a:rPr lang="it-IT" sz="2000" b="0" i="1" dirty="0" smtClean="0">
                            <a:latin typeface="Cambria Math" panose="02040503050406030204" pitchFamily="18" charset="0"/>
                            <a:cs typeface="Arial" panose="020B0604020202020204" pitchFamily="34" charset="0"/>
                          </a:rPr>
                        </m:ctrlPr>
                      </m:sSubPr>
                      <m:e>
                        <m:r>
                          <a:rPr lang="it-IT" sz="2000" i="1" dirty="0" smtClean="0">
                            <a:latin typeface="Cambria Math" panose="02040503050406030204" pitchFamily="18" charset="0"/>
                            <a:cs typeface="Arial" panose="020B0604020202020204" pitchFamily="34" charset="0"/>
                          </a:rPr>
                          <m:t>𝑀</m:t>
                        </m:r>
                      </m:e>
                      <m:sub>
                        <m:r>
                          <a:rPr lang="it-IT" sz="2000" i="1" dirty="0" smtClean="0">
                            <a:latin typeface="Cambria Math" panose="02040503050406030204" pitchFamily="18" charset="0"/>
                            <a:cs typeface="Arial" panose="020B0604020202020204" pitchFamily="34" charset="0"/>
                          </a:rPr>
                          <m:t>3</m:t>
                        </m:r>
                      </m:sub>
                    </m:sSub>
                  </m:oMath>
                </a14:m>
                <a:r>
                  <a:rPr lang="it-IT" sz="2000" dirty="0">
                    <a:latin typeface="Arial" panose="020B0604020202020204" pitchFamily="34" charset="0"/>
                    <a:cs typeface="Arial" panose="020B0604020202020204" pitchFamily="34" charset="0"/>
                  </a:rPr>
                  <a:t> si ha:</a:t>
                </a:r>
              </a:p>
            </p:txBody>
          </p:sp>
        </mc:Choice>
        <mc:Fallback xmlns="">
          <p:sp>
            <p:nvSpPr>
              <p:cNvPr id="24" name="Rettangolo 23">
                <a:extLst>
                  <a:ext uri="{FF2B5EF4-FFF2-40B4-BE49-F238E27FC236}">
                    <a16:creationId xmlns:a16="http://schemas.microsoft.com/office/drawing/2014/main" id="{9B059E17-DD94-4F4E-91C1-575067E3D080}"/>
                  </a:ext>
                </a:extLst>
              </p:cNvPr>
              <p:cNvSpPr>
                <a:spLocks noRot="1" noChangeAspect="1" noMove="1" noResize="1" noEditPoints="1" noAdjustHandles="1" noChangeArrowheads="1" noChangeShapeType="1" noTextEdit="1"/>
              </p:cNvSpPr>
              <p:nvPr/>
            </p:nvSpPr>
            <p:spPr>
              <a:xfrm>
                <a:off x="278709" y="4996597"/>
                <a:ext cx="11634577" cy="400110"/>
              </a:xfrm>
              <a:prstGeom prst="rect">
                <a:avLst/>
              </a:prstGeom>
              <a:blipFill>
                <a:blip r:embed="rId15"/>
                <a:stretch>
                  <a:fillRect l="-577" t="-7692" b="-2923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683794" y="5837404"/>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683794" y="5837404"/>
                <a:ext cx="828112" cy="307777"/>
              </a:xfrm>
              <a:prstGeom prst="rect">
                <a:avLst/>
              </a:prstGeom>
              <a:blipFill>
                <a:blip r:embed="rId16"/>
                <a:stretch>
                  <a:fillRect l="-6618" r="-2941"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3246141" y="5693675"/>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3246141" y="5693675"/>
                <a:ext cx="575479" cy="579005"/>
              </a:xfrm>
              <a:prstGeom prst="rect">
                <a:avLst/>
              </a:prstGeom>
              <a:blipFill>
                <a:blip r:embed="rId17"/>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1543959" y="5864395"/>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0.895</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1543959" y="5864395"/>
                <a:ext cx="681277" cy="307777"/>
              </a:xfrm>
              <a:prstGeom prst="rect">
                <a:avLst/>
              </a:prstGeom>
              <a:blipFill>
                <a:blip r:embed="rId18"/>
                <a:stretch>
                  <a:fillRect l="-8036" r="-8036"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4002190" y="581340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2.04</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4002190" y="5813407"/>
                <a:ext cx="538609" cy="307777"/>
              </a:xfrm>
              <a:prstGeom prst="rect">
                <a:avLst/>
              </a:prstGeom>
              <a:blipFill>
                <a:blip r:embed="rId19"/>
                <a:stretch>
                  <a:fillRect l="-11364" r="-10227" b="-6000"/>
                </a:stretch>
              </a:blipFill>
            </p:spPr>
            <p:txBody>
              <a:bodyPr/>
              <a:lstStyle/>
              <a:p>
                <a:r>
                  <a:rPr lang="it-IT">
                    <a:noFill/>
                  </a:rPr>
                  <a:t> </a:t>
                </a:r>
              </a:p>
            </p:txBody>
          </p:sp>
        </mc:Fallback>
      </mc:AlternateContent>
    </p:spTree>
    <p:extLst>
      <p:ext uri="{BB962C8B-B14F-4D97-AF65-F5344CB8AC3E}">
        <p14:creationId xmlns:p14="http://schemas.microsoft.com/office/powerpoint/2010/main" val="10213827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par>
                          <p:cTn id="26" fill="hold">
                            <p:stCondLst>
                              <p:cond delay="500"/>
                            </p:stCondLst>
                            <p:childTnLst>
                              <p:par>
                                <p:cTn id="27" presetID="10" presetClass="entr" presetSubtype="0" fill="hold" grpId="0" nodeType="afterEffect">
                                  <p:stCondLst>
                                    <p:cond delay="25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par>
                          <p:cTn id="30" fill="hold">
                            <p:stCondLst>
                              <p:cond delay="1250"/>
                            </p:stCondLst>
                            <p:childTnLst>
                              <p:par>
                                <p:cTn id="31" presetID="10" presetClass="entr" presetSubtype="0" fill="hold" grpId="0" nodeType="afterEffect">
                                  <p:stCondLst>
                                    <p:cond delay="25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500"/>
                                        <p:tgtEl>
                                          <p:spTgt spid="17"/>
                                        </p:tgtEl>
                                      </p:cBhvr>
                                    </p:animEffect>
                                  </p:childTnLst>
                                </p:cTn>
                              </p:par>
                            </p:childTnLst>
                          </p:cTn>
                        </p:par>
                        <p:par>
                          <p:cTn id="49" fill="hold">
                            <p:stCondLst>
                              <p:cond delay="500"/>
                            </p:stCondLst>
                            <p:childTnLst>
                              <p:par>
                                <p:cTn id="50" presetID="10" presetClass="entr" presetSubtype="0" fill="hold" grpId="0" nodeType="afterEffect">
                                  <p:stCondLst>
                                    <p:cond delay="25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par>
                          <p:cTn id="53" fill="hold">
                            <p:stCondLst>
                              <p:cond delay="1250"/>
                            </p:stCondLst>
                            <p:childTnLst>
                              <p:par>
                                <p:cTn id="54" presetID="10" presetClass="entr" presetSubtype="0" fill="hold" grpId="0" nodeType="afterEffect">
                                  <p:stCondLst>
                                    <p:cond delay="25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fade">
                                      <p:cBhvr>
                                        <p:cTn id="61" dur="500"/>
                                        <p:tgtEl>
                                          <p:spTgt spid="22"/>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500"/>
                                        <p:tgtEl>
                                          <p:spTgt spid="23"/>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500"/>
                                        <p:tgtEl>
                                          <p:spTgt spid="24"/>
                                        </p:tgtEl>
                                      </p:cBhvr>
                                    </p:animEffect>
                                  </p:childTnLst>
                                </p:cTn>
                              </p:par>
                            </p:childTnLst>
                          </p:cTn>
                        </p:par>
                        <p:par>
                          <p:cTn id="72" fill="hold">
                            <p:stCondLst>
                              <p:cond delay="500"/>
                            </p:stCondLst>
                            <p:childTnLst>
                              <p:par>
                                <p:cTn id="73" presetID="10" presetClass="entr" presetSubtype="0" fill="hold" grpId="0" nodeType="afterEffect">
                                  <p:stCondLst>
                                    <p:cond delay="25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500"/>
                                        <p:tgtEl>
                                          <p:spTgt spid="25"/>
                                        </p:tgtEl>
                                      </p:cBhvr>
                                    </p:animEffect>
                                  </p:childTnLst>
                                </p:cTn>
                              </p:par>
                            </p:childTnLst>
                          </p:cTn>
                        </p:par>
                        <p:par>
                          <p:cTn id="76" fill="hold">
                            <p:stCondLst>
                              <p:cond delay="1250"/>
                            </p:stCondLst>
                            <p:childTnLst>
                              <p:par>
                                <p:cTn id="77" presetID="10" presetClass="entr" presetSubtype="0" fill="hold" grpId="0" nodeType="afterEffect">
                                  <p:stCondLst>
                                    <p:cond delay="250"/>
                                  </p:stCondLst>
                                  <p:childTnLst>
                                    <p:set>
                                      <p:cBhvr>
                                        <p:cTn id="78" dur="1" fill="hold">
                                          <p:stCondLst>
                                            <p:cond delay="0"/>
                                          </p:stCondLst>
                                        </p:cTn>
                                        <p:tgtEl>
                                          <p:spTgt spid="26"/>
                                        </p:tgtEl>
                                        <p:attrNameLst>
                                          <p:attrName>style.visibility</p:attrName>
                                        </p:attrNameLst>
                                      </p:cBhvr>
                                      <p:to>
                                        <p:strVal val="visible"/>
                                      </p:to>
                                    </p:set>
                                    <p:animEffect transition="in" filter="fade">
                                      <p:cBhvr>
                                        <p:cTn id="79" dur="500"/>
                                        <p:tgtEl>
                                          <p:spTgt spid="26"/>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fade">
                                      <p:cBhvr>
                                        <p:cTn id="84" dur="500"/>
                                        <p:tgtEl>
                                          <p:spTgt spid="27"/>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ttangolo 4">
                <a:extLst>
                  <a:ext uri="{FF2B5EF4-FFF2-40B4-BE49-F238E27FC236}">
                    <a16:creationId xmlns:a16="http://schemas.microsoft.com/office/drawing/2014/main" id="{0CD8DDB8-BA73-41DE-B8E4-04607841247F}"/>
                  </a:ext>
                </a:extLst>
              </p:cNvPr>
              <p:cNvSpPr/>
              <p:nvPr/>
            </p:nvSpPr>
            <p:spPr>
              <a:xfrm>
                <a:off x="278711" y="1343671"/>
                <a:ext cx="11634577" cy="1015663"/>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Poiche il rapporto </a:t>
                </a:r>
                <a14:m>
                  <m:oMath xmlns:m="http://schemas.openxmlformats.org/officeDocument/2006/math">
                    <m:r>
                      <a:rPr lang="it-IT" sz="2000" i="1" dirty="0" smtClean="0">
                        <a:latin typeface="Cambria Math" panose="02040503050406030204" pitchFamily="18" charset="0"/>
                        <a:cs typeface="Arial" panose="020B0604020202020204" pitchFamily="34" charset="0"/>
                      </a:rPr>
                      <m:t>𝑅</m:t>
                    </m:r>
                    <m:sSub>
                      <m:sSubPr>
                        <m:ctrlPr>
                          <a:rPr lang="it-IT" sz="2000" b="0" i="1" dirty="0" smtClean="0">
                            <a:latin typeface="Cambria Math" panose="02040503050406030204" pitchFamily="18" charset="0"/>
                            <a:cs typeface="Arial" panose="020B0604020202020204" pitchFamily="34" charset="0"/>
                          </a:rPr>
                        </m:ctrlPr>
                      </m:sSubPr>
                      <m:e>
                        <m:r>
                          <a:rPr lang="it-IT" sz="2000" i="1" dirty="0" smtClean="0">
                            <a:latin typeface="Cambria Math" panose="02040503050406030204" pitchFamily="18" charset="0"/>
                            <a:cs typeface="Arial" panose="020B0604020202020204" pitchFamily="34" charset="0"/>
                          </a:rPr>
                          <m:t>𝐹</m:t>
                        </m:r>
                      </m:e>
                      <m:sub>
                        <m:r>
                          <a:rPr lang="it-IT" sz="2000" i="1" dirty="0" smtClean="0">
                            <a:latin typeface="Cambria Math" panose="02040503050406030204" pitchFamily="18" charset="0"/>
                            <a:cs typeface="Arial" panose="020B0604020202020204" pitchFamily="34" charset="0"/>
                          </a:rPr>
                          <m:t>𝑐</m:t>
                        </m:r>
                        <m:r>
                          <a:rPr lang="it-IT" sz="2000" i="1" dirty="0" smtClean="0">
                            <a:latin typeface="Cambria Math" panose="02040503050406030204" pitchFamily="18" charset="0"/>
                            <a:cs typeface="Arial" panose="020B0604020202020204" pitchFamily="34" charset="0"/>
                          </a:rPr>
                          <m:t>3</m:t>
                        </m:r>
                      </m:sub>
                    </m:sSub>
                  </m:oMath>
                </a14:m>
                <a:r>
                  <a:rPr lang="it-IT" sz="2000" dirty="0">
                    <a:latin typeface="Arial" panose="020B0604020202020204" pitchFamily="34" charset="0"/>
                    <a:cs typeface="Arial" panose="020B0604020202020204" pitchFamily="34" charset="0"/>
                  </a:rPr>
                  <a:t> è maggiore di quello relativo al condotto il moto, dalla sezione 3 in poi, sarà tutto subsonico. Ora è possibile calcolare il rapporto </a:t>
                </a:r>
                <a14:m>
                  <m:oMath xmlns:m="http://schemas.openxmlformats.org/officeDocument/2006/math">
                    <m:r>
                      <a:rPr lang="it-IT" sz="2000" i="1" dirty="0" smtClean="0">
                        <a:latin typeface="Cambria Math" panose="02040503050406030204" pitchFamily="18" charset="0"/>
                        <a:cs typeface="Arial" panose="020B0604020202020204" pitchFamily="34" charset="0"/>
                      </a:rPr>
                      <m:t>𝑅</m:t>
                    </m:r>
                    <m:sSub>
                      <m:sSubPr>
                        <m:ctrlPr>
                          <a:rPr lang="it-IT" sz="2000" b="0" i="1" dirty="0" smtClean="0">
                            <a:latin typeface="Cambria Math" panose="02040503050406030204" pitchFamily="18" charset="0"/>
                            <a:cs typeface="Arial" panose="020B0604020202020204" pitchFamily="34" charset="0"/>
                          </a:rPr>
                        </m:ctrlPr>
                      </m:sSubPr>
                      <m:e>
                        <m:r>
                          <a:rPr lang="it-IT" sz="2000" i="1" dirty="0" smtClean="0">
                            <a:latin typeface="Cambria Math" panose="02040503050406030204" pitchFamily="18" charset="0"/>
                            <a:cs typeface="Arial" panose="020B0604020202020204" pitchFamily="34" charset="0"/>
                          </a:rPr>
                          <m:t>𝐹</m:t>
                        </m:r>
                      </m:e>
                      <m:sub>
                        <m:r>
                          <a:rPr lang="it-IT" sz="2000" i="1" dirty="0" smtClean="0">
                            <a:latin typeface="Cambria Math" panose="02040503050406030204" pitchFamily="18" charset="0"/>
                            <a:cs typeface="Arial" panose="020B0604020202020204" pitchFamily="34" charset="0"/>
                          </a:rPr>
                          <m:t>𝑐</m:t>
                        </m:r>
                        <m:r>
                          <a:rPr lang="it-IT" sz="2000" i="1" dirty="0" smtClean="0">
                            <a:latin typeface="Cambria Math" panose="02040503050406030204" pitchFamily="18" charset="0"/>
                            <a:cs typeface="Arial" panose="020B0604020202020204" pitchFamily="34" charset="0"/>
                          </a:rPr>
                          <m:t>4</m:t>
                        </m:r>
                      </m:sub>
                    </m:sSub>
                  </m:oMath>
                </a14:m>
                <a:r>
                  <a:rPr lang="it-IT" sz="2000" dirty="0">
                    <a:latin typeface="Arial" panose="020B0604020202020204" pitchFamily="34" charset="0"/>
                    <a:cs typeface="Arial" panose="020B0604020202020204" pitchFamily="34" charset="0"/>
                  </a:rPr>
                  <a:t> e da questo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il numero di Mach all'uscita ed il rapporto di pressione:</a:t>
                </a:r>
              </a:p>
            </p:txBody>
          </p:sp>
        </mc:Choice>
        <mc:Fallback xmlns="">
          <p:sp>
            <p:nvSpPr>
              <p:cNvPr id="5" name="Rettangolo 4">
                <a:extLst>
                  <a:ext uri="{FF2B5EF4-FFF2-40B4-BE49-F238E27FC236}">
                    <a16:creationId xmlns:a16="http://schemas.microsoft.com/office/drawing/2014/main" id="{0CD8DDB8-BA73-41DE-B8E4-04607841247F}"/>
                  </a:ext>
                </a:extLst>
              </p:cNvPr>
              <p:cNvSpPr>
                <a:spLocks noRot="1" noChangeAspect="1" noMove="1" noResize="1" noEditPoints="1" noAdjustHandles="1" noChangeArrowheads="1" noChangeShapeType="1" noTextEdit="1"/>
              </p:cNvSpPr>
              <p:nvPr/>
            </p:nvSpPr>
            <p:spPr>
              <a:xfrm>
                <a:off x="278711" y="1343671"/>
                <a:ext cx="11634577" cy="1015663"/>
              </a:xfrm>
              <a:prstGeom prst="rect">
                <a:avLst/>
              </a:prstGeom>
              <a:blipFill>
                <a:blip r:embed="rId2"/>
                <a:stretch>
                  <a:fillRect l="-577" t="-2395" b="-10180"/>
                </a:stretch>
              </a:blipFill>
            </p:spPr>
            <p:txBody>
              <a:bodyPr/>
              <a:lstStyle/>
              <a:p>
                <a:r>
                  <a:rPr lang="it-IT">
                    <a:noFill/>
                  </a:rPr>
                  <a:t> </a:t>
                </a:r>
              </a:p>
            </p:txBody>
          </p:sp>
        </mc:Fallback>
      </mc:AlternateContent>
      <p:pic>
        <p:nvPicPr>
          <p:cNvPr id="11" name="Immagine 10">
            <a:extLst>
              <a:ext uri="{FF2B5EF4-FFF2-40B4-BE49-F238E27FC236}">
                <a16:creationId xmlns:a16="http://schemas.microsoft.com/office/drawing/2014/main" id="{B7DB3674-1499-4F29-8453-83B05F4FA25D}"/>
              </a:ext>
            </a:extLst>
          </p:cNvPr>
          <p:cNvPicPr>
            <a:picLocks noChangeAspect="1"/>
          </p:cNvPicPr>
          <p:nvPr/>
        </p:nvPicPr>
        <p:blipFill>
          <a:blip r:embed="rId3"/>
          <a:stretch>
            <a:fillRect/>
          </a:stretch>
        </p:blipFill>
        <p:spPr>
          <a:xfrm>
            <a:off x="7641221" y="118747"/>
            <a:ext cx="4524145" cy="919892"/>
          </a:xfrm>
          <a:prstGeom prst="rect">
            <a:avLst/>
          </a:prstGeom>
        </p:spPr>
      </p:pic>
      <mc:AlternateContent xmlns:mc="http://schemas.openxmlformats.org/markup-compatibility/2006" xmlns:a14="http://schemas.microsoft.com/office/drawing/2010/main">
        <mc:Choice Requires="a14">
          <p:sp>
            <p:nvSpPr>
              <p:cNvPr id="12" name="CasellaDiTesto 11">
                <a:extLst>
                  <a:ext uri="{FF2B5EF4-FFF2-40B4-BE49-F238E27FC236}">
                    <a16:creationId xmlns:a16="http://schemas.microsoft.com/office/drawing/2014/main" id="{88EA41E5-A186-46B7-B223-5C4A9BF4B0B6}"/>
                  </a:ext>
                </a:extLst>
              </p:cNvPr>
              <p:cNvSpPr txBox="1"/>
              <p:nvPr/>
            </p:nvSpPr>
            <p:spPr>
              <a:xfrm>
                <a:off x="4303295" y="290400"/>
                <a:ext cx="1833515" cy="5831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34</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4</m:t>
                          </m:r>
                          <m:r>
                            <a:rPr lang="it-IT" sz="2000" b="0" i="1" smtClean="0">
                              <a:latin typeface="Cambria Math" panose="02040503050406030204" pitchFamily="18" charset="0"/>
                            </a:rPr>
                            <m:t>𝑓</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34</m:t>
                              </m:r>
                            </m:sub>
                          </m:sSub>
                        </m:num>
                        <m:den>
                          <m:r>
                            <a:rPr lang="it-IT" sz="2000" b="0" i="1" smtClean="0">
                              <a:latin typeface="Cambria Math" panose="02040503050406030204" pitchFamily="18" charset="0"/>
                            </a:rPr>
                            <m:t>𝐷</m:t>
                          </m:r>
                        </m:den>
                      </m:f>
                      <m:r>
                        <a:rPr lang="it-IT" sz="2000" b="0" i="1" smtClean="0">
                          <a:latin typeface="Cambria Math" panose="02040503050406030204" pitchFamily="18" charset="0"/>
                        </a:rPr>
                        <m:t>=</m:t>
                      </m:r>
                    </m:oMath>
                  </m:oMathPara>
                </a14:m>
                <a:endParaRPr lang="it-IT" sz="2000" dirty="0"/>
              </a:p>
            </p:txBody>
          </p:sp>
        </mc:Choice>
        <mc:Fallback xmlns="">
          <p:sp>
            <p:nvSpPr>
              <p:cNvPr id="12" name="CasellaDiTesto 11">
                <a:extLst>
                  <a:ext uri="{FF2B5EF4-FFF2-40B4-BE49-F238E27FC236}">
                    <a16:creationId xmlns:a16="http://schemas.microsoft.com/office/drawing/2014/main" id="{88EA41E5-A186-46B7-B223-5C4A9BF4B0B6}"/>
                  </a:ext>
                </a:extLst>
              </p:cNvPr>
              <p:cNvSpPr txBox="1">
                <a:spLocks noRot="1" noChangeAspect="1" noMove="1" noResize="1" noEditPoints="1" noAdjustHandles="1" noChangeArrowheads="1" noChangeShapeType="1" noTextEdit="1"/>
              </p:cNvSpPr>
              <p:nvPr/>
            </p:nvSpPr>
            <p:spPr>
              <a:xfrm>
                <a:off x="4303295" y="290400"/>
                <a:ext cx="1833515" cy="583108"/>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4" name="CasellaDiTesto 13">
                <a:extLst>
                  <a:ext uri="{FF2B5EF4-FFF2-40B4-BE49-F238E27FC236}">
                    <a16:creationId xmlns:a16="http://schemas.microsoft.com/office/drawing/2014/main" id="{E28B1FEB-D682-405E-A24A-77D864E35B4E}"/>
                  </a:ext>
                </a:extLst>
              </p:cNvPr>
              <p:cNvSpPr txBox="1"/>
              <p:nvPr/>
            </p:nvSpPr>
            <p:spPr>
              <a:xfrm>
                <a:off x="6136810" y="445827"/>
                <a:ext cx="68127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0.177</m:t>
                      </m:r>
                    </m:oMath>
                  </m:oMathPara>
                </a14:m>
                <a:endParaRPr lang="it-IT" sz="2000" dirty="0"/>
              </a:p>
            </p:txBody>
          </p:sp>
        </mc:Choice>
        <mc:Fallback xmlns="">
          <p:sp>
            <p:nvSpPr>
              <p:cNvPr id="14" name="CasellaDiTesto 13">
                <a:extLst>
                  <a:ext uri="{FF2B5EF4-FFF2-40B4-BE49-F238E27FC236}">
                    <a16:creationId xmlns:a16="http://schemas.microsoft.com/office/drawing/2014/main" id="{E28B1FEB-D682-405E-A24A-77D864E35B4E}"/>
                  </a:ext>
                </a:extLst>
              </p:cNvPr>
              <p:cNvSpPr txBox="1">
                <a:spLocks noRot="1" noChangeAspect="1" noMove="1" noResize="1" noEditPoints="1" noAdjustHandles="1" noChangeArrowheads="1" noChangeShapeType="1" noTextEdit="1"/>
              </p:cNvSpPr>
              <p:nvPr/>
            </p:nvSpPr>
            <p:spPr>
              <a:xfrm>
                <a:off x="6136810" y="445827"/>
                <a:ext cx="681276" cy="307777"/>
              </a:xfrm>
              <a:prstGeom prst="rect">
                <a:avLst/>
              </a:prstGeom>
              <a:blipFill>
                <a:blip r:embed="rId5"/>
                <a:stretch>
                  <a:fillRect l="-9009" r="-8108"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C4580E72-571E-4511-AFD2-DDEE8B5DE91B}"/>
                  </a:ext>
                </a:extLst>
              </p:cNvPr>
              <p:cNvSpPr txBox="1"/>
              <p:nvPr/>
            </p:nvSpPr>
            <p:spPr>
              <a:xfrm>
                <a:off x="683794" y="2795603"/>
                <a:ext cx="225625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34</m:t>
                          </m:r>
                        </m:sub>
                      </m:sSub>
                    </m:oMath>
                  </m:oMathPara>
                </a14:m>
                <a:endParaRPr lang="it-IT" sz="2000" dirty="0"/>
              </a:p>
            </p:txBody>
          </p:sp>
        </mc:Choice>
        <mc:Fallback xmlns="">
          <p:sp>
            <p:nvSpPr>
              <p:cNvPr id="15" name="CasellaDiTesto 14">
                <a:extLst>
                  <a:ext uri="{FF2B5EF4-FFF2-40B4-BE49-F238E27FC236}">
                    <a16:creationId xmlns:a16="http://schemas.microsoft.com/office/drawing/2014/main" id="{C4580E72-571E-4511-AFD2-DDEE8B5DE91B}"/>
                  </a:ext>
                </a:extLst>
              </p:cNvPr>
              <p:cNvSpPr txBox="1">
                <a:spLocks noRot="1" noChangeAspect="1" noMove="1" noResize="1" noEditPoints="1" noAdjustHandles="1" noChangeArrowheads="1" noChangeShapeType="1" noTextEdit="1"/>
              </p:cNvSpPr>
              <p:nvPr/>
            </p:nvSpPr>
            <p:spPr>
              <a:xfrm>
                <a:off x="683794" y="2795603"/>
                <a:ext cx="2256259" cy="307777"/>
              </a:xfrm>
              <a:prstGeom prst="rect">
                <a:avLst/>
              </a:prstGeom>
              <a:blipFill>
                <a:blip r:embed="rId6"/>
                <a:stretch>
                  <a:fillRect l="-2162" r="-811"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0" name="CasellaDiTesto 19">
                <a:extLst>
                  <a:ext uri="{FF2B5EF4-FFF2-40B4-BE49-F238E27FC236}">
                    <a16:creationId xmlns:a16="http://schemas.microsoft.com/office/drawing/2014/main" id="{834BFCDB-C223-4CCE-92DF-12F368BFBFC4}"/>
                  </a:ext>
                </a:extLst>
              </p:cNvPr>
              <p:cNvSpPr txBox="1"/>
              <p:nvPr/>
            </p:nvSpPr>
            <p:spPr>
              <a:xfrm>
                <a:off x="3089647" y="3816934"/>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20" name="CasellaDiTesto 19">
                <a:extLst>
                  <a:ext uri="{FF2B5EF4-FFF2-40B4-BE49-F238E27FC236}">
                    <a16:creationId xmlns:a16="http://schemas.microsoft.com/office/drawing/2014/main" id="{834BFCDB-C223-4CCE-92DF-12F368BFBFC4}"/>
                  </a:ext>
                </a:extLst>
              </p:cNvPr>
              <p:cNvSpPr txBox="1">
                <a:spLocks noRot="1" noChangeAspect="1" noMove="1" noResize="1" noEditPoints="1" noAdjustHandles="1" noChangeArrowheads="1" noChangeShapeType="1" noTextEdit="1"/>
              </p:cNvSpPr>
              <p:nvPr/>
            </p:nvSpPr>
            <p:spPr>
              <a:xfrm>
                <a:off x="3089647" y="3816934"/>
                <a:ext cx="643958" cy="307777"/>
              </a:xfrm>
              <a:prstGeom prst="rect">
                <a:avLst/>
              </a:prstGeom>
              <a:blipFill>
                <a:blip r:embed="rId7"/>
                <a:stretch>
                  <a:fillRect l="-9524" r="-3810"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1" name="CasellaDiTesto 20">
                <a:extLst>
                  <a:ext uri="{FF2B5EF4-FFF2-40B4-BE49-F238E27FC236}">
                    <a16:creationId xmlns:a16="http://schemas.microsoft.com/office/drawing/2014/main" id="{7EBDBEF0-0065-4473-863A-D278EEE3491E}"/>
                  </a:ext>
                </a:extLst>
              </p:cNvPr>
              <p:cNvSpPr txBox="1"/>
              <p:nvPr/>
            </p:nvSpPr>
            <p:spPr>
              <a:xfrm>
                <a:off x="5651994" y="3673205"/>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1" name="CasellaDiTesto 20">
                <a:extLst>
                  <a:ext uri="{FF2B5EF4-FFF2-40B4-BE49-F238E27FC236}">
                    <a16:creationId xmlns:a16="http://schemas.microsoft.com/office/drawing/2014/main" id="{7EBDBEF0-0065-4473-863A-D278EEE3491E}"/>
                  </a:ext>
                </a:extLst>
              </p:cNvPr>
              <p:cNvSpPr txBox="1">
                <a:spLocks noRot="1" noChangeAspect="1" noMove="1" noResize="1" noEditPoints="1" noAdjustHandles="1" noChangeArrowheads="1" noChangeShapeType="1" noTextEdit="1"/>
              </p:cNvSpPr>
              <p:nvPr/>
            </p:nvSpPr>
            <p:spPr>
              <a:xfrm>
                <a:off x="5651994" y="3673205"/>
                <a:ext cx="575479" cy="579005"/>
              </a:xfrm>
              <a:prstGeom prst="rect">
                <a:avLst/>
              </a:prstGeom>
              <a:blipFill>
                <a:blip r:embed="rId8"/>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2" name="CasellaDiTesto 21">
                <a:extLst>
                  <a:ext uri="{FF2B5EF4-FFF2-40B4-BE49-F238E27FC236}">
                    <a16:creationId xmlns:a16="http://schemas.microsoft.com/office/drawing/2014/main" id="{F1987C52-BB26-4E16-817F-091E651460EB}"/>
                  </a:ext>
                </a:extLst>
              </p:cNvPr>
              <p:cNvSpPr txBox="1"/>
              <p:nvPr/>
            </p:nvSpPr>
            <p:spPr>
              <a:xfrm>
                <a:off x="3816642" y="3826169"/>
                <a:ext cx="68127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0.552</m:t>
                      </m:r>
                    </m:oMath>
                  </m:oMathPara>
                </a14:m>
                <a:endParaRPr lang="it-IT" sz="2000" dirty="0"/>
              </a:p>
            </p:txBody>
          </p:sp>
        </mc:Choice>
        <mc:Fallback xmlns="">
          <p:sp>
            <p:nvSpPr>
              <p:cNvPr id="22" name="CasellaDiTesto 21">
                <a:extLst>
                  <a:ext uri="{FF2B5EF4-FFF2-40B4-BE49-F238E27FC236}">
                    <a16:creationId xmlns:a16="http://schemas.microsoft.com/office/drawing/2014/main" id="{F1987C52-BB26-4E16-817F-091E651460EB}"/>
                  </a:ext>
                </a:extLst>
              </p:cNvPr>
              <p:cNvSpPr txBox="1">
                <a:spLocks noRot="1" noChangeAspect="1" noMove="1" noResize="1" noEditPoints="1" noAdjustHandles="1" noChangeArrowheads="1" noChangeShapeType="1" noTextEdit="1"/>
              </p:cNvSpPr>
              <p:nvPr/>
            </p:nvSpPr>
            <p:spPr>
              <a:xfrm>
                <a:off x="3816642" y="3826169"/>
                <a:ext cx="681276" cy="307777"/>
              </a:xfrm>
              <a:prstGeom prst="rect">
                <a:avLst/>
              </a:prstGeom>
              <a:blipFill>
                <a:blip r:embed="rId9"/>
                <a:stretch>
                  <a:fillRect l="-8036" r="-8036"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3" name="CasellaDiTesto 22">
                <a:extLst>
                  <a:ext uri="{FF2B5EF4-FFF2-40B4-BE49-F238E27FC236}">
                    <a16:creationId xmlns:a16="http://schemas.microsoft.com/office/drawing/2014/main" id="{209843BE-FF2F-4F65-9922-B0867257F76B}"/>
                  </a:ext>
                </a:extLst>
              </p:cNvPr>
              <p:cNvSpPr txBox="1"/>
              <p:nvPr/>
            </p:nvSpPr>
            <p:spPr>
              <a:xfrm>
                <a:off x="6408043" y="379293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1.93</m:t>
                      </m:r>
                    </m:oMath>
                  </m:oMathPara>
                </a14:m>
                <a:endParaRPr lang="it-IT" sz="2000" dirty="0"/>
              </a:p>
            </p:txBody>
          </p:sp>
        </mc:Choice>
        <mc:Fallback xmlns="">
          <p:sp>
            <p:nvSpPr>
              <p:cNvPr id="23" name="CasellaDiTesto 22">
                <a:extLst>
                  <a:ext uri="{FF2B5EF4-FFF2-40B4-BE49-F238E27FC236}">
                    <a16:creationId xmlns:a16="http://schemas.microsoft.com/office/drawing/2014/main" id="{209843BE-FF2F-4F65-9922-B0867257F76B}"/>
                  </a:ext>
                </a:extLst>
              </p:cNvPr>
              <p:cNvSpPr txBox="1">
                <a:spLocks noRot="1" noChangeAspect="1" noMove="1" noResize="1" noEditPoints="1" noAdjustHandles="1" noChangeArrowheads="1" noChangeShapeType="1" noTextEdit="1"/>
              </p:cNvSpPr>
              <p:nvPr/>
            </p:nvSpPr>
            <p:spPr>
              <a:xfrm>
                <a:off x="6408043" y="3792937"/>
                <a:ext cx="538609" cy="307777"/>
              </a:xfrm>
              <a:prstGeom prst="rect">
                <a:avLst/>
              </a:prstGeom>
              <a:blipFill>
                <a:blip r:embed="rId10"/>
                <a:stretch>
                  <a:fillRect l="-10112" r="-10112" b="-5882"/>
                </a:stretch>
              </a:blipFill>
            </p:spPr>
            <p:txBody>
              <a:bodyPr/>
              <a:lstStyle/>
              <a:p>
                <a:r>
                  <a:rPr lang="it-IT">
                    <a:noFill/>
                  </a:rPr>
                  <a:t> </a:t>
                </a:r>
              </a:p>
            </p:txBody>
          </p:sp>
        </mc:Fallback>
      </mc:AlternateContent>
      <p:sp>
        <p:nvSpPr>
          <p:cNvPr id="24" name="Rettangolo 23">
            <a:extLst>
              <a:ext uri="{FF2B5EF4-FFF2-40B4-BE49-F238E27FC236}">
                <a16:creationId xmlns:a16="http://schemas.microsoft.com/office/drawing/2014/main" id="{9B059E17-DD94-4F4E-91C1-575067E3D080}"/>
              </a:ext>
            </a:extLst>
          </p:cNvPr>
          <p:cNvSpPr/>
          <p:nvPr/>
        </p:nvSpPr>
        <p:spPr>
          <a:xfrm>
            <a:off x="278711" y="4618143"/>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Facendo una catena di rapporti si può calcolare la pressione all'uscita del condotto</a:t>
            </a:r>
          </a:p>
        </p:txBody>
      </p:sp>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1699541" y="442118"/>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1699541" y="442118"/>
                <a:ext cx="828112" cy="307777"/>
              </a:xfrm>
              <a:prstGeom prst="rect">
                <a:avLst/>
              </a:prstGeom>
              <a:blipFill>
                <a:blip r:embed="rId11"/>
                <a:stretch>
                  <a:fillRect l="-7353" r="-2206"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683794" y="5443605"/>
                <a:ext cx="2637196"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683794" y="5443605"/>
                <a:ext cx="2637196" cy="579326"/>
              </a:xfrm>
              <a:prstGeom prst="rect">
                <a:avLst/>
              </a:prstGeom>
              <a:blipFill>
                <a:blip r:embed="rId1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2559706" y="469109"/>
                <a:ext cx="133761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0.895       &gt;</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2559706" y="469109"/>
                <a:ext cx="1337610" cy="307777"/>
              </a:xfrm>
              <a:prstGeom prst="rect">
                <a:avLst/>
              </a:prstGeom>
              <a:blipFill>
                <a:blip r:embed="rId13"/>
                <a:stretch>
                  <a:fillRect l="-4110" r="-3196"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3269971" y="5392805"/>
                <a:ext cx="3925562"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1.93</m:t>
                          </m:r>
                        </m:num>
                        <m:den>
                          <m:r>
                            <a:rPr lang="it-IT" sz="2000" b="0" i="1" smtClean="0">
                              <a:latin typeface="Cambria Math" panose="02040503050406030204" pitchFamily="18" charset="0"/>
                            </a:rPr>
                            <m:t>2.04</m:t>
                          </m:r>
                        </m:den>
                      </m:f>
                      <m:r>
                        <a:rPr lang="it-IT" sz="2000" b="0" i="1" smtClean="0">
                          <a:latin typeface="Cambria Math" panose="02040503050406030204" pitchFamily="18" charset="0"/>
                        </a:rPr>
                        <m:t>6.55⋅6.85⋅</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−2</m:t>
                          </m:r>
                        </m:sup>
                      </m:sSup>
                      <m:r>
                        <a:rPr lang="it-IT" sz="2000" b="0" i="1" smtClean="0">
                          <a:latin typeface="Cambria Math" panose="02040503050406030204" pitchFamily="18" charset="0"/>
                        </a:rPr>
                        <m:t>⋅</m:t>
                      </m:r>
                      <m:r>
                        <a:rPr lang="it-IT" sz="2000" b="0" i="0" smtClean="0">
                          <a:latin typeface="Cambria Math" panose="02040503050406030204" pitchFamily="18" charset="0"/>
                        </a:rPr>
                        <m:t>160</m:t>
                      </m:r>
                      <m:r>
                        <a:rPr lang="it-IT" sz="2000" b="0" i="1" smtClean="0">
                          <a:latin typeface="Cambria Math" panose="02040503050406030204" pitchFamily="18" charset="0"/>
                        </a:rPr>
                        <m:t>⋅</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3269971" y="5392805"/>
                <a:ext cx="3925562" cy="578235"/>
              </a:xfrm>
              <a:prstGeom prst="rect">
                <a:avLst/>
              </a:prstGeom>
              <a:blipFill>
                <a:blip r:embed="rId14"/>
                <a:stretch>
                  <a:fillRect/>
                </a:stretch>
              </a:blipFill>
            </p:spPr>
            <p:txBody>
              <a:bodyPr/>
              <a:lstStyle/>
              <a:p>
                <a:r>
                  <a:rPr lang="it-IT">
                    <a:noFill/>
                  </a:rPr>
                  <a:t> </a:t>
                </a:r>
              </a:p>
            </p:txBody>
          </p:sp>
        </mc:Fallback>
      </mc:AlternateContent>
      <p:cxnSp>
        <p:nvCxnSpPr>
          <p:cNvPr id="3" name="Connettore 2 2">
            <a:extLst>
              <a:ext uri="{FF2B5EF4-FFF2-40B4-BE49-F238E27FC236}">
                <a16:creationId xmlns:a16="http://schemas.microsoft.com/office/drawing/2014/main" id="{E2041E40-5F46-4F59-B754-59DDE76A66B2}"/>
              </a:ext>
            </a:extLst>
          </p:cNvPr>
          <p:cNvCxnSpPr/>
          <p:nvPr/>
        </p:nvCxnSpPr>
        <p:spPr>
          <a:xfrm>
            <a:off x="3136900" y="2949491"/>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CasellaDiTesto 28">
                <a:extLst>
                  <a:ext uri="{FF2B5EF4-FFF2-40B4-BE49-F238E27FC236}">
                    <a16:creationId xmlns:a16="http://schemas.microsoft.com/office/drawing/2014/main" id="{0D40143A-1056-4C0E-872C-6C3F1E68594C}"/>
                  </a:ext>
                </a:extLst>
              </p:cNvPr>
              <p:cNvSpPr txBox="1"/>
              <p:nvPr/>
            </p:nvSpPr>
            <p:spPr>
              <a:xfrm>
                <a:off x="5235835" y="2768521"/>
                <a:ext cx="82811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29" name="CasellaDiTesto 28">
                <a:extLst>
                  <a:ext uri="{FF2B5EF4-FFF2-40B4-BE49-F238E27FC236}">
                    <a16:creationId xmlns:a16="http://schemas.microsoft.com/office/drawing/2014/main" id="{0D40143A-1056-4C0E-872C-6C3F1E68594C}"/>
                  </a:ext>
                </a:extLst>
              </p:cNvPr>
              <p:cNvSpPr txBox="1">
                <a:spLocks noRot="1" noChangeAspect="1" noMove="1" noResize="1" noEditPoints="1" noAdjustHandles="1" noChangeArrowheads="1" noChangeShapeType="1" noTextEdit="1"/>
              </p:cNvSpPr>
              <p:nvPr/>
            </p:nvSpPr>
            <p:spPr>
              <a:xfrm>
                <a:off x="5235835" y="2768521"/>
                <a:ext cx="828111" cy="307777"/>
              </a:xfrm>
              <a:prstGeom prst="rect">
                <a:avLst/>
              </a:prstGeom>
              <a:blipFill>
                <a:blip r:embed="rId15"/>
                <a:stretch>
                  <a:fillRect l="-7353" r="-2206"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0" name="CasellaDiTesto 29">
                <a:extLst>
                  <a:ext uri="{FF2B5EF4-FFF2-40B4-BE49-F238E27FC236}">
                    <a16:creationId xmlns:a16="http://schemas.microsoft.com/office/drawing/2014/main" id="{DB002D12-09D6-421A-AA30-CE7147A8DBE8}"/>
                  </a:ext>
                </a:extLst>
              </p:cNvPr>
              <p:cNvSpPr txBox="1"/>
              <p:nvPr/>
            </p:nvSpPr>
            <p:spPr>
              <a:xfrm>
                <a:off x="6096000" y="2795512"/>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0.718 </m:t>
                      </m:r>
                    </m:oMath>
                  </m:oMathPara>
                </a14:m>
                <a:endParaRPr lang="it-IT" sz="2000" dirty="0"/>
              </a:p>
            </p:txBody>
          </p:sp>
        </mc:Choice>
        <mc:Fallback xmlns="">
          <p:sp>
            <p:nvSpPr>
              <p:cNvPr id="30" name="CasellaDiTesto 29">
                <a:extLst>
                  <a:ext uri="{FF2B5EF4-FFF2-40B4-BE49-F238E27FC236}">
                    <a16:creationId xmlns:a16="http://schemas.microsoft.com/office/drawing/2014/main" id="{DB002D12-09D6-421A-AA30-CE7147A8DBE8}"/>
                  </a:ext>
                </a:extLst>
              </p:cNvPr>
              <p:cNvSpPr txBox="1">
                <a:spLocks noRot="1" noChangeAspect="1" noMove="1" noResize="1" noEditPoints="1" noAdjustHandles="1" noChangeArrowheads="1" noChangeShapeType="1" noTextEdit="1"/>
              </p:cNvSpPr>
              <p:nvPr/>
            </p:nvSpPr>
            <p:spPr>
              <a:xfrm>
                <a:off x="6096000" y="2795512"/>
                <a:ext cx="737381" cy="307777"/>
              </a:xfrm>
              <a:prstGeom prst="rect">
                <a:avLst/>
              </a:prstGeom>
              <a:blipFill>
                <a:blip r:embed="rId16"/>
                <a:stretch>
                  <a:fillRect l="-7438"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1" name="CasellaDiTesto 30">
                <a:extLst>
                  <a:ext uri="{FF2B5EF4-FFF2-40B4-BE49-F238E27FC236}">
                    <a16:creationId xmlns:a16="http://schemas.microsoft.com/office/drawing/2014/main" id="{B7B26C83-8F61-4E3D-8F17-23EF4CA0768E}"/>
                  </a:ext>
                </a:extLst>
              </p:cNvPr>
              <p:cNvSpPr txBox="1"/>
              <p:nvPr/>
            </p:nvSpPr>
            <p:spPr>
              <a:xfrm>
                <a:off x="7300583" y="5579379"/>
                <a:ext cx="177882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67.917⋅</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 </m:t>
                      </m:r>
                      <m:r>
                        <a:rPr lang="it-IT" sz="2000" b="0" i="1" smtClean="0">
                          <a:latin typeface="Cambria Math" panose="02040503050406030204" pitchFamily="18" charset="0"/>
                        </a:rPr>
                        <m:t>𝑃𝑎</m:t>
                      </m:r>
                    </m:oMath>
                  </m:oMathPara>
                </a14:m>
                <a:endParaRPr lang="it-IT" sz="2000" dirty="0"/>
              </a:p>
            </p:txBody>
          </p:sp>
        </mc:Choice>
        <mc:Fallback xmlns="">
          <p:sp>
            <p:nvSpPr>
              <p:cNvPr id="31" name="CasellaDiTesto 30">
                <a:extLst>
                  <a:ext uri="{FF2B5EF4-FFF2-40B4-BE49-F238E27FC236}">
                    <a16:creationId xmlns:a16="http://schemas.microsoft.com/office/drawing/2014/main" id="{B7B26C83-8F61-4E3D-8F17-23EF4CA0768E}"/>
                  </a:ext>
                </a:extLst>
              </p:cNvPr>
              <p:cNvSpPr txBox="1">
                <a:spLocks noRot="1" noChangeAspect="1" noMove="1" noResize="1" noEditPoints="1" noAdjustHandles="1" noChangeArrowheads="1" noChangeShapeType="1" noTextEdit="1"/>
              </p:cNvSpPr>
              <p:nvPr/>
            </p:nvSpPr>
            <p:spPr>
              <a:xfrm>
                <a:off x="7300583" y="5579379"/>
                <a:ext cx="1778820" cy="307777"/>
              </a:xfrm>
              <a:prstGeom prst="rect">
                <a:avLst/>
              </a:prstGeom>
              <a:blipFill>
                <a:blip r:embed="rId17"/>
                <a:stretch>
                  <a:fillRect l="-3093" t="-1961" r="-2749" b="-5882"/>
                </a:stretch>
              </a:blipFill>
            </p:spPr>
            <p:txBody>
              <a:bodyPr/>
              <a:lstStyle/>
              <a:p>
                <a:r>
                  <a:rPr lang="it-IT">
                    <a:noFill/>
                  </a:rPr>
                  <a:t> </a:t>
                </a:r>
              </a:p>
            </p:txBody>
          </p:sp>
        </mc:Fallback>
      </mc:AlternateContent>
      <p:sp>
        <p:nvSpPr>
          <p:cNvPr id="32" name="Rettangolo 31">
            <a:extLst>
              <a:ext uri="{FF2B5EF4-FFF2-40B4-BE49-F238E27FC236}">
                <a16:creationId xmlns:a16="http://schemas.microsoft.com/office/drawing/2014/main" id="{06689CC1-1F81-45DF-806E-7FC07A1CF454}"/>
              </a:ext>
            </a:extLst>
          </p:cNvPr>
          <p:cNvSpPr/>
          <p:nvPr/>
        </p:nvSpPr>
        <p:spPr>
          <a:xfrm>
            <a:off x="278711" y="3762652"/>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774384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p:stCondLst>
                              <p:cond delay="1250"/>
                            </p:stCondLst>
                            <p:childTnLst>
                              <p:par>
                                <p:cTn id="13" presetID="10"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500"/>
                                        <p:tgtEl>
                                          <p:spTgt spid="3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500"/>
                                        <p:tgtEl>
                                          <p:spTgt spid="3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par>
                          <p:cTn id="32" fill="hold">
                            <p:stCondLst>
                              <p:cond delay="500"/>
                            </p:stCondLst>
                            <p:childTnLst>
                              <p:par>
                                <p:cTn id="33" presetID="10" presetClass="entr" presetSubtype="0" fill="hold" grpId="0" nodeType="afterEffect">
                                  <p:stCondLst>
                                    <p:cond delay="25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500"/>
                                        <p:tgtEl>
                                          <p:spTgt spid="24"/>
                                        </p:tgtEl>
                                      </p:cBhvr>
                                    </p:animEffect>
                                  </p:childTnLst>
                                </p:cTn>
                              </p:par>
                            </p:childTnLst>
                          </p:cTn>
                        </p:par>
                        <p:par>
                          <p:cTn id="51" fill="hold">
                            <p:stCondLst>
                              <p:cond delay="500"/>
                            </p:stCondLst>
                            <p:childTnLst>
                              <p:par>
                                <p:cTn id="52" presetID="10" presetClass="entr" presetSubtype="0" fill="hold" grpId="0" nodeType="afterEffect">
                                  <p:stCondLst>
                                    <p:cond delay="250"/>
                                  </p:stCondLst>
                                  <p:childTnLst>
                                    <p:set>
                                      <p:cBhvr>
                                        <p:cTn id="53" dur="1" fill="hold">
                                          <p:stCondLst>
                                            <p:cond delay="0"/>
                                          </p:stCondLst>
                                        </p:cTn>
                                        <p:tgtEl>
                                          <p:spTgt spid="26"/>
                                        </p:tgtEl>
                                        <p:attrNameLst>
                                          <p:attrName>style.visibility</p:attrName>
                                        </p:attrNameLst>
                                      </p:cBhvr>
                                      <p:to>
                                        <p:strVal val="visible"/>
                                      </p:to>
                                    </p:set>
                                    <p:animEffect transition="in" filter="fade">
                                      <p:cBhvr>
                                        <p:cTn id="54" dur="500"/>
                                        <p:tgtEl>
                                          <p:spTgt spid="26"/>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500"/>
                                        <p:tgtEl>
                                          <p:spTgt spid="28"/>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1"/>
                                        </p:tgtEl>
                                        <p:attrNameLst>
                                          <p:attrName>style.visibility</p:attrName>
                                        </p:attrNameLst>
                                      </p:cBhvr>
                                      <p:to>
                                        <p:strVal val="visible"/>
                                      </p:to>
                                    </p:set>
                                    <p:animEffect transition="in" filter="fade">
                                      <p:cBhvr>
                                        <p:cTn id="6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20" grpId="0"/>
      <p:bldP spid="21" grpId="0"/>
      <p:bldP spid="22" grpId="0"/>
      <p:bldP spid="23" grpId="0"/>
      <p:bldP spid="24" grpId="0"/>
      <p:bldP spid="26" grpId="0"/>
      <p:bldP spid="28" grpId="0"/>
      <p:bldP spid="29" grpId="0"/>
      <p:bldP spid="30" grpId="0"/>
      <p:bldP spid="31"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CD8DDB8-BA73-41DE-B8E4-04607841247F}"/>
              </a:ext>
            </a:extLst>
          </p:cNvPr>
          <p:cNvSpPr/>
          <p:nvPr/>
        </p:nvSpPr>
        <p:spPr>
          <a:xfrm>
            <a:off x="170964" y="317050"/>
            <a:ext cx="7322036" cy="707886"/>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Esaminiamo il caso in cui l'onda si trova nella sezione di uscita. Dal Mach nella sezione 2 si trova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a:t>
            </a:r>
          </a:p>
        </p:txBody>
      </p:sp>
      <p:pic>
        <p:nvPicPr>
          <p:cNvPr id="11" name="Immagine 10">
            <a:extLst>
              <a:ext uri="{FF2B5EF4-FFF2-40B4-BE49-F238E27FC236}">
                <a16:creationId xmlns:a16="http://schemas.microsoft.com/office/drawing/2014/main" id="{B7DB3674-1499-4F29-8453-83B05F4FA25D}"/>
              </a:ext>
            </a:extLst>
          </p:cNvPr>
          <p:cNvPicPr>
            <a:picLocks noChangeAspect="1"/>
          </p:cNvPicPr>
          <p:nvPr/>
        </p:nvPicPr>
        <p:blipFill>
          <a:blip r:embed="rId2"/>
          <a:stretch>
            <a:fillRect/>
          </a:stretch>
        </p:blipFill>
        <p:spPr>
          <a:xfrm>
            <a:off x="7641221" y="118747"/>
            <a:ext cx="4524145" cy="919892"/>
          </a:xfrm>
          <a:prstGeom prst="rect">
            <a:avLst/>
          </a:prstGeom>
        </p:spPr>
      </p:pic>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C4580E72-571E-4511-AFD2-DDEE8B5DE91B}"/>
                  </a:ext>
                </a:extLst>
              </p:cNvPr>
              <p:cNvSpPr txBox="1"/>
              <p:nvPr/>
            </p:nvSpPr>
            <p:spPr>
              <a:xfrm>
                <a:off x="587966" y="1417390"/>
                <a:ext cx="83561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2</m:t>
                          </m:r>
                        </m:sub>
                      </m:sSub>
                      <m:r>
                        <a:rPr lang="it-IT" sz="2000" b="0" i="1" smtClean="0">
                          <a:latin typeface="Cambria Math" panose="02040503050406030204" pitchFamily="18" charset="0"/>
                        </a:rPr>
                        <m:t>=</m:t>
                      </m:r>
                    </m:oMath>
                  </m:oMathPara>
                </a14:m>
                <a:endParaRPr lang="it-IT" sz="2000" dirty="0"/>
              </a:p>
            </p:txBody>
          </p:sp>
        </mc:Choice>
        <mc:Fallback xmlns="">
          <p:sp>
            <p:nvSpPr>
              <p:cNvPr id="15" name="CasellaDiTesto 14">
                <a:extLst>
                  <a:ext uri="{FF2B5EF4-FFF2-40B4-BE49-F238E27FC236}">
                    <a16:creationId xmlns:a16="http://schemas.microsoft.com/office/drawing/2014/main" id="{C4580E72-571E-4511-AFD2-DDEE8B5DE91B}"/>
                  </a:ext>
                </a:extLst>
              </p:cNvPr>
              <p:cNvSpPr txBox="1">
                <a:spLocks noRot="1" noChangeAspect="1" noMove="1" noResize="1" noEditPoints="1" noAdjustHandles="1" noChangeArrowheads="1" noChangeShapeType="1" noTextEdit="1"/>
              </p:cNvSpPr>
              <p:nvPr/>
            </p:nvSpPr>
            <p:spPr>
              <a:xfrm>
                <a:off x="587966" y="1417390"/>
                <a:ext cx="835613" cy="307777"/>
              </a:xfrm>
              <a:prstGeom prst="rect">
                <a:avLst/>
              </a:prstGeom>
              <a:blipFill>
                <a:blip r:embed="rId3"/>
                <a:stretch>
                  <a:fillRect l="-6522" r="-2174"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0" name="CasellaDiTesto 19">
                <a:extLst>
                  <a:ext uri="{FF2B5EF4-FFF2-40B4-BE49-F238E27FC236}">
                    <a16:creationId xmlns:a16="http://schemas.microsoft.com/office/drawing/2014/main" id="{834BFCDB-C223-4CCE-92DF-12F368BFBFC4}"/>
                  </a:ext>
                </a:extLst>
              </p:cNvPr>
              <p:cNvSpPr txBox="1"/>
              <p:nvPr/>
            </p:nvSpPr>
            <p:spPr>
              <a:xfrm>
                <a:off x="2830292" y="3794219"/>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20" name="CasellaDiTesto 19">
                <a:extLst>
                  <a:ext uri="{FF2B5EF4-FFF2-40B4-BE49-F238E27FC236}">
                    <a16:creationId xmlns:a16="http://schemas.microsoft.com/office/drawing/2014/main" id="{834BFCDB-C223-4CCE-92DF-12F368BFBFC4}"/>
                  </a:ext>
                </a:extLst>
              </p:cNvPr>
              <p:cNvSpPr txBox="1">
                <a:spLocks noRot="1" noChangeAspect="1" noMove="1" noResize="1" noEditPoints="1" noAdjustHandles="1" noChangeArrowheads="1" noChangeShapeType="1" noTextEdit="1"/>
              </p:cNvSpPr>
              <p:nvPr/>
            </p:nvSpPr>
            <p:spPr>
              <a:xfrm>
                <a:off x="2830292" y="3794219"/>
                <a:ext cx="643958" cy="307777"/>
              </a:xfrm>
              <a:prstGeom prst="rect">
                <a:avLst/>
              </a:prstGeom>
              <a:blipFill>
                <a:blip r:embed="rId4"/>
                <a:stretch>
                  <a:fillRect l="-8491" r="-3774"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1" name="CasellaDiTesto 20">
                <a:extLst>
                  <a:ext uri="{FF2B5EF4-FFF2-40B4-BE49-F238E27FC236}">
                    <a16:creationId xmlns:a16="http://schemas.microsoft.com/office/drawing/2014/main" id="{7EBDBEF0-0065-4473-863A-D278EEE3491E}"/>
                  </a:ext>
                </a:extLst>
              </p:cNvPr>
              <p:cNvSpPr txBox="1"/>
              <p:nvPr/>
            </p:nvSpPr>
            <p:spPr>
              <a:xfrm>
                <a:off x="4684334" y="3691151"/>
                <a:ext cx="57361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1" name="CasellaDiTesto 20">
                <a:extLst>
                  <a:ext uri="{FF2B5EF4-FFF2-40B4-BE49-F238E27FC236}">
                    <a16:creationId xmlns:a16="http://schemas.microsoft.com/office/drawing/2014/main" id="{7EBDBEF0-0065-4473-863A-D278EEE3491E}"/>
                  </a:ext>
                </a:extLst>
              </p:cNvPr>
              <p:cNvSpPr txBox="1">
                <a:spLocks noRot="1" noChangeAspect="1" noMove="1" noResize="1" noEditPoints="1" noAdjustHandles="1" noChangeArrowheads="1" noChangeShapeType="1" noTextEdit="1"/>
              </p:cNvSpPr>
              <p:nvPr/>
            </p:nvSpPr>
            <p:spPr>
              <a:xfrm>
                <a:off x="4684334" y="3691151"/>
                <a:ext cx="573619" cy="579005"/>
              </a:xfrm>
              <a:prstGeom prst="rect">
                <a:avLst/>
              </a:prstGeom>
              <a:blipFill>
                <a:blip r:embed="rId5"/>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2" name="CasellaDiTesto 21">
                <a:extLst>
                  <a:ext uri="{FF2B5EF4-FFF2-40B4-BE49-F238E27FC236}">
                    <a16:creationId xmlns:a16="http://schemas.microsoft.com/office/drawing/2014/main" id="{F1987C52-BB26-4E16-817F-091E651460EB}"/>
                  </a:ext>
                </a:extLst>
              </p:cNvPr>
              <p:cNvSpPr txBox="1"/>
              <p:nvPr/>
            </p:nvSpPr>
            <p:spPr>
              <a:xfrm>
                <a:off x="3557287" y="3803454"/>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1.77</m:t>
                      </m:r>
                    </m:oMath>
                  </m:oMathPara>
                </a14:m>
                <a:endParaRPr lang="it-IT" sz="2000" dirty="0"/>
              </a:p>
            </p:txBody>
          </p:sp>
        </mc:Choice>
        <mc:Fallback xmlns="">
          <p:sp>
            <p:nvSpPr>
              <p:cNvPr id="22" name="CasellaDiTesto 21">
                <a:extLst>
                  <a:ext uri="{FF2B5EF4-FFF2-40B4-BE49-F238E27FC236}">
                    <a16:creationId xmlns:a16="http://schemas.microsoft.com/office/drawing/2014/main" id="{F1987C52-BB26-4E16-817F-091E651460EB}"/>
                  </a:ext>
                </a:extLst>
              </p:cNvPr>
              <p:cNvSpPr txBox="1">
                <a:spLocks noRot="1" noChangeAspect="1" noMove="1" noResize="1" noEditPoints="1" noAdjustHandles="1" noChangeArrowheads="1" noChangeShapeType="1" noTextEdit="1"/>
              </p:cNvSpPr>
              <p:nvPr/>
            </p:nvSpPr>
            <p:spPr>
              <a:xfrm>
                <a:off x="3557287" y="3803454"/>
                <a:ext cx="538609" cy="307777"/>
              </a:xfrm>
              <a:prstGeom prst="rect">
                <a:avLst/>
              </a:prstGeom>
              <a:blipFill>
                <a:blip r:embed="rId6"/>
                <a:stretch>
                  <a:fillRect l="-11364" r="-10227"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3" name="CasellaDiTesto 22">
                <a:extLst>
                  <a:ext uri="{FF2B5EF4-FFF2-40B4-BE49-F238E27FC236}">
                    <a16:creationId xmlns:a16="http://schemas.microsoft.com/office/drawing/2014/main" id="{209843BE-FF2F-4F65-9922-B0867257F76B}"/>
                  </a:ext>
                </a:extLst>
              </p:cNvPr>
              <p:cNvSpPr txBox="1"/>
              <p:nvPr/>
            </p:nvSpPr>
            <p:spPr>
              <a:xfrm>
                <a:off x="5440383" y="3810883"/>
                <a:ext cx="68127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0.485</m:t>
                      </m:r>
                    </m:oMath>
                  </m:oMathPara>
                </a14:m>
                <a:endParaRPr lang="it-IT" sz="2000" dirty="0"/>
              </a:p>
            </p:txBody>
          </p:sp>
        </mc:Choice>
        <mc:Fallback xmlns="">
          <p:sp>
            <p:nvSpPr>
              <p:cNvPr id="23" name="CasellaDiTesto 22">
                <a:extLst>
                  <a:ext uri="{FF2B5EF4-FFF2-40B4-BE49-F238E27FC236}">
                    <a16:creationId xmlns:a16="http://schemas.microsoft.com/office/drawing/2014/main" id="{209843BE-FF2F-4F65-9922-B0867257F76B}"/>
                  </a:ext>
                </a:extLst>
              </p:cNvPr>
              <p:cNvSpPr txBox="1">
                <a:spLocks noRot="1" noChangeAspect="1" noMove="1" noResize="1" noEditPoints="1" noAdjustHandles="1" noChangeArrowheads="1" noChangeShapeType="1" noTextEdit="1"/>
              </p:cNvSpPr>
              <p:nvPr/>
            </p:nvSpPr>
            <p:spPr>
              <a:xfrm>
                <a:off x="5440383" y="3810883"/>
                <a:ext cx="681276" cy="307777"/>
              </a:xfrm>
              <a:prstGeom prst="rect">
                <a:avLst/>
              </a:prstGeom>
              <a:blipFill>
                <a:blip r:embed="rId7"/>
                <a:stretch>
                  <a:fillRect l="-8036" r="-8036"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4" name="Rettangolo 23">
                <a:extLst>
                  <a:ext uri="{FF2B5EF4-FFF2-40B4-BE49-F238E27FC236}">
                    <a16:creationId xmlns:a16="http://schemas.microsoft.com/office/drawing/2014/main" id="{9B059E17-DD94-4F4E-91C1-575067E3D080}"/>
                  </a:ext>
                </a:extLst>
              </p:cNvPr>
              <p:cNvSpPr/>
              <p:nvPr/>
            </p:nvSpPr>
            <p:spPr>
              <a:xfrm>
                <a:off x="182883" y="2010952"/>
                <a:ext cx="11634577" cy="707886"/>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Anche in questo caso il rapporto </a:t>
                </a:r>
                <a14:m>
                  <m:oMath xmlns:m="http://schemas.openxmlformats.org/officeDocument/2006/math">
                    <m:r>
                      <a:rPr lang="it-IT" sz="2000" i="1" dirty="0" smtClean="0">
                        <a:latin typeface="Cambria Math" panose="02040503050406030204" pitchFamily="18" charset="0"/>
                        <a:cs typeface="Arial" panose="020B0604020202020204" pitchFamily="34" charset="0"/>
                      </a:rPr>
                      <m:t>𝑅</m:t>
                    </m:r>
                    <m:sSub>
                      <m:sSubPr>
                        <m:ctrlPr>
                          <a:rPr lang="it-IT" sz="2000" b="0" i="1" dirty="0" smtClean="0">
                            <a:latin typeface="Cambria Math" panose="02040503050406030204" pitchFamily="18" charset="0"/>
                            <a:cs typeface="Arial" panose="020B0604020202020204" pitchFamily="34" charset="0"/>
                          </a:rPr>
                        </m:ctrlPr>
                      </m:sSubPr>
                      <m:e>
                        <m:r>
                          <a:rPr lang="it-IT" sz="2000" i="1" dirty="0" smtClean="0">
                            <a:latin typeface="Cambria Math" panose="02040503050406030204" pitchFamily="18" charset="0"/>
                            <a:cs typeface="Arial" panose="020B0604020202020204" pitchFamily="34" charset="0"/>
                          </a:rPr>
                          <m:t>𝐹</m:t>
                        </m:r>
                      </m:e>
                      <m:sub>
                        <m:r>
                          <a:rPr lang="it-IT" sz="2000" i="1" dirty="0" smtClean="0">
                            <a:latin typeface="Cambria Math" panose="02040503050406030204" pitchFamily="18" charset="0"/>
                            <a:cs typeface="Arial" panose="020B0604020202020204" pitchFamily="34" charset="0"/>
                          </a:rPr>
                          <m:t>𝑐</m:t>
                        </m:r>
                        <m:r>
                          <a:rPr lang="it-IT" sz="2000" i="1" dirty="0" smtClean="0">
                            <a:latin typeface="Cambria Math" panose="02040503050406030204" pitchFamily="18" charset="0"/>
                            <a:cs typeface="Arial" panose="020B0604020202020204" pitchFamily="34" charset="0"/>
                          </a:rPr>
                          <m:t>2</m:t>
                        </m:r>
                      </m:sub>
                    </m:sSub>
                  </m:oMath>
                </a14:m>
                <a:r>
                  <a:rPr lang="it-IT" sz="2000" dirty="0">
                    <a:latin typeface="Arial" panose="020B0604020202020204" pitchFamily="34" charset="0"/>
                    <a:cs typeface="Arial" panose="020B0604020202020204" pitchFamily="34" charset="0"/>
                  </a:rPr>
                  <a:t> è maggiore di quello relativo al condotto quindi il  moto sarà supersonico fino alla sezione di uscita dove ci sarà un onda d'urto. Per cui: </a:t>
                </a:r>
              </a:p>
            </p:txBody>
          </p:sp>
        </mc:Choice>
        <mc:Fallback xmlns="">
          <p:sp>
            <p:nvSpPr>
              <p:cNvPr id="24" name="Rettangolo 23">
                <a:extLst>
                  <a:ext uri="{FF2B5EF4-FFF2-40B4-BE49-F238E27FC236}">
                    <a16:creationId xmlns:a16="http://schemas.microsoft.com/office/drawing/2014/main" id="{9B059E17-DD94-4F4E-91C1-575067E3D080}"/>
                  </a:ext>
                </a:extLst>
              </p:cNvPr>
              <p:cNvSpPr>
                <a:spLocks noRot="1" noChangeAspect="1" noMove="1" noResize="1" noEditPoints="1" noAdjustHandles="1" noChangeArrowheads="1" noChangeShapeType="1" noTextEdit="1"/>
              </p:cNvSpPr>
              <p:nvPr/>
            </p:nvSpPr>
            <p:spPr>
              <a:xfrm>
                <a:off x="182883" y="2010952"/>
                <a:ext cx="11634577" cy="707886"/>
              </a:xfrm>
              <a:prstGeom prst="rect">
                <a:avLst/>
              </a:prstGeom>
              <a:blipFill>
                <a:blip r:embed="rId8"/>
                <a:stretch>
                  <a:fillRect l="-524" t="-4310" b="-15517"/>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587966" y="5114037"/>
                <a:ext cx="2639056"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587966" y="5114037"/>
                <a:ext cx="2639056" cy="579326"/>
              </a:xfrm>
              <a:prstGeom prst="rect">
                <a:avLst/>
              </a:prstGeom>
              <a:blipFill>
                <a:blip r:embed="rId9"/>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3174143" y="5063237"/>
                <a:ext cx="4068229" cy="584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3.50</m:t>
                      </m:r>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0.485</m:t>
                          </m:r>
                        </m:num>
                        <m:den>
                          <m:r>
                            <a:rPr lang="it-IT" sz="2000" b="0" i="1" smtClean="0">
                              <a:latin typeface="Cambria Math" panose="02040503050406030204" pitchFamily="18" charset="0"/>
                            </a:rPr>
                            <m:t>0.311</m:t>
                          </m:r>
                        </m:den>
                      </m:f>
                      <m:r>
                        <a:rPr lang="it-IT" sz="2000" b="0" i="1" smtClean="0">
                          <a:latin typeface="Cambria Math" panose="02040503050406030204" pitchFamily="18" charset="0"/>
                        </a:rPr>
                        <m:t>6.85⋅</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−2</m:t>
                          </m:r>
                        </m:sup>
                      </m:sSup>
                      <m:r>
                        <a:rPr lang="it-IT" sz="2000" b="0" i="1" smtClean="0">
                          <a:latin typeface="Cambria Math" panose="02040503050406030204" pitchFamily="18" charset="0"/>
                        </a:rPr>
                        <m:t>⋅</m:t>
                      </m:r>
                      <m:r>
                        <a:rPr lang="it-IT" sz="2000" b="0" i="0" smtClean="0">
                          <a:latin typeface="Cambria Math" panose="02040503050406030204" pitchFamily="18" charset="0"/>
                        </a:rPr>
                        <m:t>160</m:t>
                      </m:r>
                      <m:r>
                        <a:rPr lang="it-IT" sz="2000" b="0" i="1" smtClean="0">
                          <a:latin typeface="Cambria Math" panose="02040503050406030204" pitchFamily="18" charset="0"/>
                        </a:rPr>
                        <m:t>⋅</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3174143" y="5063237"/>
                <a:ext cx="4068229" cy="584519"/>
              </a:xfrm>
              <a:prstGeom prst="rect">
                <a:avLst/>
              </a:prstGeom>
              <a:blipFill>
                <a:blip r:embed="rId10"/>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0" name="CasellaDiTesto 29">
                <a:extLst>
                  <a:ext uri="{FF2B5EF4-FFF2-40B4-BE49-F238E27FC236}">
                    <a16:creationId xmlns:a16="http://schemas.microsoft.com/office/drawing/2014/main" id="{DB002D12-09D6-421A-AA30-CE7147A8DBE8}"/>
                  </a:ext>
                </a:extLst>
              </p:cNvPr>
              <p:cNvSpPr txBox="1"/>
              <p:nvPr/>
            </p:nvSpPr>
            <p:spPr>
              <a:xfrm>
                <a:off x="1423579" y="1426625"/>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0.410 </m:t>
                      </m:r>
                    </m:oMath>
                  </m:oMathPara>
                </a14:m>
                <a:endParaRPr lang="it-IT" sz="2000" dirty="0"/>
              </a:p>
            </p:txBody>
          </p:sp>
        </mc:Choice>
        <mc:Fallback xmlns="">
          <p:sp>
            <p:nvSpPr>
              <p:cNvPr id="30" name="CasellaDiTesto 29">
                <a:extLst>
                  <a:ext uri="{FF2B5EF4-FFF2-40B4-BE49-F238E27FC236}">
                    <a16:creationId xmlns:a16="http://schemas.microsoft.com/office/drawing/2014/main" id="{DB002D12-09D6-421A-AA30-CE7147A8DBE8}"/>
                  </a:ext>
                </a:extLst>
              </p:cNvPr>
              <p:cNvSpPr txBox="1">
                <a:spLocks noRot="1" noChangeAspect="1" noMove="1" noResize="1" noEditPoints="1" noAdjustHandles="1" noChangeArrowheads="1" noChangeShapeType="1" noTextEdit="1"/>
              </p:cNvSpPr>
              <p:nvPr/>
            </p:nvSpPr>
            <p:spPr>
              <a:xfrm>
                <a:off x="1423579" y="1426625"/>
                <a:ext cx="737381" cy="307777"/>
              </a:xfrm>
              <a:prstGeom prst="rect">
                <a:avLst/>
              </a:prstGeom>
              <a:blipFill>
                <a:blip r:embed="rId11"/>
                <a:stretch>
                  <a:fillRect l="-8333"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1" name="CasellaDiTesto 30">
                <a:extLst>
                  <a:ext uri="{FF2B5EF4-FFF2-40B4-BE49-F238E27FC236}">
                    <a16:creationId xmlns:a16="http://schemas.microsoft.com/office/drawing/2014/main" id="{B7B26C83-8F61-4E3D-8F17-23EF4CA0768E}"/>
                  </a:ext>
                </a:extLst>
              </p:cNvPr>
              <p:cNvSpPr txBox="1"/>
              <p:nvPr/>
            </p:nvSpPr>
            <p:spPr>
              <a:xfrm>
                <a:off x="7204755" y="5249811"/>
                <a:ext cx="177882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59.822⋅</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 </m:t>
                      </m:r>
                      <m:r>
                        <a:rPr lang="it-IT" sz="2000" b="0" i="1" smtClean="0">
                          <a:latin typeface="Cambria Math" panose="02040503050406030204" pitchFamily="18" charset="0"/>
                        </a:rPr>
                        <m:t>𝑃𝑎</m:t>
                      </m:r>
                    </m:oMath>
                  </m:oMathPara>
                </a14:m>
                <a:endParaRPr lang="it-IT" sz="2000" dirty="0"/>
              </a:p>
            </p:txBody>
          </p:sp>
        </mc:Choice>
        <mc:Fallback xmlns="">
          <p:sp>
            <p:nvSpPr>
              <p:cNvPr id="31" name="CasellaDiTesto 30">
                <a:extLst>
                  <a:ext uri="{FF2B5EF4-FFF2-40B4-BE49-F238E27FC236}">
                    <a16:creationId xmlns:a16="http://schemas.microsoft.com/office/drawing/2014/main" id="{B7B26C83-8F61-4E3D-8F17-23EF4CA0768E}"/>
                  </a:ext>
                </a:extLst>
              </p:cNvPr>
              <p:cNvSpPr txBox="1">
                <a:spLocks noRot="1" noChangeAspect="1" noMove="1" noResize="1" noEditPoints="1" noAdjustHandles="1" noChangeArrowheads="1" noChangeShapeType="1" noTextEdit="1"/>
              </p:cNvSpPr>
              <p:nvPr/>
            </p:nvSpPr>
            <p:spPr>
              <a:xfrm>
                <a:off x="7204755" y="5249811"/>
                <a:ext cx="1778820" cy="307777"/>
              </a:xfrm>
              <a:prstGeom prst="rect">
                <a:avLst/>
              </a:prstGeom>
              <a:blipFill>
                <a:blip r:embed="rId12"/>
                <a:stretch>
                  <a:fillRect l="-3082" t="-1961" r="-2397"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2" name="CasellaDiTesto 31">
                <a:extLst>
                  <a:ext uri="{FF2B5EF4-FFF2-40B4-BE49-F238E27FC236}">
                    <a16:creationId xmlns:a16="http://schemas.microsoft.com/office/drawing/2014/main" id="{42CF99D9-7A25-4941-A634-710282CD0516}"/>
                  </a:ext>
                </a:extLst>
              </p:cNvPr>
              <p:cNvSpPr txBox="1"/>
              <p:nvPr/>
            </p:nvSpPr>
            <p:spPr>
              <a:xfrm>
                <a:off x="3075688" y="1355761"/>
                <a:ext cx="104926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r>
                        <a:rPr lang="it-IT" sz="2000" b="0" i="1" smtClean="0">
                          <a:latin typeface="Cambria Math" panose="02040503050406030204" pitchFamily="18" charset="0"/>
                        </a:rPr>
                        <m:t>/</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r>
                            <a:rPr lang="it-IT" sz="2000" b="0" i="1" smtClean="0">
                              <a:latin typeface="Cambria Math" panose="02040503050406030204" pitchFamily="18" charset="0"/>
                            </a:rPr>
                            <m:t>2</m:t>
                          </m:r>
                        </m:sub>
                      </m:sSub>
                      <m:r>
                        <a:rPr lang="it-IT" sz="2000" b="0" i="1" smtClean="0">
                          <a:latin typeface="Cambria Math" panose="02040503050406030204" pitchFamily="18" charset="0"/>
                        </a:rPr>
                        <m:t>=</m:t>
                      </m:r>
                    </m:oMath>
                  </m:oMathPara>
                </a14:m>
                <a:endParaRPr lang="it-IT" sz="2000" dirty="0"/>
              </a:p>
            </p:txBody>
          </p:sp>
        </mc:Choice>
        <mc:Fallback xmlns="">
          <p:sp>
            <p:nvSpPr>
              <p:cNvPr id="32" name="CasellaDiTesto 31">
                <a:extLst>
                  <a:ext uri="{FF2B5EF4-FFF2-40B4-BE49-F238E27FC236}">
                    <a16:creationId xmlns:a16="http://schemas.microsoft.com/office/drawing/2014/main" id="{42CF99D9-7A25-4941-A634-710282CD0516}"/>
                  </a:ext>
                </a:extLst>
              </p:cNvPr>
              <p:cNvSpPr txBox="1">
                <a:spLocks noRot="1" noChangeAspect="1" noMove="1" noResize="1" noEditPoints="1" noAdjustHandles="1" noChangeArrowheads="1" noChangeShapeType="1" noTextEdit="1"/>
              </p:cNvSpPr>
              <p:nvPr/>
            </p:nvSpPr>
            <p:spPr>
              <a:xfrm>
                <a:off x="3075688" y="1355761"/>
                <a:ext cx="1049262" cy="307777"/>
              </a:xfrm>
              <a:prstGeom prst="rect">
                <a:avLst/>
              </a:prstGeom>
              <a:blipFill>
                <a:blip r:embed="rId13"/>
                <a:stretch>
                  <a:fillRect l="-5814" r="-1744" b="-3333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3" name="CasellaDiTesto 32">
                <a:extLst>
                  <a:ext uri="{FF2B5EF4-FFF2-40B4-BE49-F238E27FC236}">
                    <a16:creationId xmlns:a16="http://schemas.microsoft.com/office/drawing/2014/main" id="{338078D9-D4C1-4DAA-9996-F0A086595391}"/>
                  </a:ext>
                </a:extLst>
              </p:cNvPr>
              <p:cNvSpPr txBox="1"/>
              <p:nvPr/>
            </p:nvSpPr>
            <p:spPr>
              <a:xfrm>
                <a:off x="4190701" y="1364996"/>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0.311 </m:t>
                      </m:r>
                    </m:oMath>
                  </m:oMathPara>
                </a14:m>
                <a:endParaRPr lang="it-IT" sz="2000" dirty="0"/>
              </a:p>
            </p:txBody>
          </p:sp>
        </mc:Choice>
        <mc:Fallback xmlns="">
          <p:sp>
            <p:nvSpPr>
              <p:cNvPr id="33" name="CasellaDiTesto 32">
                <a:extLst>
                  <a:ext uri="{FF2B5EF4-FFF2-40B4-BE49-F238E27FC236}">
                    <a16:creationId xmlns:a16="http://schemas.microsoft.com/office/drawing/2014/main" id="{338078D9-D4C1-4DAA-9996-F0A086595391}"/>
                  </a:ext>
                </a:extLst>
              </p:cNvPr>
              <p:cNvSpPr txBox="1">
                <a:spLocks noRot="1" noChangeAspect="1" noMove="1" noResize="1" noEditPoints="1" noAdjustHandles="1" noChangeArrowheads="1" noChangeShapeType="1" noTextEdit="1"/>
              </p:cNvSpPr>
              <p:nvPr/>
            </p:nvSpPr>
            <p:spPr>
              <a:xfrm>
                <a:off x="4190701" y="1364996"/>
                <a:ext cx="737381" cy="307777"/>
              </a:xfrm>
              <a:prstGeom prst="rect">
                <a:avLst/>
              </a:prstGeom>
              <a:blipFill>
                <a:blip r:embed="rId14"/>
                <a:stretch>
                  <a:fillRect l="-7438"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4" name="CasellaDiTesto 33">
                <a:extLst>
                  <a:ext uri="{FF2B5EF4-FFF2-40B4-BE49-F238E27FC236}">
                    <a16:creationId xmlns:a16="http://schemas.microsoft.com/office/drawing/2014/main" id="{79E02CFD-B5E2-47FD-916B-AB58E7A9B24D}"/>
                  </a:ext>
                </a:extLst>
              </p:cNvPr>
              <p:cNvSpPr txBox="1"/>
              <p:nvPr/>
            </p:nvSpPr>
            <p:spPr>
              <a:xfrm>
                <a:off x="587966" y="2977882"/>
                <a:ext cx="225625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2</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34</m:t>
                          </m:r>
                        </m:sub>
                      </m:sSub>
                    </m:oMath>
                  </m:oMathPara>
                </a14:m>
                <a:endParaRPr lang="it-IT" sz="2000" dirty="0"/>
              </a:p>
            </p:txBody>
          </p:sp>
        </mc:Choice>
        <mc:Fallback xmlns="">
          <p:sp>
            <p:nvSpPr>
              <p:cNvPr id="34" name="CasellaDiTesto 33">
                <a:extLst>
                  <a:ext uri="{FF2B5EF4-FFF2-40B4-BE49-F238E27FC236}">
                    <a16:creationId xmlns:a16="http://schemas.microsoft.com/office/drawing/2014/main" id="{79E02CFD-B5E2-47FD-916B-AB58E7A9B24D}"/>
                  </a:ext>
                </a:extLst>
              </p:cNvPr>
              <p:cNvSpPr txBox="1">
                <a:spLocks noRot="1" noChangeAspect="1" noMove="1" noResize="1" noEditPoints="1" noAdjustHandles="1" noChangeArrowheads="1" noChangeShapeType="1" noTextEdit="1"/>
              </p:cNvSpPr>
              <p:nvPr/>
            </p:nvSpPr>
            <p:spPr>
              <a:xfrm>
                <a:off x="587966" y="2977882"/>
                <a:ext cx="2256259" cy="307777"/>
              </a:xfrm>
              <a:prstGeom prst="rect">
                <a:avLst/>
              </a:prstGeom>
              <a:blipFill>
                <a:blip r:embed="rId15"/>
                <a:stretch>
                  <a:fillRect l="-2156" r="-539" b="-15686"/>
                </a:stretch>
              </a:blipFill>
            </p:spPr>
            <p:txBody>
              <a:bodyPr/>
              <a:lstStyle/>
              <a:p>
                <a:r>
                  <a:rPr lang="it-IT">
                    <a:noFill/>
                  </a:rPr>
                  <a:t> </a:t>
                </a:r>
              </a:p>
            </p:txBody>
          </p:sp>
        </mc:Fallback>
      </mc:AlternateContent>
      <p:cxnSp>
        <p:nvCxnSpPr>
          <p:cNvPr id="35" name="Connettore 2 34">
            <a:extLst>
              <a:ext uri="{FF2B5EF4-FFF2-40B4-BE49-F238E27FC236}">
                <a16:creationId xmlns:a16="http://schemas.microsoft.com/office/drawing/2014/main" id="{224B1050-93B9-492F-9300-B0955E1DED3A}"/>
              </a:ext>
            </a:extLst>
          </p:cNvPr>
          <p:cNvCxnSpPr/>
          <p:nvPr/>
        </p:nvCxnSpPr>
        <p:spPr>
          <a:xfrm>
            <a:off x="3041072" y="3131770"/>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CasellaDiTesto 35">
                <a:extLst>
                  <a:ext uri="{FF2B5EF4-FFF2-40B4-BE49-F238E27FC236}">
                    <a16:creationId xmlns:a16="http://schemas.microsoft.com/office/drawing/2014/main" id="{01439C77-51E3-47E7-BE0E-ECEC8B769277}"/>
                  </a:ext>
                </a:extLst>
              </p:cNvPr>
              <p:cNvSpPr txBox="1"/>
              <p:nvPr/>
            </p:nvSpPr>
            <p:spPr>
              <a:xfrm>
                <a:off x="5140007" y="2950800"/>
                <a:ext cx="82811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36" name="CasellaDiTesto 35">
                <a:extLst>
                  <a:ext uri="{FF2B5EF4-FFF2-40B4-BE49-F238E27FC236}">
                    <a16:creationId xmlns:a16="http://schemas.microsoft.com/office/drawing/2014/main" id="{01439C77-51E3-47E7-BE0E-ECEC8B769277}"/>
                  </a:ext>
                </a:extLst>
              </p:cNvPr>
              <p:cNvSpPr txBox="1">
                <a:spLocks noRot="1" noChangeAspect="1" noMove="1" noResize="1" noEditPoints="1" noAdjustHandles="1" noChangeArrowheads="1" noChangeShapeType="1" noTextEdit="1"/>
              </p:cNvSpPr>
              <p:nvPr/>
            </p:nvSpPr>
            <p:spPr>
              <a:xfrm>
                <a:off x="5140007" y="2950800"/>
                <a:ext cx="828111" cy="307777"/>
              </a:xfrm>
              <a:prstGeom prst="rect">
                <a:avLst/>
              </a:prstGeom>
              <a:blipFill>
                <a:blip r:embed="rId16"/>
                <a:stretch>
                  <a:fillRect l="-6618" r="-2941"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CasellaDiTesto 36">
                <a:extLst>
                  <a:ext uri="{FF2B5EF4-FFF2-40B4-BE49-F238E27FC236}">
                    <a16:creationId xmlns:a16="http://schemas.microsoft.com/office/drawing/2014/main" id="{A86AADBB-984B-4C13-9769-520F8546AB8B}"/>
                  </a:ext>
                </a:extLst>
              </p:cNvPr>
              <p:cNvSpPr txBox="1"/>
              <p:nvPr/>
            </p:nvSpPr>
            <p:spPr>
              <a:xfrm>
                <a:off x="6000172" y="2977791"/>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0.233 </m:t>
                      </m:r>
                    </m:oMath>
                  </m:oMathPara>
                </a14:m>
                <a:endParaRPr lang="it-IT" sz="2000" dirty="0"/>
              </a:p>
            </p:txBody>
          </p:sp>
        </mc:Choice>
        <mc:Fallback xmlns="">
          <p:sp>
            <p:nvSpPr>
              <p:cNvPr id="37" name="CasellaDiTesto 36">
                <a:extLst>
                  <a:ext uri="{FF2B5EF4-FFF2-40B4-BE49-F238E27FC236}">
                    <a16:creationId xmlns:a16="http://schemas.microsoft.com/office/drawing/2014/main" id="{A86AADBB-984B-4C13-9769-520F8546AB8B}"/>
                  </a:ext>
                </a:extLst>
              </p:cNvPr>
              <p:cNvSpPr txBox="1">
                <a:spLocks noRot="1" noChangeAspect="1" noMove="1" noResize="1" noEditPoints="1" noAdjustHandles="1" noChangeArrowheads="1" noChangeShapeType="1" noTextEdit="1"/>
              </p:cNvSpPr>
              <p:nvPr/>
            </p:nvSpPr>
            <p:spPr>
              <a:xfrm>
                <a:off x="6000172" y="2977791"/>
                <a:ext cx="737381" cy="307777"/>
              </a:xfrm>
              <a:prstGeom prst="rect">
                <a:avLst/>
              </a:prstGeom>
              <a:blipFill>
                <a:blip r:embed="rId17"/>
                <a:stretch>
                  <a:fillRect l="-7438" b="-5882"/>
                </a:stretch>
              </a:blipFill>
            </p:spPr>
            <p:txBody>
              <a:bodyPr/>
              <a:lstStyle/>
              <a:p>
                <a:r>
                  <a:rPr lang="it-IT">
                    <a:noFill/>
                  </a:rPr>
                  <a:t> </a:t>
                </a:r>
              </a:p>
            </p:txBody>
          </p:sp>
        </mc:Fallback>
      </mc:AlternateContent>
      <p:sp>
        <p:nvSpPr>
          <p:cNvPr id="38" name="Rettangolo 37">
            <a:extLst>
              <a:ext uri="{FF2B5EF4-FFF2-40B4-BE49-F238E27FC236}">
                <a16:creationId xmlns:a16="http://schemas.microsoft.com/office/drawing/2014/main" id="{35C6A816-A88F-4D2E-B5D9-812C9787F63F}"/>
              </a:ext>
            </a:extLst>
          </p:cNvPr>
          <p:cNvSpPr/>
          <p:nvPr/>
        </p:nvSpPr>
        <p:spPr>
          <a:xfrm>
            <a:off x="182883" y="3737163"/>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a:t>
            </a:r>
          </a:p>
        </p:txBody>
      </p:sp>
      <p:sp>
        <p:nvSpPr>
          <p:cNvPr id="41" name="Rettangolo 40">
            <a:extLst>
              <a:ext uri="{FF2B5EF4-FFF2-40B4-BE49-F238E27FC236}">
                <a16:creationId xmlns:a16="http://schemas.microsoft.com/office/drawing/2014/main" id="{0C536515-BD16-4E8C-9120-AA7B75BC4306}"/>
              </a:ext>
            </a:extLst>
          </p:cNvPr>
          <p:cNvSpPr/>
          <p:nvPr/>
        </p:nvSpPr>
        <p:spPr>
          <a:xfrm>
            <a:off x="6737553" y="3737163"/>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NSW</a:t>
            </a:r>
            <a:r>
              <a:rPr lang="it-IT" sz="2000" dirty="0">
                <a:latin typeface="Arial" panose="020B0604020202020204" pitchFamily="34" charset="0"/>
                <a:cs typeface="Arial" panose="020B0604020202020204" pitchFamily="34" charset="0"/>
              </a:rPr>
              <a:t>):</a:t>
            </a:r>
          </a:p>
        </p:txBody>
      </p:sp>
      <mc:AlternateContent xmlns:mc="http://schemas.openxmlformats.org/markup-compatibility/2006" xmlns:a14="http://schemas.microsoft.com/office/drawing/2010/main">
        <mc:Choice Requires="a14">
          <p:sp>
            <p:nvSpPr>
              <p:cNvPr id="42" name="CasellaDiTesto 41">
                <a:extLst>
                  <a:ext uri="{FF2B5EF4-FFF2-40B4-BE49-F238E27FC236}">
                    <a16:creationId xmlns:a16="http://schemas.microsoft.com/office/drawing/2014/main" id="{349F2F0A-AEED-4487-BD38-CE1FD7800AC2}"/>
                  </a:ext>
                </a:extLst>
              </p:cNvPr>
              <p:cNvSpPr txBox="1"/>
              <p:nvPr/>
            </p:nvSpPr>
            <p:spPr>
              <a:xfrm>
                <a:off x="9396881" y="3693072"/>
                <a:ext cx="575479" cy="5789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den>
                      </m:f>
                      <m:r>
                        <a:rPr lang="it-IT" sz="2000" b="0" i="1" smtClean="0">
                          <a:latin typeface="Cambria Math" panose="02040503050406030204" pitchFamily="18" charset="0"/>
                        </a:rPr>
                        <m:t>=</m:t>
                      </m:r>
                    </m:oMath>
                  </m:oMathPara>
                </a14:m>
                <a:endParaRPr lang="it-IT" sz="2000" dirty="0"/>
              </a:p>
            </p:txBody>
          </p:sp>
        </mc:Choice>
        <mc:Fallback xmlns="">
          <p:sp>
            <p:nvSpPr>
              <p:cNvPr id="42" name="CasellaDiTesto 41">
                <a:extLst>
                  <a:ext uri="{FF2B5EF4-FFF2-40B4-BE49-F238E27FC236}">
                    <a16:creationId xmlns:a16="http://schemas.microsoft.com/office/drawing/2014/main" id="{349F2F0A-AEED-4487-BD38-CE1FD7800AC2}"/>
                  </a:ext>
                </a:extLst>
              </p:cNvPr>
              <p:cNvSpPr txBox="1">
                <a:spLocks noRot="1" noChangeAspect="1" noMove="1" noResize="1" noEditPoints="1" noAdjustHandles="1" noChangeArrowheads="1" noChangeShapeType="1" noTextEdit="1"/>
              </p:cNvSpPr>
              <p:nvPr/>
            </p:nvSpPr>
            <p:spPr>
              <a:xfrm>
                <a:off x="9396881" y="3693072"/>
                <a:ext cx="575479" cy="578941"/>
              </a:xfrm>
              <a:prstGeom prst="rect">
                <a:avLst/>
              </a:prstGeom>
              <a:blipFill>
                <a:blip r:embed="rId18"/>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3" name="CasellaDiTesto 42">
                <a:extLst>
                  <a:ext uri="{FF2B5EF4-FFF2-40B4-BE49-F238E27FC236}">
                    <a16:creationId xmlns:a16="http://schemas.microsoft.com/office/drawing/2014/main" id="{C85A1EDB-C17F-4F95-B954-99BA43E6EED0}"/>
                  </a:ext>
                </a:extLst>
              </p:cNvPr>
              <p:cNvSpPr txBox="1"/>
              <p:nvPr/>
            </p:nvSpPr>
            <p:spPr>
              <a:xfrm>
                <a:off x="10152930" y="3812804"/>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3.50</m:t>
                      </m:r>
                    </m:oMath>
                  </m:oMathPara>
                </a14:m>
                <a:endParaRPr lang="it-IT" sz="2000" dirty="0"/>
              </a:p>
            </p:txBody>
          </p:sp>
        </mc:Choice>
        <mc:Fallback xmlns="">
          <p:sp>
            <p:nvSpPr>
              <p:cNvPr id="43" name="CasellaDiTesto 42">
                <a:extLst>
                  <a:ext uri="{FF2B5EF4-FFF2-40B4-BE49-F238E27FC236}">
                    <a16:creationId xmlns:a16="http://schemas.microsoft.com/office/drawing/2014/main" id="{C85A1EDB-C17F-4F95-B954-99BA43E6EED0}"/>
                  </a:ext>
                </a:extLst>
              </p:cNvPr>
              <p:cNvSpPr txBox="1">
                <a:spLocks noRot="1" noChangeAspect="1" noMove="1" noResize="1" noEditPoints="1" noAdjustHandles="1" noChangeArrowheads="1" noChangeShapeType="1" noTextEdit="1"/>
              </p:cNvSpPr>
              <p:nvPr/>
            </p:nvSpPr>
            <p:spPr>
              <a:xfrm>
                <a:off x="10152930" y="3812804"/>
                <a:ext cx="538609" cy="307777"/>
              </a:xfrm>
              <a:prstGeom prst="rect">
                <a:avLst/>
              </a:prstGeom>
              <a:blipFill>
                <a:blip r:embed="rId19"/>
                <a:stretch>
                  <a:fillRect l="-11364" r="-11364" b="-5882"/>
                </a:stretch>
              </a:blipFill>
            </p:spPr>
            <p:txBody>
              <a:bodyPr/>
              <a:lstStyle/>
              <a:p>
                <a:r>
                  <a:rPr lang="it-IT">
                    <a:noFill/>
                  </a:rPr>
                  <a:t> </a:t>
                </a:r>
              </a:p>
            </p:txBody>
          </p:sp>
        </mc:Fallback>
      </mc:AlternateContent>
      <p:sp>
        <p:nvSpPr>
          <p:cNvPr id="44" name="Rettangolo 43">
            <a:extLst>
              <a:ext uri="{FF2B5EF4-FFF2-40B4-BE49-F238E27FC236}">
                <a16:creationId xmlns:a16="http://schemas.microsoft.com/office/drawing/2014/main" id="{3C7F43E6-1AE4-454F-8B0C-4522659C3065}"/>
              </a:ext>
            </a:extLst>
          </p:cNvPr>
          <p:cNvSpPr/>
          <p:nvPr/>
        </p:nvSpPr>
        <p:spPr>
          <a:xfrm>
            <a:off x="170964" y="4523498"/>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Facendo una catena di rapporti si può calcolare la pressione all'uscita del condotto</a:t>
            </a:r>
          </a:p>
        </p:txBody>
      </p:sp>
      <mc:AlternateContent xmlns:mc="http://schemas.openxmlformats.org/markup-compatibility/2006" xmlns:a14="http://schemas.microsoft.com/office/drawing/2010/main">
        <mc:Choice Requires="a14">
          <p:sp>
            <p:nvSpPr>
              <p:cNvPr id="45" name="Rettangolo 44">
                <a:extLst>
                  <a:ext uri="{FF2B5EF4-FFF2-40B4-BE49-F238E27FC236}">
                    <a16:creationId xmlns:a16="http://schemas.microsoft.com/office/drawing/2014/main" id="{A52A4913-A478-4F84-BC33-A11699F551D7}"/>
                  </a:ext>
                </a:extLst>
              </p:cNvPr>
              <p:cNvSpPr/>
              <p:nvPr/>
            </p:nvSpPr>
            <p:spPr>
              <a:xfrm>
                <a:off x="182882" y="5984092"/>
                <a:ext cx="11519383" cy="707886"/>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Ci sarà quindi un onda d'urto nel condotto per una pressione ambiente compresa nell'intervallo  </a:t>
                </a:r>
                <a14:m>
                  <m:oMath xmlns:m="http://schemas.openxmlformats.org/officeDocument/2006/math">
                    <m:r>
                      <a:rPr lang="it-IT" sz="2000" i="1" dirty="0" smtClean="0">
                        <a:latin typeface="Cambria Math" panose="02040503050406030204" pitchFamily="18" charset="0"/>
                        <a:cs typeface="Arial" panose="020B0604020202020204" pitchFamily="34" charset="0"/>
                      </a:rPr>
                      <m:t>[59.8, 67.9] </m:t>
                    </m:r>
                    <m:r>
                      <a:rPr lang="it-IT" sz="2000" i="1" dirty="0" err="1">
                        <a:latin typeface="Cambria Math" panose="02040503050406030204" pitchFamily="18" charset="0"/>
                        <a:cs typeface="Arial" panose="020B0604020202020204" pitchFamily="34" charset="0"/>
                      </a:rPr>
                      <m:t>𝑘𝑃𝑎</m:t>
                    </m:r>
                  </m:oMath>
                </a14:m>
                <a:r>
                  <a:rPr lang="it-IT" sz="2000" dirty="0">
                    <a:latin typeface="Arial" panose="020B0604020202020204" pitchFamily="34" charset="0"/>
                    <a:cs typeface="Arial" panose="020B0604020202020204" pitchFamily="34" charset="0"/>
                  </a:rPr>
                  <a:t>.</a:t>
                </a:r>
              </a:p>
            </p:txBody>
          </p:sp>
        </mc:Choice>
        <mc:Fallback xmlns="">
          <p:sp>
            <p:nvSpPr>
              <p:cNvPr id="45" name="Rettangolo 44">
                <a:extLst>
                  <a:ext uri="{FF2B5EF4-FFF2-40B4-BE49-F238E27FC236}">
                    <a16:creationId xmlns:a16="http://schemas.microsoft.com/office/drawing/2014/main" id="{A52A4913-A478-4F84-BC33-A11699F551D7}"/>
                  </a:ext>
                </a:extLst>
              </p:cNvPr>
              <p:cNvSpPr>
                <a:spLocks noRot="1" noChangeAspect="1" noMove="1" noResize="1" noEditPoints="1" noAdjustHandles="1" noChangeArrowheads="1" noChangeShapeType="1" noTextEdit="1"/>
              </p:cNvSpPr>
              <p:nvPr/>
            </p:nvSpPr>
            <p:spPr>
              <a:xfrm>
                <a:off x="182882" y="5984092"/>
                <a:ext cx="11519383" cy="707886"/>
              </a:xfrm>
              <a:prstGeom prst="rect">
                <a:avLst/>
              </a:prstGeom>
              <a:blipFill>
                <a:blip r:embed="rId20"/>
                <a:stretch>
                  <a:fillRect l="-529" t="-4310" b="-15517"/>
                </a:stretch>
              </a:blipFill>
            </p:spPr>
            <p:txBody>
              <a:bodyPr/>
              <a:lstStyle/>
              <a:p>
                <a:r>
                  <a:rPr lang="it-IT">
                    <a:noFill/>
                  </a:rPr>
                  <a:t> </a:t>
                </a:r>
              </a:p>
            </p:txBody>
          </p:sp>
        </mc:Fallback>
      </mc:AlternateContent>
    </p:spTree>
    <p:extLst>
      <p:ext uri="{BB962C8B-B14F-4D97-AF65-F5344CB8AC3E}">
        <p14:creationId xmlns:p14="http://schemas.microsoft.com/office/powerpoint/2010/main" val="8564055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p:stCondLst>
                              <p:cond delay="1250"/>
                            </p:stCondLst>
                            <p:childTnLst>
                              <p:par>
                                <p:cTn id="13" presetID="10"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fade">
                                      <p:cBhvr>
                                        <p:cTn id="20" dur="500"/>
                                        <p:tgtEl>
                                          <p:spTgt spid="3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fade">
                                      <p:cBhvr>
                                        <p:cTn id="34" dur="500"/>
                                        <p:tgtEl>
                                          <p:spTgt spid="34"/>
                                        </p:tgtEl>
                                      </p:cBhvr>
                                    </p:animEffect>
                                  </p:childTnLst>
                                </p:cTn>
                              </p:par>
                            </p:childTnLst>
                          </p:cTn>
                        </p:par>
                        <p:par>
                          <p:cTn id="35" fill="hold">
                            <p:stCondLst>
                              <p:cond delay="1000"/>
                            </p:stCondLst>
                            <p:childTnLst>
                              <p:par>
                                <p:cTn id="36" presetID="10" presetClass="entr" presetSubtype="0" fill="hold" nodeType="after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fade">
                                      <p:cBhvr>
                                        <p:cTn id="38" dur="500"/>
                                        <p:tgtEl>
                                          <p:spTgt spid="35"/>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500"/>
                                        <p:tgtEl>
                                          <p:spTgt spid="3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500"/>
                                        <p:tgtEl>
                                          <p:spTgt spid="3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500"/>
                                        <p:tgtEl>
                                          <p:spTgt spid="20"/>
                                        </p:tgtEl>
                                      </p:cBhvr>
                                    </p:animEffect>
                                  </p:childTnLst>
                                </p:cTn>
                              </p:par>
                            </p:childTnLst>
                          </p:cTn>
                        </p:par>
                        <p:par>
                          <p:cTn id="55" fill="hold">
                            <p:stCondLst>
                              <p:cond delay="500"/>
                            </p:stCondLst>
                            <p:childTnLst>
                              <p:par>
                                <p:cTn id="56" presetID="10" presetClass="entr" presetSubtype="0" fill="hold" grpId="0" nodeType="afterEffect">
                                  <p:stCondLst>
                                    <p:cond delay="25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tgtEl>
                                          <p:spTgt spid="21"/>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500"/>
                                        <p:tgtEl>
                                          <p:spTgt spid="22"/>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fade">
                                      <p:cBhvr>
                                        <p:cTn id="68" dur="500"/>
                                        <p:tgtEl>
                                          <p:spTgt spid="23"/>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fade">
                                      <p:cBhvr>
                                        <p:cTn id="73" dur="500"/>
                                        <p:tgtEl>
                                          <p:spTgt spid="41"/>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500"/>
                                        <p:tgtEl>
                                          <p:spTgt spid="42"/>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43"/>
                                        </p:tgtEl>
                                        <p:attrNameLst>
                                          <p:attrName>style.visibility</p:attrName>
                                        </p:attrNameLst>
                                      </p:cBhvr>
                                      <p:to>
                                        <p:strVal val="visible"/>
                                      </p:to>
                                    </p:set>
                                    <p:animEffect transition="in" filter="fade">
                                      <p:cBhvr>
                                        <p:cTn id="81" dur="500"/>
                                        <p:tgtEl>
                                          <p:spTgt spid="43"/>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fade">
                                      <p:cBhvr>
                                        <p:cTn id="86" dur="500"/>
                                        <p:tgtEl>
                                          <p:spTgt spid="44"/>
                                        </p:tgtEl>
                                      </p:cBhvr>
                                    </p:animEffect>
                                  </p:childTnLst>
                                </p:cTn>
                              </p:par>
                            </p:childTnLst>
                          </p:cTn>
                        </p:par>
                        <p:par>
                          <p:cTn id="87" fill="hold">
                            <p:stCondLst>
                              <p:cond delay="500"/>
                            </p:stCondLst>
                            <p:childTnLst>
                              <p:par>
                                <p:cTn id="88" presetID="10" presetClass="entr" presetSubtype="0"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fade">
                                      <p:cBhvr>
                                        <p:cTn id="90" dur="500"/>
                                        <p:tgtEl>
                                          <p:spTgt spid="26"/>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fade">
                                      <p:cBhvr>
                                        <p:cTn id="95" dur="500"/>
                                        <p:tgtEl>
                                          <p:spTgt spid="28"/>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fade">
                                      <p:cBhvr>
                                        <p:cTn id="100" dur="500"/>
                                        <p:tgtEl>
                                          <p:spTgt spid="31"/>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45"/>
                                        </p:tgtEl>
                                        <p:attrNameLst>
                                          <p:attrName>style.visibility</p:attrName>
                                        </p:attrNameLst>
                                      </p:cBhvr>
                                      <p:to>
                                        <p:strVal val="visible"/>
                                      </p:to>
                                    </p:set>
                                    <p:animEffect transition="in" filter="fade">
                                      <p:cBhvr>
                                        <p:cTn id="10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20" grpId="0"/>
      <p:bldP spid="21" grpId="0"/>
      <p:bldP spid="22" grpId="0"/>
      <p:bldP spid="23" grpId="0"/>
      <p:bldP spid="24" grpId="0"/>
      <p:bldP spid="26" grpId="0"/>
      <p:bldP spid="28" grpId="0"/>
      <p:bldP spid="30" grpId="0"/>
      <p:bldP spid="31" grpId="0"/>
      <p:bldP spid="32" grpId="0"/>
      <p:bldP spid="33" grpId="0"/>
      <p:bldP spid="34" grpId="0"/>
      <p:bldP spid="36" grpId="0"/>
      <p:bldP spid="37" grpId="0"/>
      <p:bldP spid="38" grpId="0"/>
      <p:bldP spid="41" grpId="0"/>
      <p:bldP spid="42" grpId="0"/>
      <p:bldP spid="43" grpId="0"/>
      <p:bldP spid="44" grpId="0"/>
      <p:bldP spid="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ttangolo 4">
                <a:extLst>
                  <a:ext uri="{FF2B5EF4-FFF2-40B4-BE49-F238E27FC236}">
                    <a16:creationId xmlns:a16="http://schemas.microsoft.com/office/drawing/2014/main" id="{0CD8DDB8-BA73-41DE-B8E4-04607841247F}"/>
                  </a:ext>
                </a:extLst>
              </p:cNvPr>
              <p:cNvSpPr/>
              <p:nvPr/>
            </p:nvSpPr>
            <p:spPr>
              <a:xfrm>
                <a:off x="170964" y="317050"/>
                <a:ext cx="7730832"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Esaminiamo il caso in cui </a:t>
                </a:r>
                <a14:m>
                  <m:oMath xmlns:m="http://schemas.openxmlformats.org/officeDocument/2006/math">
                    <m:sSub>
                      <m:sSubPr>
                        <m:ctrlPr>
                          <a:rPr lang="it-IT" sz="2000" b="0" i="1" dirty="0" smtClean="0">
                            <a:latin typeface="Cambria Math" panose="02040503050406030204" pitchFamily="18" charset="0"/>
                            <a:cs typeface="Arial" panose="020B0604020202020204" pitchFamily="34" charset="0"/>
                          </a:rPr>
                        </m:ctrlPr>
                      </m:sSubPr>
                      <m:e>
                        <m:r>
                          <a:rPr lang="it-IT" sz="2000" i="1" dirty="0" smtClean="0">
                            <a:latin typeface="Cambria Math" panose="02040503050406030204" pitchFamily="18" charset="0"/>
                            <a:cs typeface="Arial" panose="020B0604020202020204" pitchFamily="34" charset="0"/>
                          </a:rPr>
                          <m:t>𝐿</m:t>
                        </m:r>
                      </m:e>
                      <m:sub>
                        <m:r>
                          <a:rPr lang="it-IT" sz="2000" i="1" dirty="0" smtClean="0">
                            <a:latin typeface="Cambria Math" panose="02040503050406030204" pitchFamily="18" charset="0"/>
                            <a:cs typeface="Arial" panose="020B0604020202020204" pitchFamily="34" charset="0"/>
                          </a:rPr>
                          <m:t>34</m:t>
                        </m:r>
                      </m:sub>
                    </m:sSub>
                    <m:r>
                      <a:rPr lang="it-IT" sz="2000" b="0" i="1" dirty="0" smtClean="0">
                        <a:latin typeface="Cambria Math" panose="02040503050406030204" pitchFamily="18" charset="0"/>
                        <a:cs typeface="Arial" panose="020B0604020202020204" pitchFamily="34" charset="0"/>
                      </a:rPr>
                      <m:t>=5 </m:t>
                    </m:r>
                    <m:r>
                      <a:rPr lang="it-IT" sz="2000" b="0" i="1" dirty="0" smtClean="0">
                        <a:latin typeface="Cambria Math" panose="02040503050406030204" pitchFamily="18" charset="0"/>
                        <a:cs typeface="Arial" panose="020B0604020202020204" pitchFamily="34" charset="0"/>
                      </a:rPr>
                      <m:t>𝑚</m:t>
                    </m:r>
                  </m:oMath>
                </a14:m>
                <a:r>
                  <a:rPr lang="it-IT" sz="2000" dirty="0">
                    <a:latin typeface="Arial" panose="020B0604020202020204" pitchFamily="34" charset="0"/>
                    <a:cs typeface="Arial" panose="020B0604020202020204" pitchFamily="34" charset="0"/>
                  </a:rPr>
                  <a:t>. Il rapporto caratteristico vale:</a:t>
                </a:r>
              </a:p>
            </p:txBody>
          </p:sp>
        </mc:Choice>
        <mc:Fallback xmlns="">
          <p:sp>
            <p:nvSpPr>
              <p:cNvPr id="5" name="Rettangolo 4">
                <a:extLst>
                  <a:ext uri="{FF2B5EF4-FFF2-40B4-BE49-F238E27FC236}">
                    <a16:creationId xmlns:a16="http://schemas.microsoft.com/office/drawing/2014/main" id="{0CD8DDB8-BA73-41DE-B8E4-04607841247F}"/>
                  </a:ext>
                </a:extLst>
              </p:cNvPr>
              <p:cNvSpPr>
                <a:spLocks noRot="1" noChangeAspect="1" noMove="1" noResize="1" noEditPoints="1" noAdjustHandles="1" noChangeArrowheads="1" noChangeShapeType="1" noTextEdit="1"/>
              </p:cNvSpPr>
              <p:nvPr/>
            </p:nvSpPr>
            <p:spPr>
              <a:xfrm>
                <a:off x="170964" y="317050"/>
                <a:ext cx="7730832" cy="400110"/>
              </a:xfrm>
              <a:prstGeom prst="rect">
                <a:avLst/>
              </a:prstGeom>
              <a:blipFill>
                <a:blip r:embed="rId2"/>
                <a:stretch>
                  <a:fillRect l="-789" t="-6061" b="-27273"/>
                </a:stretch>
              </a:blipFill>
            </p:spPr>
            <p:txBody>
              <a:bodyPr/>
              <a:lstStyle/>
              <a:p>
                <a:r>
                  <a:rPr lang="it-IT">
                    <a:noFill/>
                  </a:rPr>
                  <a:t> </a:t>
                </a:r>
              </a:p>
            </p:txBody>
          </p:sp>
        </mc:Fallback>
      </mc:AlternateContent>
      <p:pic>
        <p:nvPicPr>
          <p:cNvPr id="11" name="Immagine 10">
            <a:extLst>
              <a:ext uri="{FF2B5EF4-FFF2-40B4-BE49-F238E27FC236}">
                <a16:creationId xmlns:a16="http://schemas.microsoft.com/office/drawing/2014/main" id="{B7DB3674-1499-4F29-8453-83B05F4FA25D}"/>
              </a:ext>
            </a:extLst>
          </p:cNvPr>
          <p:cNvPicPr>
            <a:picLocks noChangeAspect="1"/>
          </p:cNvPicPr>
          <p:nvPr/>
        </p:nvPicPr>
        <p:blipFill>
          <a:blip r:embed="rId3"/>
          <a:stretch>
            <a:fillRect/>
          </a:stretch>
        </p:blipFill>
        <p:spPr>
          <a:xfrm>
            <a:off x="7641221" y="118747"/>
            <a:ext cx="4524145" cy="919892"/>
          </a:xfrm>
          <a:prstGeom prst="rect">
            <a:avLst/>
          </a:prstGeom>
        </p:spPr>
      </p:pic>
      <mc:AlternateContent xmlns:mc="http://schemas.openxmlformats.org/markup-compatibility/2006" xmlns:a14="http://schemas.microsoft.com/office/drawing/2010/main">
        <mc:Choice Requires="a14">
          <p:sp>
            <p:nvSpPr>
              <p:cNvPr id="20" name="CasellaDiTesto 19">
                <a:extLst>
                  <a:ext uri="{FF2B5EF4-FFF2-40B4-BE49-F238E27FC236}">
                    <a16:creationId xmlns:a16="http://schemas.microsoft.com/office/drawing/2014/main" id="{834BFCDB-C223-4CCE-92DF-12F368BFBFC4}"/>
                  </a:ext>
                </a:extLst>
              </p:cNvPr>
              <p:cNvSpPr txBox="1"/>
              <p:nvPr/>
            </p:nvSpPr>
            <p:spPr>
              <a:xfrm>
                <a:off x="2830292" y="4743129"/>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20" name="CasellaDiTesto 19">
                <a:extLst>
                  <a:ext uri="{FF2B5EF4-FFF2-40B4-BE49-F238E27FC236}">
                    <a16:creationId xmlns:a16="http://schemas.microsoft.com/office/drawing/2014/main" id="{834BFCDB-C223-4CCE-92DF-12F368BFBFC4}"/>
                  </a:ext>
                </a:extLst>
              </p:cNvPr>
              <p:cNvSpPr txBox="1">
                <a:spLocks noRot="1" noChangeAspect="1" noMove="1" noResize="1" noEditPoints="1" noAdjustHandles="1" noChangeArrowheads="1" noChangeShapeType="1" noTextEdit="1"/>
              </p:cNvSpPr>
              <p:nvPr/>
            </p:nvSpPr>
            <p:spPr>
              <a:xfrm>
                <a:off x="2830292" y="4743129"/>
                <a:ext cx="643958" cy="307777"/>
              </a:xfrm>
              <a:prstGeom prst="rect">
                <a:avLst/>
              </a:prstGeom>
              <a:blipFill>
                <a:blip r:embed="rId4"/>
                <a:stretch>
                  <a:fillRect l="-8491" r="-3774"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1" name="CasellaDiTesto 20">
                <a:extLst>
                  <a:ext uri="{FF2B5EF4-FFF2-40B4-BE49-F238E27FC236}">
                    <a16:creationId xmlns:a16="http://schemas.microsoft.com/office/drawing/2014/main" id="{7EBDBEF0-0065-4473-863A-D278EEE3491E}"/>
                  </a:ext>
                </a:extLst>
              </p:cNvPr>
              <p:cNvSpPr txBox="1"/>
              <p:nvPr/>
            </p:nvSpPr>
            <p:spPr>
              <a:xfrm>
                <a:off x="4684334" y="4640061"/>
                <a:ext cx="57361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1" name="CasellaDiTesto 20">
                <a:extLst>
                  <a:ext uri="{FF2B5EF4-FFF2-40B4-BE49-F238E27FC236}">
                    <a16:creationId xmlns:a16="http://schemas.microsoft.com/office/drawing/2014/main" id="{7EBDBEF0-0065-4473-863A-D278EEE3491E}"/>
                  </a:ext>
                </a:extLst>
              </p:cNvPr>
              <p:cNvSpPr txBox="1">
                <a:spLocks noRot="1" noChangeAspect="1" noMove="1" noResize="1" noEditPoints="1" noAdjustHandles="1" noChangeArrowheads="1" noChangeShapeType="1" noTextEdit="1"/>
              </p:cNvSpPr>
              <p:nvPr/>
            </p:nvSpPr>
            <p:spPr>
              <a:xfrm>
                <a:off x="4684334" y="4640061"/>
                <a:ext cx="573619" cy="579005"/>
              </a:xfrm>
              <a:prstGeom prst="rect">
                <a:avLst/>
              </a:prstGeom>
              <a:blipFill>
                <a:blip r:embed="rId5"/>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2" name="CasellaDiTesto 21">
                <a:extLst>
                  <a:ext uri="{FF2B5EF4-FFF2-40B4-BE49-F238E27FC236}">
                    <a16:creationId xmlns:a16="http://schemas.microsoft.com/office/drawing/2014/main" id="{F1987C52-BB26-4E16-817F-091E651460EB}"/>
                  </a:ext>
                </a:extLst>
              </p:cNvPr>
              <p:cNvSpPr txBox="1"/>
              <p:nvPr/>
            </p:nvSpPr>
            <p:spPr>
              <a:xfrm>
                <a:off x="3557287" y="4752364"/>
                <a:ext cx="68127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0.658</m:t>
                      </m:r>
                    </m:oMath>
                  </m:oMathPara>
                </a14:m>
                <a:endParaRPr lang="it-IT" sz="2000" dirty="0"/>
              </a:p>
            </p:txBody>
          </p:sp>
        </mc:Choice>
        <mc:Fallback xmlns="">
          <p:sp>
            <p:nvSpPr>
              <p:cNvPr id="22" name="CasellaDiTesto 21">
                <a:extLst>
                  <a:ext uri="{FF2B5EF4-FFF2-40B4-BE49-F238E27FC236}">
                    <a16:creationId xmlns:a16="http://schemas.microsoft.com/office/drawing/2014/main" id="{F1987C52-BB26-4E16-817F-091E651460EB}"/>
                  </a:ext>
                </a:extLst>
              </p:cNvPr>
              <p:cNvSpPr txBox="1">
                <a:spLocks noRot="1" noChangeAspect="1" noMove="1" noResize="1" noEditPoints="1" noAdjustHandles="1" noChangeArrowheads="1" noChangeShapeType="1" noTextEdit="1"/>
              </p:cNvSpPr>
              <p:nvPr/>
            </p:nvSpPr>
            <p:spPr>
              <a:xfrm>
                <a:off x="3557287" y="4752364"/>
                <a:ext cx="681276" cy="307777"/>
              </a:xfrm>
              <a:prstGeom prst="rect">
                <a:avLst/>
              </a:prstGeom>
              <a:blipFill>
                <a:blip r:embed="rId6"/>
                <a:stretch>
                  <a:fillRect l="-9009" r="-9009"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3" name="CasellaDiTesto 22">
                <a:extLst>
                  <a:ext uri="{FF2B5EF4-FFF2-40B4-BE49-F238E27FC236}">
                    <a16:creationId xmlns:a16="http://schemas.microsoft.com/office/drawing/2014/main" id="{209843BE-FF2F-4F65-9922-B0867257F76B}"/>
                  </a:ext>
                </a:extLst>
              </p:cNvPr>
              <p:cNvSpPr txBox="1"/>
              <p:nvPr/>
            </p:nvSpPr>
            <p:spPr>
              <a:xfrm>
                <a:off x="5440383" y="4759793"/>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1.60</m:t>
                      </m:r>
                    </m:oMath>
                  </m:oMathPara>
                </a14:m>
                <a:endParaRPr lang="it-IT" sz="2000" dirty="0"/>
              </a:p>
            </p:txBody>
          </p:sp>
        </mc:Choice>
        <mc:Fallback xmlns="">
          <p:sp>
            <p:nvSpPr>
              <p:cNvPr id="23" name="CasellaDiTesto 22">
                <a:extLst>
                  <a:ext uri="{FF2B5EF4-FFF2-40B4-BE49-F238E27FC236}">
                    <a16:creationId xmlns:a16="http://schemas.microsoft.com/office/drawing/2014/main" id="{209843BE-FF2F-4F65-9922-B0867257F76B}"/>
                  </a:ext>
                </a:extLst>
              </p:cNvPr>
              <p:cNvSpPr txBox="1">
                <a:spLocks noRot="1" noChangeAspect="1" noMove="1" noResize="1" noEditPoints="1" noAdjustHandles="1" noChangeArrowheads="1" noChangeShapeType="1" noTextEdit="1"/>
              </p:cNvSpPr>
              <p:nvPr/>
            </p:nvSpPr>
            <p:spPr>
              <a:xfrm>
                <a:off x="5440383" y="4759793"/>
                <a:ext cx="538609" cy="307777"/>
              </a:xfrm>
              <a:prstGeom prst="rect">
                <a:avLst/>
              </a:prstGeom>
              <a:blipFill>
                <a:blip r:embed="rId7"/>
                <a:stretch>
                  <a:fillRect l="-10112" r="-10112" b="-6000"/>
                </a:stretch>
              </a:blipFill>
            </p:spPr>
            <p:txBody>
              <a:bodyPr/>
              <a:lstStyle/>
              <a:p>
                <a:r>
                  <a:rPr lang="it-IT">
                    <a:noFill/>
                  </a:rPr>
                  <a:t> </a:t>
                </a:r>
              </a:p>
            </p:txBody>
          </p:sp>
        </mc:Fallback>
      </mc:AlternateContent>
      <p:sp>
        <p:nvSpPr>
          <p:cNvPr id="24" name="Rettangolo 23">
            <a:extLst>
              <a:ext uri="{FF2B5EF4-FFF2-40B4-BE49-F238E27FC236}">
                <a16:creationId xmlns:a16="http://schemas.microsoft.com/office/drawing/2014/main" id="{9B059E17-DD94-4F4E-91C1-575067E3D080}"/>
              </a:ext>
            </a:extLst>
          </p:cNvPr>
          <p:cNvSpPr/>
          <p:nvPr/>
        </p:nvSpPr>
        <p:spPr>
          <a:xfrm>
            <a:off x="182883" y="1786663"/>
            <a:ext cx="11634577" cy="1015663"/>
          </a:xfrm>
          <a:prstGeom prst="rect">
            <a:avLst/>
          </a:prstGeom>
        </p:spPr>
        <p:txBody>
          <a:bodyPr wrap="square">
            <a:spAutoFit/>
          </a:bodyPr>
          <a:lstStyle/>
          <a:p>
            <a:r>
              <a:rPr lang="it-IT" sz="2000" dirty="0" err="1">
                <a:latin typeface="Arial" panose="020B0604020202020204" pitchFamily="34" charset="0"/>
                <a:cs typeface="Arial" panose="020B0604020202020204" pitchFamily="34" charset="0"/>
              </a:rPr>
              <a:t>Poichè</a:t>
            </a:r>
            <a:r>
              <a:rPr lang="it-IT" sz="2000" dirty="0">
                <a:latin typeface="Arial" panose="020B0604020202020204" pitchFamily="34" charset="0"/>
                <a:cs typeface="Arial" panose="020B0604020202020204" pitchFamily="34" charset="0"/>
              </a:rPr>
              <a:t> questo rapporto è maggiore di quello relativo ad un moto supersonico nel condotto si deve trovare solo il limite superiore per la pressione ambiente, cioè quella che si ha con uno shock nella sezione 2. </a:t>
            </a:r>
            <a:r>
              <a:rPr lang="it-IT" sz="2000" u="sng" dirty="0">
                <a:latin typeface="Arial" panose="020B0604020202020204" pitchFamily="34" charset="0"/>
                <a:cs typeface="Arial" panose="020B0604020202020204" pitchFamily="34" charset="0"/>
              </a:rPr>
              <a:t>Per qualsiasi pressione inferiore a questa ci sarà un onda nel  condotto</a:t>
            </a:r>
            <a:r>
              <a:rPr lang="it-IT" sz="2000" dirty="0">
                <a:latin typeface="Arial" panose="020B0604020202020204" pitchFamily="34" charset="0"/>
                <a:cs typeface="Arial" panose="020B0604020202020204" pitchFamily="34" charset="0"/>
              </a:rPr>
              <a:t>. </a:t>
            </a:r>
          </a:p>
        </p:txBody>
      </p:sp>
      <mc:AlternateContent xmlns:mc="http://schemas.openxmlformats.org/markup-compatibility/2006" xmlns:a14="http://schemas.microsoft.com/office/drawing/2010/main">
        <mc:Choice Requires="a14">
          <p:sp>
            <p:nvSpPr>
              <p:cNvPr id="34" name="CasellaDiTesto 33">
                <a:extLst>
                  <a:ext uri="{FF2B5EF4-FFF2-40B4-BE49-F238E27FC236}">
                    <a16:creationId xmlns:a16="http://schemas.microsoft.com/office/drawing/2014/main" id="{79E02CFD-B5E2-47FD-916B-AB58E7A9B24D}"/>
                  </a:ext>
                </a:extLst>
              </p:cNvPr>
              <p:cNvSpPr txBox="1"/>
              <p:nvPr/>
            </p:nvSpPr>
            <p:spPr>
              <a:xfrm>
                <a:off x="587966" y="3926792"/>
                <a:ext cx="225625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34</m:t>
                          </m:r>
                        </m:sub>
                      </m:sSub>
                    </m:oMath>
                  </m:oMathPara>
                </a14:m>
                <a:endParaRPr lang="it-IT" sz="2000" dirty="0"/>
              </a:p>
            </p:txBody>
          </p:sp>
        </mc:Choice>
        <mc:Fallback xmlns="">
          <p:sp>
            <p:nvSpPr>
              <p:cNvPr id="34" name="CasellaDiTesto 33">
                <a:extLst>
                  <a:ext uri="{FF2B5EF4-FFF2-40B4-BE49-F238E27FC236}">
                    <a16:creationId xmlns:a16="http://schemas.microsoft.com/office/drawing/2014/main" id="{79E02CFD-B5E2-47FD-916B-AB58E7A9B24D}"/>
                  </a:ext>
                </a:extLst>
              </p:cNvPr>
              <p:cNvSpPr txBox="1">
                <a:spLocks noRot="1" noChangeAspect="1" noMove="1" noResize="1" noEditPoints="1" noAdjustHandles="1" noChangeArrowheads="1" noChangeShapeType="1" noTextEdit="1"/>
              </p:cNvSpPr>
              <p:nvPr/>
            </p:nvSpPr>
            <p:spPr>
              <a:xfrm>
                <a:off x="587966" y="3926792"/>
                <a:ext cx="2256259" cy="307777"/>
              </a:xfrm>
              <a:prstGeom prst="rect">
                <a:avLst/>
              </a:prstGeom>
              <a:blipFill>
                <a:blip r:embed="rId8"/>
                <a:stretch>
                  <a:fillRect l="-2156" r="-539" b="-15686"/>
                </a:stretch>
              </a:blipFill>
            </p:spPr>
            <p:txBody>
              <a:bodyPr/>
              <a:lstStyle/>
              <a:p>
                <a:r>
                  <a:rPr lang="it-IT">
                    <a:noFill/>
                  </a:rPr>
                  <a:t> </a:t>
                </a:r>
              </a:p>
            </p:txBody>
          </p:sp>
        </mc:Fallback>
      </mc:AlternateContent>
      <p:cxnSp>
        <p:nvCxnSpPr>
          <p:cNvPr id="35" name="Connettore 2 34">
            <a:extLst>
              <a:ext uri="{FF2B5EF4-FFF2-40B4-BE49-F238E27FC236}">
                <a16:creationId xmlns:a16="http://schemas.microsoft.com/office/drawing/2014/main" id="{224B1050-93B9-492F-9300-B0955E1DED3A}"/>
              </a:ext>
            </a:extLst>
          </p:cNvPr>
          <p:cNvCxnSpPr/>
          <p:nvPr/>
        </p:nvCxnSpPr>
        <p:spPr>
          <a:xfrm>
            <a:off x="3041072" y="4080680"/>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CasellaDiTesto 35">
                <a:extLst>
                  <a:ext uri="{FF2B5EF4-FFF2-40B4-BE49-F238E27FC236}">
                    <a16:creationId xmlns:a16="http://schemas.microsoft.com/office/drawing/2014/main" id="{01439C77-51E3-47E7-BE0E-ECEC8B769277}"/>
                  </a:ext>
                </a:extLst>
              </p:cNvPr>
              <p:cNvSpPr txBox="1"/>
              <p:nvPr/>
            </p:nvSpPr>
            <p:spPr>
              <a:xfrm>
                <a:off x="5140007" y="3899710"/>
                <a:ext cx="82811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36" name="CasellaDiTesto 35">
                <a:extLst>
                  <a:ext uri="{FF2B5EF4-FFF2-40B4-BE49-F238E27FC236}">
                    <a16:creationId xmlns:a16="http://schemas.microsoft.com/office/drawing/2014/main" id="{01439C77-51E3-47E7-BE0E-ECEC8B769277}"/>
                  </a:ext>
                </a:extLst>
              </p:cNvPr>
              <p:cNvSpPr txBox="1">
                <a:spLocks noRot="1" noChangeAspect="1" noMove="1" noResize="1" noEditPoints="1" noAdjustHandles="1" noChangeArrowheads="1" noChangeShapeType="1" noTextEdit="1"/>
              </p:cNvSpPr>
              <p:nvPr/>
            </p:nvSpPr>
            <p:spPr>
              <a:xfrm>
                <a:off x="5140007" y="3899710"/>
                <a:ext cx="828111" cy="307777"/>
              </a:xfrm>
              <a:prstGeom prst="rect">
                <a:avLst/>
              </a:prstGeom>
              <a:blipFill>
                <a:blip r:embed="rId9"/>
                <a:stretch>
                  <a:fillRect l="-6618" r="-2941"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CasellaDiTesto 36">
                <a:extLst>
                  <a:ext uri="{FF2B5EF4-FFF2-40B4-BE49-F238E27FC236}">
                    <a16:creationId xmlns:a16="http://schemas.microsoft.com/office/drawing/2014/main" id="{A86AADBB-984B-4C13-9769-520F8546AB8B}"/>
                  </a:ext>
                </a:extLst>
              </p:cNvPr>
              <p:cNvSpPr txBox="1"/>
              <p:nvPr/>
            </p:nvSpPr>
            <p:spPr>
              <a:xfrm>
                <a:off x="6000172" y="3926701"/>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0.304 </m:t>
                      </m:r>
                    </m:oMath>
                  </m:oMathPara>
                </a14:m>
                <a:endParaRPr lang="it-IT" sz="2000" dirty="0"/>
              </a:p>
            </p:txBody>
          </p:sp>
        </mc:Choice>
        <mc:Fallback xmlns="">
          <p:sp>
            <p:nvSpPr>
              <p:cNvPr id="37" name="CasellaDiTesto 36">
                <a:extLst>
                  <a:ext uri="{FF2B5EF4-FFF2-40B4-BE49-F238E27FC236}">
                    <a16:creationId xmlns:a16="http://schemas.microsoft.com/office/drawing/2014/main" id="{A86AADBB-984B-4C13-9769-520F8546AB8B}"/>
                  </a:ext>
                </a:extLst>
              </p:cNvPr>
              <p:cNvSpPr txBox="1">
                <a:spLocks noRot="1" noChangeAspect="1" noMove="1" noResize="1" noEditPoints="1" noAdjustHandles="1" noChangeArrowheads="1" noChangeShapeType="1" noTextEdit="1"/>
              </p:cNvSpPr>
              <p:nvPr/>
            </p:nvSpPr>
            <p:spPr>
              <a:xfrm>
                <a:off x="6000172" y="3926701"/>
                <a:ext cx="737381" cy="307777"/>
              </a:xfrm>
              <a:prstGeom prst="rect">
                <a:avLst/>
              </a:prstGeom>
              <a:blipFill>
                <a:blip r:embed="rId10"/>
                <a:stretch>
                  <a:fillRect l="-7438" b="-5882"/>
                </a:stretch>
              </a:blipFill>
            </p:spPr>
            <p:txBody>
              <a:bodyPr/>
              <a:lstStyle/>
              <a:p>
                <a:r>
                  <a:rPr lang="it-IT">
                    <a:noFill/>
                  </a:rPr>
                  <a:t> </a:t>
                </a:r>
              </a:p>
            </p:txBody>
          </p:sp>
        </mc:Fallback>
      </mc:AlternateContent>
      <p:sp>
        <p:nvSpPr>
          <p:cNvPr id="38" name="Rettangolo 37">
            <a:extLst>
              <a:ext uri="{FF2B5EF4-FFF2-40B4-BE49-F238E27FC236}">
                <a16:creationId xmlns:a16="http://schemas.microsoft.com/office/drawing/2014/main" id="{35C6A816-A88F-4D2E-B5D9-812C9787F63F}"/>
              </a:ext>
            </a:extLst>
          </p:cNvPr>
          <p:cNvSpPr/>
          <p:nvPr/>
        </p:nvSpPr>
        <p:spPr>
          <a:xfrm>
            <a:off x="182883" y="4686073"/>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a:t>
            </a:r>
          </a:p>
        </p:txBody>
      </p:sp>
      <p:sp>
        <p:nvSpPr>
          <p:cNvPr id="44" name="Rettangolo 43">
            <a:extLst>
              <a:ext uri="{FF2B5EF4-FFF2-40B4-BE49-F238E27FC236}">
                <a16:creationId xmlns:a16="http://schemas.microsoft.com/office/drawing/2014/main" id="{3C7F43E6-1AE4-454F-8B0C-4522659C3065}"/>
              </a:ext>
            </a:extLst>
          </p:cNvPr>
          <p:cNvSpPr/>
          <p:nvPr/>
        </p:nvSpPr>
        <p:spPr>
          <a:xfrm>
            <a:off x="170964" y="5403392"/>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Facendo una catena di rapporti si può calcolare la pressione all'uscita del condotto</a:t>
            </a:r>
          </a:p>
        </p:txBody>
      </p:sp>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6A04DF1C-CE99-4D8D-BF61-A78AE6E0AA57}"/>
                  </a:ext>
                </a:extLst>
              </p:cNvPr>
              <p:cNvSpPr txBox="1"/>
              <p:nvPr/>
            </p:nvSpPr>
            <p:spPr>
              <a:xfrm>
                <a:off x="2310264" y="943178"/>
                <a:ext cx="1833515" cy="5831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34</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4</m:t>
                          </m:r>
                          <m:r>
                            <a:rPr lang="it-IT" sz="2000" b="0" i="1" smtClean="0">
                              <a:latin typeface="Cambria Math" panose="02040503050406030204" pitchFamily="18" charset="0"/>
                            </a:rPr>
                            <m:t>𝑓</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34</m:t>
                              </m:r>
                            </m:sub>
                          </m:sSub>
                        </m:num>
                        <m:den>
                          <m:r>
                            <a:rPr lang="it-IT" sz="2000" b="0" i="1" smtClean="0">
                              <a:latin typeface="Cambria Math" panose="02040503050406030204" pitchFamily="18" charset="0"/>
                            </a:rPr>
                            <m:t>𝐷</m:t>
                          </m:r>
                        </m:den>
                      </m:f>
                      <m:r>
                        <a:rPr lang="it-IT" sz="2000" b="0" i="1" smtClean="0">
                          <a:latin typeface="Cambria Math" panose="02040503050406030204" pitchFamily="18" charset="0"/>
                        </a:rPr>
                        <m:t>=</m:t>
                      </m:r>
                    </m:oMath>
                  </m:oMathPara>
                </a14:m>
                <a:endParaRPr lang="it-IT" sz="2000" dirty="0"/>
              </a:p>
            </p:txBody>
          </p:sp>
        </mc:Choice>
        <mc:Fallback xmlns="">
          <p:sp>
            <p:nvSpPr>
              <p:cNvPr id="27" name="CasellaDiTesto 26">
                <a:extLst>
                  <a:ext uri="{FF2B5EF4-FFF2-40B4-BE49-F238E27FC236}">
                    <a16:creationId xmlns:a16="http://schemas.microsoft.com/office/drawing/2014/main" id="{6A04DF1C-CE99-4D8D-BF61-A78AE6E0AA57}"/>
                  </a:ext>
                </a:extLst>
              </p:cNvPr>
              <p:cNvSpPr txBox="1">
                <a:spLocks noRot="1" noChangeAspect="1" noMove="1" noResize="1" noEditPoints="1" noAdjustHandles="1" noChangeArrowheads="1" noChangeShapeType="1" noTextEdit="1"/>
              </p:cNvSpPr>
              <p:nvPr/>
            </p:nvSpPr>
            <p:spPr>
              <a:xfrm>
                <a:off x="2310264" y="943178"/>
                <a:ext cx="1833515" cy="583108"/>
              </a:xfrm>
              <a:prstGeom prst="rect">
                <a:avLst/>
              </a:prstGeom>
              <a:blipFill>
                <a:blip r:embed="rId11"/>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9" name="CasellaDiTesto 28">
                <a:extLst>
                  <a:ext uri="{FF2B5EF4-FFF2-40B4-BE49-F238E27FC236}">
                    <a16:creationId xmlns:a16="http://schemas.microsoft.com/office/drawing/2014/main" id="{B9B6DAC2-4DF7-4394-8091-E35E3A7A5A8D}"/>
                  </a:ext>
                </a:extLst>
              </p:cNvPr>
              <p:cNvSpPr txBox="1"/>
              <p:nvPr/>
            </p:nvSpPr>
            <p:spPr>
              <a:xfrm>
                <a:off x="4143779" y="1098605"/>
                <a:ext cx="585097" cy="307777"/>
              </a:xfrm>
              <a:prstGeom prst="rect">
                <a:avLst/>
              </a:prstGeom>
              <a:noFill/>
            </p:spPr>
            <p:txBody>
              <a:bodyPr wrap="none" lIns="0" tIns="0" rIns="0" bIns="0" rtlCol="0">
                <a:spAutoFit/>
              </a:bodyPr>
              <a:lstStyle/>
              <a:p>
                <a14:m>
                  <m:oMath xmlns:m="http://schemas.openxmlformats.org/officeDocument/2006/math">
                    <m:r>
                      <a:rPr lang="it-IT" sz="2000" b="0" i="1" smtClean="0">
                        <a:latin typeface="Cambria Math" panose="02040503050406030204" pitchFamily="18" charset="0"/>
                      </a:rPr>
                      <m:t>0.</m:t>
                    </m:r>
                  </m:oMath>
                </a14:m>
                <a:r>
                  <a:rPr lang="it-IT" sz="2000" dirty="0"/>
                  <a:t>591</a:t>
                </a:r>
              </a:p>
            </p:txBody>
          </p:sp>
        </mc:Choice>
        <mc:Fallback xmlns="">
          <p:sp>
            <p:nvSpPr>
              <p:cNvPr id="29" name="CasellaDiTesto 28">
                <a:extLst>
                  <a:ext uri="{FF2B5EF4-FFF2-40B4-BE49-F238E27FC236}">
                    <a16:creationId xmlns:a16="http://schemas.microsoft.com/office/drawing/2014/main" id="{B9B6DAC2-4DF7-4394-8091-E35E3A7A5A8D}"/>
                  </a:ext>
                </a:extLst>
              </p:cNvPr>
              <p:cNvSpPr txBox="1">
                <a:spLocks noRot="1" noChangeAspect="1" noMove="1" noResize="1" noEditPoints="1" noAdjustHandles="1" noChangeArrowheads="1" noChangeShapeType="1" noTextEdit="1"/>
              </p:cNvSpPr>
              <p:nvPr/>
            </p:nvSpPr>
            <p:spPr>
              <a:xfrm>
                <a:off x="4143779" y="1098605"/>
                <a:ext cx="585097" cy="307777"/>
              </a:xfrm>
              <a:prstGeom prst="rect">
                <a:avLst/>
              </a:prstGeom>
              <a:blipFill>
                <a:blip r:embed="rId12"/>
                <a:stretch>
                  <a:fillRect l="-15625" t="-25490" r="-25000" b="-49020"/>
                </a:stretch>
              </a:blipFill>
            </p:spPr>
            <p:txBody>
              <a:bodyPr/>
              <a:lstStyle/>
              <a:p>
                <a:r>
                  <a:rPr lang="it-IT">
                    <a:noFill/>
                  </a:rPr>
                  <a:t> </a:t>
                </a:r>
              </a:p>
            </p:txBody>
          </p:sp>
        </mc:Fallback>
      </mc:AlternateContent>
      <p:sp>
        <p:nvSpPr>
          <p:cNvPr id="2" name="Rettangolo 1">
            <a:extLst>
              <a:ext uri="{FF2B5EF4-FFF2-40B4-BE49-F238E27FC236}">
                <a16:creationId xmlns:a16="http://schemas.microsoft.com/office/drawing/2014/main" id="{1B539E72-1850-45B7-B38D-ABF87A73DE40}"/>
              </a:ext>
            </a:extLst>
          </p:cNvPr>
          <p:cNvSpPr/>
          <p:nvPr/>
        </p:nvSpPr>
        <p:spPr>
          <a:xfrm>
            <a:off x="182881" y="2930577"/>
            <a:ext cx="11519383" cy="707886"/>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Il procedimento è analogo a quello già utilizzato nel primo caso ed, in particolare, fino al punto 3 non cambia nulla.</a:t>
            </a:r>
          </a:p>
        </p:txBody>
      </p:sp>
      <mc:AlternateContent xmlns:mc="http://schemas.openxmlformats.org/markup-compatibility/2006" xmlns:a14="http://schemas.microsoft.com/office/drawing/2010/main">
        <mc:Choice Requires="a14">
          <p:sp>
            <p:nvSpPr>
              <p:cNvPr id="40" name="CasellaDiTesto 39">
                <a:extLst>
                  <a:ext uri="{FF2B5EF4-FFF2-40B4-BE49-F238E27FC236}">
                    <a16:creationId xmlns:a16="http://schemas.microsoft.com/office/drawing/2014/main" id="{EC1BB474-8C60-4461-A490-07580693C751}"/>
                  </a:ext>
                </a:extLst>
              </p:cNvPr>
              <p:cNvSpPr txBox="1"/>
              <p:nvPr/>
            </p:nvSpPr>
            <p:spPr>
              <a:xfrm>
                <a:off x="587966" y="6008359"/>
                <a:ext cx="2566535"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oMath>
                  </m:oMathPara>
                </a14:m>
                <a:endParaRPr lang="it-IT" sz="2000" dirty="0"/>
              </a:p>
            </p:txBody>
          </p:sp>
        </mc:Choice>
        <mc:Fallback xmlns="">
          <p:sp>
            <p:nvSpPr>
              <p:cNvPr id="40" name="CasellaDiTesto 39">
                <a:extLst>
                  <a:ext uri="{FF2B5EF4-FFF2-40B4-BE49-F238E27FC236}">
                    <a16:creationId xmlns:a16="http://schemas.microsoft.com/office/drawing/2014/main" id="{EC1BB474-8C60-4461-A490-07580693C751}"/>
                  </a:ext>
                </a:extLst>
              </p:cNvPr>
              <p:cNvSpPr txBox="1">
                <a:spLocks noRot="1" noChangeAspect="1" noMove="1" noResize="1" noEditPoints="1" noAdjustHandles="1" noChangeArrowheads="1" noChangeShapeType="1" noTextEdit="1"/>
              </p:cNvSpPr>
              <p:nvPr/>
            </p:nvSpPr>
            <p:spPr>
              <a:xfrm>
                <a:off x="587966" y="6008359"/>
                <a:ext cx="2566535" cy="579326"/>
              </a:xfrm>
              <a:prstGeom prst="rect">
                <a:avLst/>
              </a:prstGeom>
              <a:blipFill>
                <a:blip r:embed="rId1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6" name="CasellaDiTesto 45">
                <a:extLst>
                  <a:ext uri="{FF2B5EF4-FFF2-40B4-BE49-F238E27FC236}">
                    <a16:creationId xmlns:a16="http://schemas.microsoft.com/office/drawing/2014/main" id="{26CC0754-DBDE-471E-8E65-72AED8434089}"/>
                  </a:ext>
                </a:extLst>
              </p:cNvPr>
              <p:cNvSpPr txBox="1"/>
              <p:nvPr/>
            </p:nvSpPr>
            <p:spPr>
              <a:xfrm>
                <a:off x="3174143" y="5957559"/>
                <a:ext cx="3925562"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1.60</m:t>
                          </m:r>
                        </m:num>
                        <m:den>
                          <m:r>
                            <a:rPr lang="it-IT" sz="2000" b="0" i="1" smtClean="0">
                              <a:latin typeface="Cambria Math" panose="02040503050406030204" pitchFamily="18" charset="0"/>
                            </a:rPr>
                            <m:t>2.04</m:t>
                          </m:r>
                        </m:den>
                      </m:f>
                      <m:r>
                        <a:rPr lang="it-IT" sz="2000" b="0" i="1" smtClean="0">
                          <a:latin typeface="Cambria Math" panose="02040503050406030204" pitchFamily="18" charset="0"/>
                        </a:rPr>
                        <m:t>6.55⋅6.85⋅</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−2</m:t>
                          </m:r>
                        </m:sup>
                      </m:sSup>
                      <m:r>
                        <a:rPr lang="it-IT" sz="2000" b="0" i="1" smtClean="0">
                          <a:latin typeface="Cambria Math" panose="02040503050406030204" pitchFamily="18" charset="0"/>
                        </a:rPr>
                        <m:t>⋅</m:t>
                      </m:r>
                      <m:r>
                        <a:rPr lang="it-IT" sz="2000" b="0" i="0" smtClean="0">
                          <a:latin typeface="Cambria Math" panose="02040503050406030204" pitchFamily="18" charset="0"/>
                        </a:rPr>
                        <m:t>160</m:t>
                      </m:r>
                      <m:r>
                        <a:rPr lang="it-IT" sz="2000" b="0" i="1" smtClean="0">
                          <a:latin typeface="Cambria Math" panose="02040503050406030204" pitchFamily="18" charset="0"/>
                        </a:rPr>
                        <m:t>⋅</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m:t>
                      </m:r>
                    </m:oMath>
                  </m:oMathPara>
                </a14:m>
                <a:endParaRPr lang="it-IT" sz="2000" dirty="0"/>
              </a:p>
            </p:txBody>
          </p:sp>
        </mc:Choice>
        <mc:Fallback xmlns="">
          <p:sp>
            <p:nvSpPr>
              <p:cNvPr id="46" name="CasellaDiTesto 45">
                <a:extLst>
                  <a:ext uri="{FF2B5EF4-FFF2-40B4-BE49-F238E27FC236}">
                    <a16:creationId xmlns:a16="http://schemas.microsoft.com/office/drawing/2014/main" id="{26CC0754-DBDE-471E-8E65-72AED8434089}"/>
                  </a:ext>
                </a:extLst>
              </p:cNvPr>
              <p:cNvSpPr txBox="1">
                <a:spLocks noRot="1" noChangeAspect="1" noMove="1" noResize="1" noEditPoints="1" noAdjustHandles="1" noChangeArrowheads="1" noChangeShapeType="1" noTextEdit="1"/>
              </p:cNvSpPr>
              <p:nvPr/>
            </p:nvSpPr>
            <p:spPr>
              <a:xfrm>
                <a:off x="3174143" y="5957559"/>
                <a:ext cx="3925562" cy="578235"/>
              </a:xfrm>
              <a:prstGeom prst="rect">
                <a:avLst/>
              </a:prstGeom>
              <a:blipFill>
                <a:blip r:embed="rId1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7" name="CasellaDiTesto 46">
                <a:extLst>
                  <a:ext uri="{FF2B5EF4-FFF2-40B4-BE49-F238E27FC236}">
                    <a16:creationId xmlns:a16="http://schemas.microsoft.com/office/drawing/2014/main" id="{58C76CF7-CA04-4CEF-A8F6-CC5BBC48C2D5}"/>
                  </a:ext>
                </a:extLst>
              </p:cNvPr>
              <p:cNvSpPr txBox="1"/>
              <p:nvPr/>
            </p:nvSpPr>
            <p:spPr>
              <a:xfrm>
                <a:off x="7204755" y="6144133"/>
                <a:ext cx="177882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i="1" smtClean="0">
                          <a:latin typeface="Cambria Math" panose="02040503050406030204" pitchFamily="18" charset="0"/>
                        </a:rPr>
                        <m:t>5</m:t>
                      </m:r>
                      <m:r>
                        <a:rPr lang="it-IT" sz="2000" b="0" i="1" smtClean="0">
                          <a:latin typeface="Cambria Math" panose="02040503050406030204" pitchFamily="18" charset="0"/>
                        </a:rPr>
                        <m:t>6.304⋅</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 </m:t>
                      </m:r>
                      <m:r>
                        <a:rPr lang="it-IT" sz="2000" b="0" i="1" smtClean="0">
                          <a:latin typeface="Cambria Math" panose="02040503050406030204" pitchFamily="18" charset="0"/>
                        </a:rPr>
                        <m:t>𝑃𝑎</m:t>
                      </m:r>
                    </m:oMath>
                  </m:oMathPara>
                </a14:m>
                <a:endParaRPr lang="it-IT" sz="2000" dirty="0"/>
              </a:p>
            </p:txBody>
          </p:sp>
        </mc:Choice>
        <mc:Fallback xmlns="">
          <p:sp>
            <p:nvSpPr>
              <p:cNvPr id="47" name="CasellaDiTesto 46">
                <a:extLst>
                  <a:ext uri="{FF2B5EF4-FFF2-40B4-BE49-F238E27FC236}">
                    <a16:creationId xmlns:a16="http://schemas.microsoft.com/office/drawing/2014/main" id="{58C76CF7-CA04-4CEF-A8F6-CC5BBC48C2D5}"/>
                  </a:ext>
                </a:extLst>
              </p:cNvPr>
              <p:cNvSpPr txBox="1">
                <a:spLocks noRot="1" noChangeAspect="1" noMove="1" noResize="1" noEditPoints="1" noAdjustHandles="1" noChangeArrowheads="1" noChangeShapeType="1" noTextEdit="1"/>
              </p:cNvSpPr>
              <p:nvPr/>
            </p:nvSpPr>
            <p:spPr>
              <a:xfrm>
                <a:off x="7204755" y="6144133"/>
                <a:ext cx="1778820" cy="307777"/>
              </a:xfrm>
              <a:prstGeom prst="rect">
                <a:avLst/>
              </a:prstGeom>
              <a:blipFill>
                <a:blip r:embed="rId15"/>
                <a:stretch>
                  <a:fillRect l="-3082" t="-4000" r="-2397" b="-8000"/>
                </a:stretch>
              </a:blipFill>
            </p:spPr>
            <p:txBody>
              <a:bodyPr/>
              <a:lstStyle/>
              <a:p>
                <a:r>
                  <a:rPr lang="it-IT">
                    <a:noFill/>
                  </a:rPr>
                  <a:t> </a:t>
                </a:r>
              </a:p>
            </p:txBody>
          </p:sp>
        </mc:Fallback>
      </mc:AlternateContent>
    </p:spTree>
    <p:extLst>
      <p:ext uri="{BB962C8B-B14F-4D97-AF65-F5344CB8AC3E}">
        <p14:creationId xmlns:p14="http://schemas.microsoft.com/office/powerpoint/2010/main" val="24687642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50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500"/>
                                        <p:tgtEl>
                                          <p:spTgt spid="2"/>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500"/>
                                        <p:tgtEl>
                                          <p:spTgt spid="34"/>
                                        </p:tgtEl>
                                      </p:cBhvr>
                                    </p:animEffect>
                                  </p:childTnLst>
                                </p:cTn>
                              </p:par>
                            </p:childTnLst>
                          </p:cTn>
                        </p:par>
                        <p:par>
                          <p:cTn id="30" fill="hold">
                            <p:stCondLst>
                              <p:cond delay="1000"/>
                            </p:stCondLst>
                            <p:childTnLst>
                              <p:par>
                                <p:cTn id="31" presetID="10" presetClass="entr" presetSubtype="0" fill="hold" nodeType="after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500"/>
                                        <p:tgtEl>
                                          <p:spTgt spid="3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500"/>
                                        <p:tgtEl>
                                          <p:spTgt spid="3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childTnLst>
                                </p:cTn>
                              </p:par>
                            </p:childTnLst>
                          </p:cTn>
                        </p:par>
                        <p:par>
                          <p:cTn id="50" fill="hold">
                            <p:stCondLst>
                              <p:cond delay="500"/>
                            </p:stCondLst>
                            <p:childTnLst>
                              <p:par>
                                <p:cTn id="51" presetID="10" presetClass="entr" presetSubtype="0" fill="hold" grpId="0" nodeType="afterEffect">
                                  <p:stCondLst>
                                    <p:cond delay="25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500"/>
                                        <p:tgtEl>
                                          <p:spTgt spid="21"/>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500"/>
                                        <p:tgtEl>
                                          <p:spTgt spid="22"/>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500"/>
                                        <p:tgtEl>
                                          <p:spTgt spid="23"/>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fade">
                                      <p:cBhvr>
                                        <p:cTn id="68" dur="500"/>
                                        <p:tgtEl>
                                          <p:spTgt spid="44"/>
                                        </p:tgtEl>
                                      </p:cBhvr>
                                    </p:animEffect>
                                  </p:childTnLst>
                                </p:cTn>
                              </p:par>
                            </p:childTnLst>
                          </p:cTn>
                        </p:par>
                        <p:par>
                          <p:cTn id="69" fill="hold">
                            <p:stCondLst>
                              <p:cond delay="500"/>
                            </p:stCondLst>
                            <p:childTnLst>
                              <p:par>
                                <p:cTn id="70" presetID="10" presetClass="entr" presetSubtype="0" fill="hold" grpId="0" nodeType="afterEffect">
                                  <p:stCondLst>
                                    <p:cond delay="250"/>
                                  </p:stCondLst>
                                  <p:childTnLst>
                                    <p:set>
                                      <p:cBhvr>
                                        <p:cTn id="71" dur="1" fill="hold">
                                          <p:stCondLst>
                                            <p:cond delay="0"/>
                                          </p:stCondLst>
                                        </p:cTn>
                                        <p:tgtEl>
                                          <p:spTgt spid="40"/>
                                        </p:tgtEl>
                                        <p:attrNameLst>
                                          <p:attrName>style.visibility</p:attrName>
                                        </p:attrNameLst>
                                      </p:cBhvr>
                                      <p:to>
                                        <p:strVal val="visible"/>
                                      </p:to>
                                    </p:set>
                                    <p:animEffect transition="in" filter="fade">
                                      <p:cBhvr>
                                        <p:cTn id="72" dur="500"/>
                                        <p:tgtEl>
                                          <p:spTgt spid="4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500"/>
                                        <p:tgtEl>
                                          <p:spTgt spid="46"/>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0" grpId="0"/>
      <p:bldP spid="21" grpId="0"/>
      <p:bldP spid="22" grpId="0"/>
      <p:bldP spid="23" grpId="0"/>
      <p:bldP spid="24" grpId="0"/>
      <p:bldP spid="34" grpId="0"/>
      <p:bldP spid="36" grpId="0"/>
      <p:bldP spid="37" grpId="0"/>
      <p:bldP spid="38" grpId="0"/>
      <p:bldP spid="44" grpId="0"/>
      <p:bldP spid="27" grpId="0"/>
      <p:bldP spid="29" grpId="0"/>
      <p:bldP spid="2" grpId="0"/>
      <p:bldP spid="40" grpId="0"/>
      <p:bldP spid="46"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7954A98-E633-45DA-AC95-3B5C1F37CD5D}"/>
              </a:ext>
            </a:extLst>
          </p:cNvPr>
          <p:cNvSpPr txBox="1"/>
          <p:nvPr/>
        </p:nvSpPr>
        <p:spPr>
          <a:xfrm>
            <a:off x="4156969" y="168676"/>
            <a:ext cx="3878062" cy="523220"/>
          </a:xfrm>
          <a:prstGeom prst="rect">
            <a:avLst/>
          </a:prstGeom>
          <a:noFill/>
        </p:spPr>
        <p:txBody>
          <a:bodyPr wrap="square" rtlCol="0">
            <a:spAutoFit/>
          </a:bodyPr>
          <a:lstStyle/>
          <a:p>
            <a:r>
              <a:rPr lang="it-IT" sz="2800" dirty="0"/>
              <a:t>MOTO ALLA FANNO (2/2)</a:t>
            </a:r>
          </a:p>
        </p:txBody>
      </p:sp>
      <p:sp>
        <p:nvSpPr>
          <p:cNvPr id="5" name="Rettangolo 4">
            <a:extLst>
              <a:ext uri="{FF2B5EF4-FFF2-40B4-BE49-F238E27FC236}">
                <a16:creationId xmlns:a16="http://schemas.microsoft.com/office/drawing/2014/main" id="{0CD8DDB8-BA73-41DE-B8E4-04607841247F}"/>
              </a:ext>
            </a:extLst>
          </p:cNvPr>
          <p:cNvSpPr/>
          <p:nvPr/>
        </p:nvSpPr>
        <p:spPr>
          <a:xfrm>
            <a:off x="429086" y="940013"/>
            <a:ext cx="10810043"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Un ugello convergente divergente è collegato ad un condotto adiabatico. Supponendo che:</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FE339503-CCC1-4FBB-8C37-A7DE94F96A9E}"/>
                  </a:ext>
                </a:extLst>
              </p:cNvPr>
              <p:cNvSpPr txBox="1"/>
              <p:nvPr/>
            </p:nvSpPr>
            <p:spPr>
              <a:xfrm>
                <a:off x="874295" y="1833811"/>
                <a:ext cx="197348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m:t>
                          </m:r>
                        </m:sub>
                      </m:sSub>
                      <m:r>
                        <a:rPr lang="it-IT" sz="2000" b="0" i="1" smtClean="0">
                          <a:latin typeface="Cambria Math" panose="02040503050406030204" pitchFamily="18" charset="0"/>
                        </a:rPr>
                        <m:t>=350⋅</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𝑃𝑎</m:t>
                      </m:r>
                    </m:oMath>
                  </m:oMathPara>
                </a14:m>
                <a:endParaRPr lang="it-IT" sz="2000" dirty="0"/>
              </a:p>
            </p:txBody>
          </p:sp>
        </mc:Choice>
        <mc:Fallback xmlns="">
          <p:sp>
            <p:nvSpPr>
              <p:cNvPr id="6" name="CasellaDiTesto 5">
                <a:extLst>
                  <a:ext uri="{FF2B5EF4-FFF2-40B4-BE49-F238E27FC236}">
                    <a16:creationId xmlns:a16="http://schemas.microsoft.com/office/drawing/2014/main" id="{FE339503-CCC1-4FBB-8C37-A7DE94F96A9E}"/>
                  </a:ext>
                </a:extLst>
              </p:cNvPr>
              <p:cNvSpPr txBox="1">
                <a:spLocks noRot="1" noChangeAspect="1" noMove="1" noResize="1" noEditPoints="1" noAdjustHandles="1" noChangeArrowheads="1" noChangeShapeType="1" noTextEdit="1"/>
              </p:cNvSpPr>
              <p:nvPr/>
            </p:nvSpPr>
            <p:spPr>
              <a:xfrm>
                <a:off x="874295" y="1833811"/>
                <a:ext cx="1973489" cy="307777"/>
              </a:xfrm>
              <a:prstGeom prst="rect">
                <a:avLst/>
              </a:prstGeom>
              <a:blipFill>
                <a:blip r:embed="rId2"/>
                <a:stretch>
                  <a:fillRect l="-2778" t="-4000" r="-2469" b="-2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3EAFF7F7-B3A8-42B1-9947-25B265FD73DE}"/>
                  </a:ext>
                </a:extLst>
              </p:cNvPr>
              <p:cNvSpPr txBox="1"/>
              <p:nvPr/>
            </p:nvSpPr>
            <p:spPr>
              <a:xfrm>
                <a:off x="6187847" y="1673446"/>
                <a:ext cx="1012328" cy="6285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𝐴</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𝐴</m:t>
                              </m:r>
                            </m:e>
                            <m:sub>
                              <m:r>
                                <a:rPr lang="it-IT" sz="2000" b="0" i="1" smtClean="0">
                                  <a:latin typeface="Cambria Math" panose="02040503050406030204" pitchFamily="18" charset="0"/>
                                </a:rPr>
                                <m:t>1</m:t>
                              </m:r>
                            </m:sub>
                          </m:sSub>
                        </m:den>
                      </m:f>
                      <m:r>
                        <a:rPr lang="it-IT" sz="2000" b="0" i="1" smtClean="0">
                          <a:latin typeface="Cambria Math" panose="02040503050406030204" pitchFamily="18" charset="0"/>
                        </a:rPr>
                        <m:t>=2.5</m:t>
                      </m:r>
                    </m:oMath>
                  </m:oMathPara>
                </a14:m>
                <a:endParaRPr lang="it-IT" sz="2000" dirty="0"/>
              </a:p>
            </p:txBody>
          </p:sp>
        </mc:Choice>
        <mc:Fallback xmlns="">
          <p:sp>
            <p:nvSpPr>
              <p:cNvPr id="7" name="CasellaDiTesto 6">
                <a:extLst>
                  <a:ext uri="{FF2B5EF4-FFF2-40B4-BE49-F238E27FC236}">
                    <a16:creationId xmlns:a16="http://schemas.microsoft.com/office/drawing/2014/main" id="{3EAFF7F7-B3A8-42B1-9947-25B265FD73DE}"/>
                  </a:ext>
                </a:extLst>
              </p:cNvPr>
              <p:cNvSpPr txBox="1">
                <a:spLocks noRot="1" noChangeAspect="1" noMove="1" noResize="1" noEditPoints="1" noAdjustHandles="1" noChangeArrowheads="1" noChangeShapeType="1" noTextEdit="1"/>
              </p:cNvSpPr>
              <p:nvPr/>
            </p:nvSpPr>
            <p:spPr>
              <a:xfrm>
                <a:off x="6187847" y="1673446"/>
                <a:ext cx="1012328" cy="628505"/>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D3731DDC-2496-4A73-953B-6FD97BABC3F8}"/>
                  </a:ext>
                </a:extLst>
              </p:cNvPr>
              <p:cNvSpPr txBox="1"/>
              <p:nvPr/>
            </p:nvSpPr>
            <p:spPr>
              <a:xfrm>
                <a:off x="874295" y="2610330"/>
                <a:ext cx="130734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𝑓</m:t>
                      </m:r>
                      <m:r>
                        <a:rPr lang="it-IT" sz="2000" b="0" i="1" smtClean="0">
                          <a:latin typeface="Cambria Math" panose="02040503050406030204" pitchFamily="18" charset="0"/>
                        </a:rPr>
                        <m:t>=0.0025</m:t>
                      </m:r>
                    </m:oMath>
                  </m:oMathPara>
                </a14:m>
                <a:endParaRPr lang="it-IT" sz="2000" dirty="0"/>
              </a:p>
            </p:txBody>
          </p:sp>
        </mc:Choice>
        <mc:Fallback xmlns="">
          <p:sp>
            <p:nvSpPr>
              <p:cNvPr id="8" name="CasellaDiTesto 7">
                <a:extLst>
                  <a:ext uri="{FF2B5EF4-FFF2-40B4-BE49-F238E27FC236}">
                    <a16:creationId xmlns:a16="http://schemas.microsoft.com/office/drawing/2014/main" id="{D3731DDC-2496-4A73-953B-6FD97BABC3F8}"/>
                  </a:ext>
                </a:extLst>
              </p:cNvPr>
              <p:cNvSpPr txBox="1">
                <a:spLocks noRot="1" noChangeAspect="1" noMove="1" noResize="1" noEditPoints="1" noAdjustHandles="1" noChangeArrowheads="1" noChangeShapeType="1" noTextEdit="1"/>
              </p:cNvSpPr>
              <p:nvPr/>
            </p:nvSpPr>
            <p:spPr>
              <a:xfrm>
                <a:off x="874295" y="2610330"/>
                <a:ext cx="1307346" cy="307777"/>
              </a:xfrm>
              <a:prstGeom prst="rect">
                <a:avLst/>
              </a:prstGeom>
              <a:blipFill>
                <a:blip r:embed="rId4"/>
                <a:stretch>
                  <a:fillRect l="-6047" r="-3721" b="-3333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7797FC26-7F0A-4079-804C-E7308AEE2D79}"/>
                  </a:ext>
                </a:extLst>
              </p:cNvPr>
              <p:cNvSpPr txBox="1"/>
              <p:nvPr/>
            </p:nvSpPr>
            <p:spPr>
              <a:xfrm>
                <a:off x="7927061" y="1833811"/>
                <a:ext cx="22440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𝐷</m:t>
                      </m:r>
                      <m:r>
                        <a:rPr lang="it-IT" sz="2000" b="0" i="1" smtClean="0">
                          <a:latin typeface="Cambria Math" panose="02040503050406030204" pitchFamily="18" charset="0"/>
                        </a:rPr>
                        <m:t>=1 </m:t>
                      </m:r>
                      <m:r>
                        <a:rPr lang="it-IT" sz="2000" b="0" i="1" smtClean="0">
                          <a:latin typeface="Cambria Math" panose="02040503050406030204" pitchFamily="18" charset="0"/>
                        </a:rPr>
                        <m:t>𝑖𝑛</m:t>
                      </m:r>
                      <m:r>
                        <a:rPr lang="it-IT" sz="2000" b="0" i="1" smtClean="0">
                          <a:latin typeface="Cambria Math" panose="02040503050406030204" pitchFamily="18" charset="0"/>
                        </a:rPr>
                        <m:t>=0.025 </m:t>
                      </m:r>
                      <m:r>
                        <a:rPr lang="it-IT" sz="2000" b="0" i="1" smtClean="0">
                          <a:latin typeface="Cambria Math" panose="02040503050406030204" pitchFamily="18" charset="0"/>
                        </a:rPr>
                        <m:t>𝑚</m:t>
                      </m:r>
                    </m:oMath>
                  </m:oMathPara>
                </a14:m>
                <a:endParaRPr lang="it-IT" sz="2000" dirty="0"/>
              </a:p>
            </p:txBody>
          </p:sp>
        </mc:Choice>
        <mc:Fallback xmlns="">
          <p:sp>
            <p:nvSpPr>
              <p:cNvPr id="9" name="CasellaDiTesto 8">
                <a:extLst>
                  <a:ext uri="{FF2B5EF4-FFF2-40B4-BE49-F238E27FC236}">
                    <a16:creationId xmlns:a16="http://schemas.microsoft.com/office/drawing/2014/main" id="{7797FC26-7F0A-4079-804C-E7308AEE2D79}"/>
                  </a:ext>
                </a:extLst>
              </p:cNvPr>
              <p:cNvSpPr txBox="1">
                <a:spLocks noRot="1" noChangeAspect="1" noMove="1" noResize="1" noEditPoints="1" noAdjustHandles="1" noChangeArrowheads="1" noChangeShapeType="1" noTextEdit="1"/>
              </p:cNvSpPr>
              <p:nvPr/>
            </p:nvSpPr>
            <p:spPr>
              <a:xfrm>
                <a:off x="7927061" y="1833811"/>
                <a:ext cx="2244012" cy="307777"/>
              </a:xfrm>
              <a:prstGeom prst="rect">
                <a:avLst/>
              </a:prstGeom>
              <a:blipFill>
                <a:blip r:embed="rId5"/>
                <a:stretch>
                  <a:fillRect l="-2174" r="-1087" b="-8000"/>
                </a:stretch>
              </a:blipFill>
            </p:spPr>
            <p:txBody>
              <a:bodyPr/>
              <a:lstStyle/>
              <a:p>
                <a:r>
                  <a:rPr lang="it-IT">
                    <a:noFill/>
                  </a:rPr>
                  <a:t> </a:t>
                </a:r>
              </a:p>
            </p:txBody>
          </p:sp>
        </mc:Fallback>
      </mc:AlternateContent>
      <p:sp>
        <p:nvSpPr>
          <p:cNvPr id="10" name="Rettangolo 9">
            <a:extLst>
              <a:ext uri="{FF2B5EF4-FFF2-40B4-BE49-F238E27FC236}">
                <a16:creationId xmlns:a16="http://schemas.microsoft.com/office/drawing/2014/main" id="{3533D836-A48C-4566-8AE1-A290E761F650}"/>
              </a:ext>
            </a:extLst>
          </p:cNvPr>
          <p:cNvSpPr/>
          <p:nvPr/>
        </p:nvSpPr>
        <p:spPr>
          <a:xfrm>
            <a:off x="429086" y="3543210"/>
            <a:ext cx="11762914"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Determinare la posizione dell’onda d’urto all’interno del condotto.</a:t>
            </a:r>
          </a:p>
        </p:txBody>
      </p:sp>
      <mc:AlternateContent xmlns:mc="http://schemas.openxmlformats.org/markup-compatibility/2006" xmlns:a14="http://schemas.microsoft.com/office/drawing/2010/main">
        <mc:Choice Requires="a14">
          <p:sp>
            <p:nvSpPr>
              <p:cNvPr id="12" name="CasellaDiTesto 11">
                <a:extLst>
                  <a:ext uri="{FF2B5EF4-FFF2-40B4-BE49-F238E27FC236}">
                    <a16:creationId xmlns:a16="http://schemas.microsoft.com/office/drawing/2014/main" id="{EC0CB69C-89E2-474F-B92A-B7CDA17440B6}"/>
                  </a:ext>
                </a:extLst>
              </p:cNvPr>
              <p:cNvSpPr txBox="1"/>
              <p:nvPr/>
            </p:nvSpPr>
            <p:spPr>
              <a:xfrm>
                <a:off x="3476764" y="1811337"/>
                <a:ext cx="198419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𝑎</m:t>
                          </m:r>
                        </m:sub>
                      </m:sSub>
                      <m:r>
                        <a:rPr lang="it-IT" sz="2000" b="0" i="1" smtClean="0">
                          <a:latin typeface="Cambria Math" panose="02040503050406030204" pitchFamily="18" charset="0"/>
                        </a:rPr>
                        <m:t>=100⋅</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𝑃𝑎</m:t>
                      </m:r>
                    </m:oMath>
                  </m:oMathPara>
                </a14:m>
                <a:endParaRPr lang="it-IT" sz="2000" dirty="0"/>
              </a:p>
            </p:txBody>
          </p:sp>
        </mc:Choice>
        <mc:Fallback xmlns="">
          <p:sp>
            <p:nvSpPr>
              <p:cNvPr id="12" name="CasellaDiTesto 11">
                <a:extLst>
                  <a:ext uri="{FF2B5EF4-FFF2-40B4-BE49-F238E27FC236}">
                    <a16:creationId xmlns:a16="http://schemas.microsoft.com/office/drawing/2014/main" id="{EC0CB69C-89E2-474F-B92A-B7CDA17440B6}"/>
                  </a:ext>
                </a:extLst>
              </p:cNvPr>
              <p:cNvSpPr txBox="1">
                <a:spLocks noRot="1" noChangeAspect="1" noMove="1" noResize="1" noEditPoints="1" noAdjustHandles="1" noChangeArrowheads="1" noChangeShapeType="1" noTextEdit="1"/>
              </p:cNvSpPr>
              <p:nvPr/>
            </p:nvSpPr>
            <p:spPr>
              <a:xfrm>
                <a:off x="3476764" y="1811337"/>
                <a:ext cx="1984198" cy="307777"/>
              </a:xfrm>
              <a:prstGeom prst="rect">
                <a:avLst/>
              </a:prstGeom>
              <a:blipFill>
                <a:blip r:embed="rId6"/>
                <a:stretch>
                  <a:fillRect l="-2761" t="-1961" r="-2147" b="-2352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3" name="CasellaDiTesto 12">
                <a:extLst>
                  <a:ext uri="{FF2B5EF4-FFF2-40B4-BE49-F238E27FC236}">
                    <a16:creationId xmlns:a16="http://schemas.microsoft.com/office/drawing/2014/main" id="{4C83D268-0DC5-4C43-883F-48E1459754E9}"/>
                  </a:ext>
                </a:extLst>
              </p:cNvPr>
              <p:cNvSpPr txBox="1"/>
              <p:nvPr/>
            </p:nvSpPr>
            <p:spPr>
              <a:xfrm>
                <a:off x="3476764" y="2610329"/>
                <a:ext cx="11475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𝐿</m:t>
                      </m:r>
                      <m:r>
                        <a:rPr lang="it-IT" sz="2000" b="0" i="1" smtClean="0">
                          <a:latin typeface="Cambria Math" panose="02040503050406030204" pitchFamily="18" charset="0"/>
                        </a:rPr>
                        <m:t>=1.5 </m:t>
                      </m:r>
                      <m:r>
                        <a:rPr lang="it-IT" sz="2000" b="0" i="1" smtClean="0">
                          <a:latin typeface="Cambria Math" panose="02040503050406030204" pitchFamily="18" charset="0"/>
                        </a:rPr>
                        <m:t>𝑚</m:t>
                      </m:r>
                    </m:oMath>
                  </m:oMathPara>
                </a14:m>
                <a:endParaRPr lang="it-IT" sz="2000" dirty="0"/>
              </a:p>
            </p:txBody>
          </p:sp>
        </mc:Choice>
        <mc:Fallback xmlns="">
          <p:sp>
            <p:nvSpPr>
              <p:cNvPr id="13" name="CasellaDiTesto 12">
                <a:extLst>
                  <a:ext uri="{FF2B5EF4-FFF2-40B4-BE49-F238E27FC236}">
                    <a16:creationId xmlns:a16="http://schemas.microsoft.com/office/drawing/2014/main" id="{4C83D268-0DC5-4C43-883F-48E1459754E9}"/>
                  </a:ext>
                </a:extLst>
              </p:cNvPr>
              <p:cNvSpPr txBox="1">
                <a:spLocks noRot="1" noChangeAspect="1" noMove="1" noResize="1" noEditPoints="1" noAdjustHandles="1" noChangeArrowheads="1" noChangeShapeType="1" noTextEdit="1"/>
              </p:cNvSpPr>
              <p:nvPr/>
            </p:nvSpPr>
            <p:spPr>
              <a:xfrm>
                <a:off x="3476764" y="2610329"/>
                <a:ext cx="1147558" cy="307777"/>
              </a:xfrm>
              <a:prstGeom prst="rect">
                <a:avLst/>
              </a:prstGeom>
              <a:blipFill>
                <a:blip r:embed="rId7"/>
                <a:stretch>
                  <a:fillRect l="-4762" r="-2116" b="-5882"/>
                </a:stretch>
              </a:blipFill>
            </p:spPr>
            <p:txBody>
              <a:bodyPr/>
              <a:lstStyle/>
              <a:p>
                <a:r>
                  <a:rPr lang="it-IT">
                    <a:noFill/>
                  </a:rPr>
                  <a:t> </a:t>
                </a:r>
              </a:p>
            </p:txBody>
          </p:sp>
        </mc:Fallback>
      </mc:AlternateContent>
      <p:pic>
        <p:nvPicPr>
          <p:cNvPr id="2" name="Immagine 1">
            <a:extLst>
              <a:ext uri="{FF2B5EF4-FFF2-40B4-BE49-F238E27FC236}">
                <a16:creationId xmlns:a16="http://schemas.microsoft.com/office/drawing/2014/main" id="{D77F3CFA-E82C-48EA-B1EC-0C5831DC8EDE}"/>
              </a:ext>
            </a:extLst>
          </p:cNvPr>
          <p:cNvPicPr>
            <a:picLocks noChangeAspect="1"/>
          </p:cNvPicPr>
          <p:nvPr/>
        </p:nvPicPr>
        <p:blipFill>
          <a:blip r:embed="rId8"/>
          <a:stretch>
            <a:fillRect/>
          </a:stretch>
        </p:blipFill>
        <p:spPr>
          <a:xfrm>
            <a:off x="2131973" y="4411509"/>
            <a:ext cx="8039100" cy="1724025"/>
          </a:xfrm>
          <a:prstGeom prst="rect">
            <a:avLst/>
          </a:prstGeom>
        </p:spPr>
      </p:pic>
    </p:spTree>
    <p:extLst>
      <p:ext uri="{BB962C8B-B14F-4D97-AF65-F5344CB8AC3E}">
        <p14:creationId xmlns:p14="http://schemas.microsoft.com/office/powerpoint/2010/main" val="38562976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childTnLst>
                          </p:cTn>
                        </p:par>
                        <p:par>
                          <p:cTn id="12" fill="hold">
                            <p:stCondLst>
                              <p:cond delay="1250"/>
                            </p:stCondLst>
                            <p:childTnLst>
                              <p:par>
                                <p:cTn id="13" presetID="22" presetClass="entr" presetSubtype="4" fill="hold" grpId="0" nodeType="afterEffect">
                                  <p:stCondLst>
                                    <p:cond delay="25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2500"/>
                            </p:stCondLst>
                            <p:childTnLst>
                              <p:par>
                                <p:cTn id="21" presetID="22" presetClass="entr" presetSubtype="4" fill="hold" grpId="0" nodeType="afterEffect">
                                  <p:stCondLst>
                                    <p:cond delay="25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childTnLst>
                          </p:cTn>
                        </p:par>
                        <p:par>
                          <p:cTn id="24" fill="hold">
                            <p:stCondLst>
                              <p:cond delay="3250"/>
                            </p:stCondLst>
                            <p:childTnLst>
                              <p:par>
                                <p:cTn id="25" presetID="22" presetClass="entr" presetSubtype="4"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par>
                          <p:cTn id="28" fill="hold">
                            <p:stCondLst>
                              <p:cond delay="3750"/>
                            </p:stCondLst>
                            <p:childTnLst>
                              <p:par>
                                <p:cTn id="29" presetID="10" presetClass="entr" presetSubtype="0" fill="hold" grpId="0" nodeType="afterEffect">
                                  <p:stCondLst>
                                    <p:cond delay="25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par>
                                <p:cTn id="32" presetID="10" presetClass="entr" presetSubtype="0" fill="hold" nodeType="withEffect">
                                  <p:stCondLst>
                                    <p:cond delay="25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CD8DDB8-BA73-41DE-B8E4-04607841247F}"/>
              </a:ext>
            </a:extLst>
          </p:cNvPr>
          <p:cNvSpPr/>
          <p:nvPr/>
        </p:nvSpPr>
        <p:spPr>
          <a:xfrm>
            <a:off x="278711" y="1343671"/>
            <a:ext cx="11634577" cy="707886"/>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 rapporto delle aree, utilizzando le tabelle (</a:t>
            </a:r>
            <a:r>
              <a:rPr lang="it-IT" sz="2000" b="1" u="sng" dirty="0">
                <a:latin typeface="Arial" panose="020B0604020202020204" pitchFamily="34" charset="0"/>
                <a:cs typeface="Arial" panose="020B0604020202020204" pitchFamily="34" charset="0"/>
              </a:rPr>
              <a:t>ISO</a:t>
            </a:r>
            <a:r>
              <a:rPr lang="it-IT" sz="2000" dirty="0">
                <a:latin typeface="Arial" panose="020B0604020202020204" pitchFamily="34" charset="0"/>
                <a:cs typeface="Arial" panose="020B0604020202020204" pitchFamily="34" charset="0"/>
              </a:rPr>
              <a:t>), si può trovare il Mach nella sezione 2 e da questo gli altri rapporti caratteristici:</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FE339503-CCC1-4FBB-8C37-A7DE94F96A9E}"/>
                  </a:ext>
                </a:extLst>
              </p:cNvPr>
              <p:cNvSpPr txBox="1"/>
              <p:nvPr/>
            </p:nvSpPr>
            <p:spPr>
              <a:xfrm>
                <a:off x="683795" y="428067"/>
                <a:ext cx="137095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25</m:t>
                          </m:r>
                        </m:sub>
                      </m:sSub>
                      <m:r>
                        <a:rPr lang="it-IT" sz="2000" b="0" i="1" smtClean="0">
                          <a:latin typeface="Cambria Math" panose="02040503050406030204" pitchFamily="18" charset="0"/>
                        </a:rPr>
                        <m:t>=1.5 </m:t>
                      </m:r>
                      <m:r>
                        <a:rPr lang="it-IT" sz="2000" b="0" i="1" smtClean="0">
                          <a:latin typeface="Cambria Math" panose="02040503050406030204" pitchFamily="18" charset="0"/>
                        </a:rPr>
                        <m:t>𝑚</m:t>
                      </m:r>
                    </m:oMath>
                  </m:oMathPara>
                </a14:m>
                <a:endParaRPr lang="it-IT" sz="2000" dirty="0"/>
              </a:p>
            </p:txBody>
          </p:sp>
        </mc:Choice>
        <mc:Fallback xmlns="">
          <p:sp>
            <p:nvSpPr>
              <p:cNvPr id="6" name="CasellaDiTesto 5">
                <a:extLst>
                  <a:ext uri="{FF2B5EF4-FFF2-40B4-BE49-F238E27FC236}">
                    <a16:creationId xmlns:a16="http://schemas.microsoft.com/office/drawing/2014/main" id="{FE339503-CCC1-4FBB-8C37-A7DE94F96A9E}"/>
                  </a:ext>
                </a:extLst>
              </p:cNvPr>
              <p:cNvSpPr txBox="1">
                <a:spLocks noRot="1" noChangeAspect="1" noMove="1" noResize="1" noEditPoints="1" noAdjustHandles="1" noChangeArrowheads="1" noChangeShapeType="1" noTextEdit="1"/>
              </p:cNvSpPr>
              <p:nvPr/>
            </p:nvSpPr>
            <p:spPr>
              <a:xfrm>
                <a:off x="683795" y="428067"/>
                <a:ext cx="1370953" cy="307777"/>
              </a:xfrm>
              <a:prstGeom prst="rect">
                <a:avLst/>
              </a:prstGeom>
              <a:blipFill>
                <a:blip r:embed="rId2"/>
                <a:stretch>
                  <a:fillRect l="-3556" r="-2222"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2" name="CasellaDiTesto 11">
                <a:extLst>
                  <a:ext uri="{FF2B5EF4-FFF2-40B4-BE49-F238E27FC236}">
                    <a16:creationId xmlns:a16="http://schemas.microsoft.com/office/drawing/2014/main" id="{88EA41E5-A186-46B7-B223-5C4A9BF4B0B6}"/>
                  </a:ext>
                </a:extLst>
              </p:cNvPr>
              <p:cNvSpPr txBox="1"/>
              <p:nvPr/>
            </p:nvSpPr>
            <p:spPr>
              <a:xfrm>
                <a:off x="4303295" y="290400"/>
                <a:ext cx="1833514" cy="5831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25</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4</m:t>
                          </m:r>
                          <m:r>
                            <a:rPr lang="it-IT" sz="2000" b="0" i="1" smtClean="0">
                              <a:latin typeface="Cambria Math" panose="02040503050406030204" pitchFamily="18" charset="0"/>
                            </a:rPr>
                            <m:t>𝑓</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25</m:t>
                              </m:r>
                            </m:sub>
                          </m:sSub>
                        </m:num>
                        <m:den>
                          <m:r>
                            <a:rPr lang="it-IT" sz="2000" b="0" i="1" smtClean="0">
                              <a:latin typeface="Cambria Math" panose="02040503050406030204" pitchFamily="18" charset="0"/>
                            </a:rPr>
                            <m:t>𝐷</m:t>
                          </m:r>
                        </m:den>
                      </m:f>
                      <m:r>
                        <a:rPr lang="it-IT" sz="2000" b="0" i="1" smtClean="0">
                          <a:latin typeface="Cambria Math" panose="02040503050406030204" pitchFamily="18" charset="0"/>
                        </a:rPr>
                        <m:t>=</m:t>
                      </m:r>
                    </m:oMath>
                  </m:oMathPara>
                </a14:m>
                <a:endParaRPr lang="it-IT" sz="2000" dirty="0"/>
              </a:p>
            </p:txBody>
          </p:sp>
        </mc:Choice>
        <mc:Fallback xmlns="">
          <p:sp>
            <p:nvSpPr>
              <p:cNvPr id="12" name="CasellaDiTesto 11">
                <a:extLst>
                  <a:ext uri="{FF2B5EF4-FFF2-40B4-BE49-F238E27FC236}">
                    <a16:creationId xmlns:a16="http://schemas.microsoft.com/office/drawing/2014/main" id="{88EA41E5-A186-46B7-B223-5C4A9BF4B0B6}"/>
                  </a:ext>
                </a:extLst>
              </p:cNvPr>
              <p:cNvSpPr txBox="1">
                <a:spLocks noRot="1" noChangeAspect="1" noMove="1" noResize="1" noEditPoints="1" noAdjustHandles="1" noChangeArrowheads="1" noChangeShapeType="1" noTextEdit="1"/>
              </p:cNvSpPr>
              <p:nvPr/>
            </p:nvSpPr>
            <p:spPr>
              <a:xfrm>
                <a:off x="4303295" y="290400"/>
                <a:ext cx="1833514" cy="583108"/>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3" name="CasellaDiTesto 12">
                <a:extLst>
                  <a:ext uri="{FF2B5EF4-FFF2-40B4-BE49-F238E27FC236}">
                    <a16:creationId xmlns:a16="http://schemas.microsoft.com/office/drawing/2014/main" id="{F71E46E2-E6C4-4C2F-8B93-6165970F09A8}"/>
                  </a:ext>
                </a:extLst>
              </p:cNvPr>
              <p:cNvSpPr txBox="1"/>
              <p:nvPr/>
            </p:nvSpPr>
            <p:spPr>
              <a:xfrm>
                <a:off x="2741195" y="428066"/>
                <a:ext cx="100989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m:t>
                          </m:r>
                        </m:sub>
                      </m:sSub>
                    </m:oMath>
                  </m:oMathPara>
                </a14:m>
                <a:endParaRPr lang="it-IT" sz="2000" dirty="0"/>
              </a:p>
            </p:txBody>
          </p:sp>
        </mc:Choice>
        <mc:Fallback xmlns="">
          <p:sp>
            <p:nvSpPr>
              <p:cNvPr id="13" name="CasellaDiTesto 12">
                <a:extLst>
                  <a:ext uri="{FF2B5EF4-FFF2-40B4-BE49-F238E27FC236}">
                    <a16:creationId xmlns:a16="http://schemas.microsoft.com/office/drawing/2014/main" id="{F71E46E2-E6C4-4C2F-8B93-6165970F09A8}"/>
                  </a:ext>
                </a:extLst>
              </p:cNvPr>
              <p:cNvSpPr txBox="1">
                <a:spLocks noRot="1" noChangeAspect="1" noMove="1" noResize="1" noEditPoints="1" noAdjustHandles="1" noChangeArrowheads="1" noChangeShapeType="1" noTextEdit="1"/>
              </p:cNvSpPr>
              <p:nvPr/>
            </p:nvSpPr>
            <p:spPr>
              <a:xfrm>
                <a:off x="2741195" y="428066"/>
                <a:ext cx="1009892" cy="307777"/>
              </a:xfrm>
              <a:prstGeom prst="rect">
                <a:avLst/>
              </a:prstGeom>
              <a:blipFill>
                <a:blip r:embed="rId4"/>
                <a:stretch>
                  <a:fillRect l="-6061" r="-2424" b="-2352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4" name="CasellaDiTesto 13">
                <a:extLst>
                  <a:ext uri="{FF2B5EF4-FFF2-40B4-BE49-F238E27FC236}">
                    <a16:creationId xmlns:a16="http://schemas.microsoft.com/office/drawing/2014/main" id="{E28B1FEB-D682-405E-A24A-77D864E35B4E}"/>
                  </a:ext>
                </a:extLst>
              </p:cNvPr>
              <p:cNvSpPr txBox="1"/>
              <p:nvPr/>
            </p:nvSpPr>
            <p:spPr>
              <a:xfrm>
                <a:off x="6136810" y="445827"/>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0.591</m:t>
                      </m:r>
                    </m:oMath>
                  </m:oMathPara>
                </a14:m>
                <a:endParaRPr lang="it-IT" sz="2000" dirty="0"/>
              </a:p>
            </p:txBody>
          </p:sp>
        </mc:Choice>
        <mc:Fallback xmlns="">
          <p:sp>
            <p:nvSpPr>
              <p:cNvPr id="14" name="CasellaDiTesto 13">
                <a:extLst>
                  <a:ext uri="{FF2B5EF4-FFF2-40B4-BE49-F238E27FC236}">
                    <a16:creationId xmlns:a16="http://schemas.microsoft.com/office/drawing/2014/main" id="{E28B1FEB-D682-405E-A24A-77D864E35B4E}"/>
                  </a:ext>
                </a:extLst>
              </p:cNvPr>
              <p:cNvSpPr txBox="1">
                <a:spLocks noRot="1" noChangeAspect="1" noMove="1" noResize="1" noEditPoints="1" noAdjustHandles="1" noChangeArrowheads="1" noChangeShapeType="1" noTextEdit="1"/>
              </p:cNvSpPr>
              <p:nvPr/>
            </p:nvSpPr>
            <p:spPr>
              <a:xfrm>
                <a:off x="6136810" y="445827"/>
                <a:ext cx="681277" cy="307777"/>
              </a:xfrm>
              <a:prstGeom prst="rect">
                <a:avLst/>
              </a:prstGeom>
              <a:blipFill>
                <a:blip r:embed="rId5"/>
                <a:stretch>
                  <a:fillRect l="-9009" r="-9009"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C4580E72-571E-4511-AFD2-DDEE8B5DE91B}"/>
                  </a:ext>
                </a:extLst>
              </p:cNvPr>
              <p:cNvSpPr txBox="1"/>
              <p:nvPr/>
            </p:nvSpPr>
            <p:spPr>
              <a:xfrm>
                <a:off x="683794" y="2485049"/>
                <a:ext cx="64395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2</m:t>
                          </m:r>
                        </m:sub>
                      </m:sSub>
                      <m:r>
                        <a:rPr lang="it-IT" sz="2000" b="0" i="1" smtClean="0">
                          <a:latin typeface="Cambria Math" panose="02040503050406030204" pitchFamily="18" charset="0"/>
                        </a:rPr>
                        <m:t>=</m:t>
                      </m:r>
                    </m:oMath>
                  </m:oMathPara>
                </a14:m>
                <a:endParaRPr lang="it-IT" sz="2000" dirty="0"/>
              </a:p>
            </p:txBody>
          </p:sp>
        </mc:Choice>
        <mc:Fallback xmlns="">
          <p:sp>
            <p:nvSpPr>
              <p:cNvPr id="15" name="CasellaDiTesto 14">
                <a:extLst>
                  <a:ext uri="{FF2B5EF4-FFF2-40B4-BE49-F238E27FC236}">
                    <a16:creationId xmlns:a16="http://schemas.microsoft.com/office/drawing/2014/main" id="{C4580E72-571E-4511-AFD2-DDEE8B5DE91B}"/>
                  </a:ext>
                </a:extLst>
              </p:cNvPr>
              <p:cNvSpPr txBox="1">
                <a:spLocks noRot="1" noChangeAspect="1" noMove="1" noResize="1" noEditPoints="1" noAdjustHandles="1" noChangeArrowheads="1" noChangeShapeType="1" noTextEdit="1"/>
              </p:cNvSpPr>
              <p:nvPr/>
            </p:nvSpPr>
            <p:spPr>
              <a:xfrm>
                <a:off x="683794" y="2485049"/>
                <a:ext cx="643959" cy="307777"/>
              </a:xfrm>
              <a:prstGeom prst="rect">
                <a:avLst/>
              </a:prstGeom>
              <a:blipFill>
                <a:blip r:embed="rId6"/>
                <a:stretch>
                  <a:fillRect l="-8491" r="-3774"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6" name="CasellaDiTesto 15">
                <a:extLst>
                  <a:ext uri="{FF2B5EF4-FFF2-40B4-BE49-F238E27FC236}">
                    <a16:creationId xmlns:a16="http://schemas.microsoft.com/office/drawing/2014/main" id="{A4DD4E1F-75CE-4F3F-B1F7-F4B1821F6FF9}"/>
                  </a:ext>
                </a:extLst>
              </p:cNvPr>
              <p:cNvSpPr txBox="1"/>
              <p:nvPr/>
            </p:nvSpPr>
            <p:spPr>
              <a:xfrm>
                <a:off x="3246141" y="2341320"/>
                <a:ext cx="684482"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r>
                        <a:rPr lang="it-IT" sz="2000" b="0" i="1" smtClean="0">
                          <a:latin typeface="Cambria Math" panose="02040503050406030204" pitchFamily="18" charset="0"/>
                        </a:rPr>
                        <m:t>=</m:t>
                      </m:r>
                    </m:oMath>
                  </m:oMathPara>
                </a14:m>
                <a:endParaRPr lang="it-IT" sz="2000" dirty="0"/>
              </a:p>
            </p:txBody>
          </p:sp>
        </mc:Choice>
        <mc:Fallback xmlns="">
          <p:sp>
            <p:nvSpPr>
              <p:cNvPr id="16" name="CasellaDiTesto 15">
                <a:extLst>
                  <a:ext uri="{FF2B5EF4-FFF2-40B4-BE49-F238E27FC236}">
                    <a16:creationId xmlns:a16="http://schemas.microsoft.com/office/drawing/2014/main" id="{A4DD4E1F-75CE-4F3F-B1F7-F4B1821F6FF9}"/>
                  </a:ext>
                </a:extLst>
              </p:cNvPr>
              <p:cNvSpPr txBox="1">
                <a:spLocks noRot="1" noChangeAspect="1" noMove="1" noResize="1" noEditPoints="1" noAdjustHandles="1" noChangeArrowheads="1" noChangeShapeType="1" noTextEdit="1"/>
              </p:cNvSpPr>
              <p:nvPr/>
            </p:nvSpPr>
            <p:spPr>
              <a:xfrm>
                <a:off x="3246141" y="2341320"/>
                <a:ext cx="684482" cy="579326"/>
              </a:xfrm>
              <a:prstGeom prst="rect">
                <a:avLst/>
              </a:prstGeom>
              <a:blipFill>
                <a:blip r:embed="rId7"/>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8" name="CasellaDiTesto 17">
                <a:extLst>
                  <a:ext uri="{FF2B5EF4-FFF2-40B4-BE49-F238E27FC236}">
                    <a16:creationId xmlns:a16="http://schemas.microsoft.com/office/drawing/2014/main" id="{1357E121-633B-425E-A803-5BDB9D027891}"/>
                  </a:ext>
                </a:extLst>
              </p:cNvPr>
              <p:cNvSpPr txBox="1"/>
              <p:nvPr/>
            </p:nvSpPr>
            <p:spPr>
              <a:xfrm>
                <a:off x="1410789" y="2494284"/>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2.44</m:t>
                      </m:r>
                    </m:oMath>
                  </m:oMathPara>
                </a14:m>
                <a:endParaRPr lang="it-IT" sz="2000" dirty="0"/>
              </a:p>
            </p:txBody>
          </p:sp>
        </mc:Choice>
        <mc:Fallback xmlns="">
          <p:sp>
            <p:nvSpPr>
              <p:cNvPr id="18" name="CasellaDiTesto 17">
                <a:extLst>
                  <a:ext uri="{FF2B5EF4-FFF2-40B4-BE49-F238E27FC236}">
                    <a16:creationId xmlns:a16="http://schemas.microsoft.com/office/drawing/2014/main" id="{1357E121-633B-425E-A803-5BDB9D027891}"/>
                  </a:ext>
                </a:extLst>
              </p:cNvPr>
              <p:cNvSpPr txBox="1">
                <a:spLocks noRot="1" noChangeAspect="1" noMove="1" noResize="1" noEditPoints="1" noAdjustHandles="1" noChangeArrowheads="1" noChangeShapeType="1" noTextEdit="1"/>
              </p:cNvSpPr>
              <p:nvPr/>
            </p:nvSpPr>
            <p:spPr>
              <a:xfrm>
                <a:off x="1410789" y="2494284"/>
                <a:ext cx="538609" cy="307777"/>
              </a:xfrm>
              <a:prstGeom prst="rect">
                <a:avLst/>
              </a:prstGeom>
              <a:blipFill>
                <a:blip r:embed="rId8"/>
                <a:stretch>
                  <a:fillRect l="-10112" r="-10112"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9" name="CasellaDiTesto 18">
                <a:extLst>
                  <a:ext uri="{FF2B5EF4-FFF2-40B4-BE49-F238E27FC236}">
                    <a16:creationId xmlns:a16="http://schemas.microsoft.com/office/drawing/2014/main" id="{FDF200A6-AFCC-4869-A1CC-EFB61936FAAB}"/>
                  </a:ext>
                </a:extLst>
              </p:cNvPr>
              <p:cNvSpPr txBox="1"/>
              <p:nvPr/>
            </p:nvSpPr>
            <p:spPr>
              <a:xfrm>
                <a:off x="4002190" y="2461052"/>
                <a:ext cx="126598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6.40⋅</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−2</m:t>
                          </m:r>
                        </m:sup>
                      </m:sSup>
                    </m:oMath>
                  </m:oMathPara>
                </a14:m>
                <a:endParaRPr lang="it-IT" sz="2000" dirty="0"/>
              </a:p>
            </p:txBody>
          </p:sp>
        </mc:Choice>
        <mc:Fallback xmlns="">
          <p:sp>
            <p:nvSpPr>
              <p:cNvPr id="19" name="CasellaDiTesto 18">
                <a:extLst>
                  <a:ext uri="{FF2B5EF4-FFF2-40B4-BE49-F238E27FC236}">
                    <a16:creationId xmlns:a16="http://schemas.microsoft.com/office/drawing/2014/main" id="{FDF200A6-AFCC-4869-A1CC-EFB61936FAAB}"/>
                  </a:ext>
                </a:extLst>
              </p:cNvPr>
              <p:cNvSpPr txBox="1">
                <a:spLocks noRot="1" noChangeAspect="1" noMove="1" noResize="1" noEditPoints="1" noAdjustHandles="1" noChangeArrowheads="1" noChangeShapeType="1" noTextEdit="1"/>
              </p:cNvSpPr>
              <p:nvPr/>
            </p:nvSpPr>
            <p:spPr>
              <a:xfrm>
                <a:off x="4002190" y="2461052"/>
                <a:ext cx="1265988" cy="307777"/>
              </a:xfrm>
              <a:prstGeom prst="rect">
                <a:avLst/>
              </a:prstGeom>
              <a:blipFill>
                <a:blip r:embed="rId9"/>
                <a:stretch>
                  <a:fillRect l="-4348" t="-4000" r="-1932"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4" name="Rettangolo 23">
                <a:extLst>
                  <a:ext uri="{FF2B5EF4-FFF2-40B4-BE49-F238E27FC236}">
                    <a16:creationId xmlns:a16="http://schemas.microsoft.com/office/drawing/2014/main" id="{9B059E17-DD94-4F4E-91C1-575067E3D080}"/>
                  </a:ext>
                </a:extLst>
              </p:cNvPr>
              <p:cNvSpPr/>
              <p:nvPr/>
            </p:nvSpPr>
            <p:spPr>
              <a:xfrm>
                <a:off x="278709" y="3185049"/>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entrando con </a:t>
                </a:r>
                <a14:m>
                  <m:oMath xmlns:m="http://schemas.openxmlformats.org/officeDocument/2006/math">
                    <m:sSub>
                      <m:sSubPr>
                        <m:ctrlPr>
                          <a:rPr lang="it-IT" sz="2000" b="0" i="1" dirty="0" smtClean="0">
                            <a:latin typeface="Cambria Math" panose="02040503050406030204" pitchFamily="18" charset="0"/>
                            <a:cs typeface="Arial" panose="020B0604020202020204" pitchFamily="34" charset="0"/>
                          </a:rPr>
                        </m:ctrlPr>
                      </m:sSubPr>
                      <m:e>
                        <m:r>
                          <a:rPr lang="it-IT" sz="2000" b="0" i="1" dirty="0" smtClean="0">
                            <a:latin typeface="Cambria Math" panose="02040503050406030204" pitchFamily="18" charset="0"/>
                            <a:cs typeface="Arial" panose="020B0604020202020204" pitchFamily="34" charset="0"/>
                          </a:rPr>
                          <m:t>𝑀</m:t>
                        </m:r>
                      </m:e>
                      <m:sub>
                        <m:r>
                          <a:rPr lang="it-IT" sz="2000" b="0" i="1" dirty="0" smtClean="0">
                            <a:latin typeface="Cambria Math" panose="02040503050406030204" pitchFamily="18" charset="0"/>
                            <a:cs typeface="Arial" panose="020B0604020202020204" pitchFamily="34" charset="0"/>
                          </a:rPr>
                          <m:t>2</m:t>
                        </m:r>
                      </m:sub>
                    </m:sSub>
                  </m:oMath>
                </a14:m>
                <a:r>
                  <a:rPr lang="it-IT" sz="2000" dirty="0">
                    <a:latin typeface="Arial" panose="020B0604020202020204" pitchFamily="34" charset="0"/>
                    <a:cs typeface="Arial" panose="020B0604020202020204" pitchFamily="34" charset="0"/>
                  </a:rPr>
                  <a:t> si ha:</a:t>
                </a:r>
              </a:p>
            </p:txBody>
          </p:sp>
        </mc:Choice>
        <mc:Fallback xmlns="">
          <p:sp>
            <p:nvSpPr>
              <p:cNvPr id="24" name="Rettangolo 23">
                <a:extLst>
                  <a:ext uri="{FF2B5EF4-FFF2-40B4-BE49-F238E27FC236}">
                    <a16:creationId xmlns:a16="http://schemas.microsoft.com/office/drawing/2014/main" id="{9B059E17-DD94-4F4E-91C1-575067E3D080}"/>
                  </a:ext>
                </a:extLst>
              </p:cNvPr>
              <p:cNvSpPr>
                <a:spLocks noRot="1" noChangeAspect="1" noMove="1" noResize="1" noEditPoints="1" noAdjustHandles="1" noChangeArrowheads="1" noChangeShapeType="1" noTextEdit="1"/>
              </p:cNvSpPr>
              <p:nvPr/>
            </p:nvSpPr>
            <p:spPr>
              <a:xfrm>
                <a:off x="278709" y="3185049"/>
                <a:ext cx="11634577" cy="400110"/>
              </a:xfrm>
              <a:prstGeom prst="rect">
                <a:avLst/>
              </a:prstGeom>
              <a:blipFill>
                <a:blip r:embed="rId10"/>
                <a:stretch>
                  <a:fillRect l="-577" t="-6061" b="-2727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5669862" y="3230219"/>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2</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5669862" y="3230219"/>
                <a:ext cx="828112" cy="307777"/>
              </a:xfrm>
              <a:prstGeom prst="rect">
                <a:avLst/>
              </a:prstGeom>
              <a:blipFill>
                <a:blip r:embed="rId11"/>
                <a:stretch>
                  <a:fillRect l="-6618" r="-2941"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8232209" y="3086490"/>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8232209" y="3086490"/>
                <a:ext cx="575479" cy="579005"/>
              </a:xfrm>
              <a:prstGeom prst="rect">
                <a:avLst/>
              </a:prstGeom>
              <a:blipFill>
                <a:blip r:embed="rId1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6530027" y="3257210"/>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0.420</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6530027" y="3257210"/>
                <a:ext cx="681277" cy="307777"/>
              </a:xfrm>
              <a:prstGeom prst="rect">
                <a:avLst/>
              </a:prstGeom>
              <a:blipFill>
                <a:blip r:embed="rId13"/>
                <a:stretch>
                  <a:fillRect l="-8036" r="-8036"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8884740" y="3206222"/>
                <a:ext cx="68127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0.303</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8884740" y="3206222"/>
                <a:ext cx="681276" cy="307777"/>
              </a:xfrm>
              <a:prstGeom prst="rect">
                <a:avLst/>
              </a:prstGeom>
              <a:blipFill>
                <a:blip r:embed="rId14"/>
                <a:stretch>
                  <a:fillRect l="-8036" r="-8036" b="-6000"/>
                </a:stretch>
              </a:blipFill>
            </p:spPr>
            <p:txBody>
              <a:bodyPr/>
              <a:lstStyle/>
              <a:p>
                <a:r>
                  <a:rPr lang="it-IT">
                    <a:noFill/>
                  </a:rPr>
                  <a:t> </a:t>
                </a:r>
              </a:p>
            </p:txBody>
          </p:sp>
        </mc:Fallback>
      </mc:AlternateContent>
      <p:pic>
        <p:nvPicPr>
          <p:cNvPr id="29" name="Immagine 28">
            <a:extLst>
              <a:ext uri="{FF2B5EF4-FFF2-40B4-BE49-F238E27FC236}">
                <a16:creationId xmlns:a16="http://schemas.microsoft.com/office/drawing/2014/main" id="{A230AEC3-3356-406A-B466-4CE14949CADC}"/>
              </a:ext>
            </a:extLst>
          </p:cNvPr>
          <p:cNvPicPr>
            <a:picLocks noChangeAspect="1"/>
          </p:cNvPicPr>
          <p:nvPr/>
        </p:nvPicPr>
        <p:blipFill>
          <a:blip r:embed="rId15"/>
          <a:stretch>
            <a:fillRect/>
          </a:stretch>
        </p:blipFill>
        <p:spPr>
          <a:xfrm>
            <a:off x="7166310" y="153425"/>
            <a:ext cx="4946921" cy="1060892"/>
          </a:xfrm>
          <a:prstGeom prst="rect">
            <a:avLst/>
          </a:prstGeom>
        </p:spPr>
      </p:pic>
      <p:sp>
        <p:nvSpPr>
          <p:cNvPr id="30" name="Rettangolo 29">
            <a:extLst>
              <a:ext uri="{FF2B5EF4-FFF2-40B4-BE49-F238E27FC236}">
                <a16:creationId xmlns:a16="http://schemas.microsoft.com/office/drawing/2014/main" id="{76FBC363-65D3-4E2A-BBBA-BA4E21CC40C7}"/>
              </a:ext>
            </a:extLst>
          </p:cNvPr>
          <p:cNvSpPr/>
          <p:nvPr/>
        </p:nvSpPr>
        <p:spPr>
          <a:xfrm>
            <a:off x="278708" y="3842674"/>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 cui:</a:t>
            </a:r>
          </a:p>
        </p:txBody>
      </p:sp>
      <mc:AlternateContent xmlns:mc="http://schemas.openxmlformats.org/markup-compatibility/2006" xmlns:a14="http://schemas.microsoft.com/office/drawing/2010/main">
        <mc:Choice Requires="a14">
          <p:sp>
            <p:nvSpPr>
              <p:cNvPr id="31" name="CasellaDiTesto 30">
                <a:extLst>
                  <a:ext uri="{FF2B5EF4-FFF2-40B4-BE49-F238E27FC236}">
                    <a16:creationId xmlns:a16="http://schemas.microsoft.com/office/drawing/2014/main" id="{F7668C6B-F44E-479C-83DD-247DBECFF827}"/>
                  </a:ext>
                </a:extLst>
              </p:cNvPr>
              <p:cNvSpPr txBox="1"/>
              <p:nvPr/>
            </p:nvSpPr>
            <p:spPr>
              <a:xfrm>
                <a:off x="614404" y="4577717"/>
                <a:ext cx="1966051"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oMath>
                  </m:oMathPara>
                </a14:m>
                <a:endParaRPr lang="it-IT" sz="2000" dirty="0"/>
              </a:p>
            </p:txBody>
          </p:sp>
        </mc:Choice>
        <mc:Fallback xmlns="">
          <p:sp>
            <p:nvSpPr>
              <p:cNvPr id="31" name="CasellaDiTesto 30">
                <a:extLst>
                  <a:ext uri="{FF2B5EF4-FFF2-40B4-BE49-F238E27FC236}">
                    <a16:creationId xmlns:a16="http://schemas.microsoft.com/office/drawing/2014/main" id="{F7668C6B-F44E-479C-83DD-247DBECFF827}"/>
                  </a:ext>
                </a:extLst>
              </p:cNvPr>
              <p:cNvSpPr txBox="1">
                <a:spLocks noRot="1" noChangeAspect="1" noMove="1" noResize="1" noEditPoints="1" noAdjustHandles="1" noChangeArrowheads="1" noChangeShapeType="1" noTextEdit="1"/>
              </p:cNvSpPr>
              <p:nvPr/>
            </p:nvSpPr>
            <p:spPr>
              <a:xfrm>
                <a:off x="614404" y="4577717"/>
                <a:ext cx="1966051" cy="579326"/>
              </a:xfrm>
              <a:prstGeom prst="rect">
                <a:avLst/>
              </a:prstGeom>
              <a:blipFill>
                <a:blip r:embed="rId16"/>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2" name="CasellaDiTesto 31">
                <a:extLst>
                  <a:ext uri="{FF2B5EF4-FFF2-40B4-BE49-F238E27FC236}">
                    <a16:creationId xmlns:a16="http://schemas.microsoft.com/office/drawing/2014/main" id="{E65A87D7-B5BF-49A5-87A8-D1749FE9AD01}"/>
                  </a:ext>
                </a:extLst>
              </p:cNvPr>
              <p:cNvSpPr txBox="1"/>
              <p:nvPr/>
            </p:nvSpPr>
            <p:spPr>
              <a:xfrm>
                <a:off x="2665738" y="4526917"/>
                <a:ext cx="2591479" cy="6176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6.40⋅</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−2</m:t>
                              </m:r>
                            </m:sup>
                          </m:sSup>
                        </m:num>
                        <m:den>
                          <m:r>
                            <a:rPr lang="it-IT" sz="2000" b="0" i="1" smtClean="0">
                              <a:latin typeface="Cambria Math" panose="02040503050406030204" pitchFamily="18" charset="0"/>
                            </a:rPr>
                            <m:t>0.303</m:t>
                          </m:r>
                        </m:den>
                      </m:f>
                      <m:r>
                        <a:rPr lang="it-IT" sz="2000" b="0" i="0" smtClean="0">
                          <a:latin typeface="Cambria Math" panose="02040503050406030204" pitchFamily="18" charset="0"/>
                        </a:rPr>
                        <m:t>350</m:t>
                      </m:r>
                      <m:r>
                        <a:rPr lang="it-IT" sz="2000" b="0" i="1" smtClean="0">
                          <a:latin typeface="Cambria Math" panose="02040503050406030204" pitchFamily="18" charset="0"/>
                        </a:rPr>
                        <m:t>⋅</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m:t>
                      </m:r>
                    </m:oMath>
                  </m:oMathPara>
                </a14:m>
                <a:endParaRPr lang="it-IT" sz="2000" dirty="0"/>
              </a:p>
            </p:txBody>
          </p:sp>
        </mc:Choice>
        <mc:Fallback xmlns="">
          <p:sp>
            <p:nvSpPr>
              <p:cNvPr id="32" name="CasellaDiTesto 31">
                <a:extLst>
                  <a:ext uri="{FF2B5EF4-FFF2-40B4-BE49-F238E27FC236}">
                    <a16:creationId xmlns:a16="http://schemas.microsoft.com/office/drawing/2014/main" id="{E65A87D7-B5BF-49A5-87A8-D1749FE9AD01}"/>
                  </a:ext>
                </a:extLst>
              </p:cNvPr>
              <p:cNvSpPr txBox="1">
                <a:spLocks noRot="1" noChangeAspect="1" noMove="1" noResize="1" noEditPoints="1" noAdjustHandles="1" noChangeArrowheads="1" noChangeShapeType="1" noTextEdit="1"/>
              </p:cNvSpPr>
              <p:nvPr/>
            </p:nvSpPr>
            <p:spPr>
              <a:xfrm>
                <a:off x="2665738" y="4526917"/>
                <a:ext cx="2591479" cy="617605"/>
              </a:xfrm>
              <a:prstGeom prst="rect">
                <a:avLst/>
              </a:prstGeom>
              <a:blipFill>
                <a:blip r:embed="rId17"/>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3" name="CasellaDiTesto 32">
                <a:extLst>
                  <a:ext uri="{FF2B5EF4-FFF2-40B4-BE49-F238E27FC236}">
                    <a16:creationId xmlns:a16="http://schemas.microsoft.com/office/drawing/2014/main" id="{4C39DA02-6F0C-4CF6-A82C-2BA01A971276}"/>
                  </a:ext>
                </a:extLst>
              </p:cNvPr>
              <p:cNvSpPr txBox="1"/>
              <p:nvPr/>
            </p:nvSpPr>
            <p:spPr>
              <a:xfrm>
                <a:off x="5298875" y="4713491"/>
                <a:ext cx="1778820"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73.927⋅</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 </m:t>
                      </m:r>
                      <m:r>
                        <a:rPr lang="it-IT" sz="2000" b="0" i="1" smtClean="0">
                          <a:latin typeface="Cambria Math" panose="02040503050406030204" pitchFamily="18" charset="0"/>
                        </a:rPr>
                        <m:t>𝑃𝑎</m:t>
                      </m:r>
                    </m:oMath>
                  </m:oMathPara>
                </a14:m>
                <a:endParaRPr lang="it-IT" sz="2000" dirty="0"/>
              </a:p>
            </p:txBody>
          </p:sp>
        </mc:Choice>
        <mc:Fallback xmlns="">
          <p:sp>
            <p:nvSpPr>
              <p:cNvPr id="33" name="CasellaDiTesto 32">
                <a:extLst>
                  <a:ext uri="{FF2B5EF4-FFF2-40B4-BE49-F238E27FC236}">
                    <a16:creationId xmlns:a16="http://schemas.microsoft.com/office/drawing/2014/main" id="{4C39DA02-6F0C-4CF6-A82C-2BA01A971276}"/>
                  </a:ext>
                </a:extLst>
              </p:cNvPr>
              <p:cNvSpPr txBox="1">
                <a:spLocks noRot="1" noChangeAspect="1" noMove="1" noResize="1" noEditPoints="1" noAdjustHandles="1" noChangeArrowheads="1" noChangeShapeType="1" noTextEdit="1"/>
              </p:cNvSpPr>
              <p:nvPr/>
            </p:nvSpPr>
            <p:spPr>
              <a:xfrm>
                <a:off x="5298875" y="4713491"/>
                <a:ext cx="1778820" cy="307777"/>
              </a:xfrm>
              <a:prstGeom prst="rect">
                <a:avLst/>
              </a:prstGeom>
              <a:blipFill>
                <a:blip r:embed="rId18"/>
                <a:stretch>
                  <a:fillRect l="-2740" t="-1961" r="-2740" b="-5882"/>
                </a:stretch>
              </a:blipFill>
            </p:spPr>
            <p:txBody>
              <a:bodyPr/>
              <a:lstStyle/>
              <a:p>
                <a:r>
                  <a:rPr lang="it-IT">
                    <a:noFill/>
                  </a:rPr>
                  <a:t> </a:t>
                </a:r>
              </a:p>
            </p:txBody>
          </p:sp>
        </mc:Fallback>
      </mc:AlternateContent>
      <p:sp>
        <p:nvSpPr>
          <p:cNvPr id="34" name="Rettangolo 33">
            <a:extLst>
              <a:ext uri="{FF2B5EF4-FFF2-40B4-BE49-F238E27FC236}">
                <a16:creationId xmlns:a16="http://schemas.microsoft.com/office/drawing/2014/main" id="{B05ABC13-4315-4F20-88E2-287942FC64C3}"/>
              </a:ext>
            </a:extLst>
          </p:cNvPr>
          <p:cNvSpPr/>
          <p:nvPr/>
        </p:nvSpPr>
        <p:spPr>
          <a:xfrm>
            <a:off x="278708" y="5463161"/>
            <a:ext cx="11634577" cy="1015663"/>
          </a:xfrm>
          <a:prstGeom prst="rect">
            <a:avLst/>
          </a:prstGeom>
        </p:spPr>
        <p:txBody>
          <a:bodyPr wrap="square">
            <a:spAutoFit/>
          </a:bodyPr>
          <a:lstStyle/>
          <a:p>
            <a:r>
              <a:rPr lang="it-IT" sz="2000" dirty="0" err="1">
                <a:latin typeface="Arial" panose="020B0604020202020204" pitchFamily="34" charset="0"/>
                <a:cs typeface="Arial" panose="020B0604020202020204" pitchFamily="34" charset="0"/>
              </a:rPr>
              <a:t>Poichè</a:t>
            </a:r>
            <a:r>
              <a:rPr lang="it-IT" sz="2000" dirty="0">
                <a:latin typeface="Arial" panose="020B0604020202020204" pitchFamily="34" charset="0"/>
                <a:cs typeface="Arial" panose="020B0604020202020204" pitchFamily="34" charset="0"/>
              </a:rPr>
              <a:t> il condotto è più lungo della lunghezza critica in regime supersonico l'uscita potrà essere al più sonica, però la pressione critica è minore di quella ambiente quindi l'uscita dovrà essere strettamente subsonica. </a:t>
            </a:r>
          </a:p>
        </p:txBody>
      </p:sp>
      <mc:AlternateContent xmlns:mc="http://schemas.openxmlformats.org/markup-compatibility/2006" xmlns:a14="http://schemas.microsoft.com/office/drawing/2010/main">
        <mc:Choice Requires="a14">
          <p:sp>
            <p:nvSpPr>
              <p:cNvPr id="2" name="CasellaDiTesto 1">
                <a:extLst>
                  <a:ext uri="{FF2B5EF4-FFF2-40B4-BE49-F238E27FC236}">
                    <a16:creationId xmlns:a16="http://schemas.microsoft.com/office/drawing/2014/main" id="{55BFFAED-3456-4CE8-9136-052FC4750258}"/>
                  </a:ext>
                </a:extLst>
              </p:cNvPr>
              <p:cNvSpPr txBox="1"/>
              <p:nvPr/>
            </p:nvSpPr>
            <p:spPr>
              <a:xfrm>
                <a:off x="7291203" y="4728879"/>
                <a:ext cx="66986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rPr>
                        <m:t>&lt;</m:t>
                      </m:r>
                      <m:sSub>
                        <m:sSubPr>
                          <m:ctrlPr>
                            <a:rPr lang="it-IT" b="0" i="1" smtClean="0">
                              <a:latin typeface="Cambria Math" panose="02040503050406030204" pitchFamily="18" charset="0"/>
                            </a:rPr>
                          </m:ctrlPr>
                        </m:sSubPr>
                        <m:e>
                          <m:r>
                            <a:rPr lang="it-IT" b="0" i="1" smtClean="0">
                              <a:latin typeface="Cambria Math" panose="02040503050406030204" pitchFamily="18" charset="0"/>
                            </a:rPr>
                            <m:t>    </m:t>
                          </m:r>
                          <m:r>
                            <a:rPr lang="it-IT" b="0" i="1" smtClean="0">
                              <a:latin typeface="Cambria Math" panose="02040503050406030204" pitchFamily="18" charset="0"/>
                            </a:rPr>
                            <m:t>𝑝</m:t>
                          </m:r>
                        </m:e>
                        <m:sub>
                          <m:r>
                            <a:rPr lang="it-IT" b="0" i="1" smtClean="0">
                              <a:latin typeface="Cambria Math" panose="02040503050406030204" pitchFamily="18" charset="0"/>
                            </a:rPr>
                            <m:t>𝑎</m:t>
                          </m:r>
                        </m:sub>
                      </m:sSub>
                    </m:oMath>
                  </m:oMathPara>
                </a14:m>
                <a:endParaRPr lang="it-IT" dirty="0"/>
              </a:p>
            </p:txBody>
          </p:sp>
        </mc:Choice>
        <mc:Fallback xmlns="">
          <p:sp>
            <p:nvSpPr>
              <p:cNvPr id="2" name="CasellaDiTesto 1">
                <a:extLst>
                  <a:ext uri="{FF2B5EF4-FFF2-40B4-BE49-F238E27FC236}">
                    <a16:creationId xmlns:a16="http://schemas.microsoft.com/office/drawing/2014/main" id="{55BFFAED-3456-4CE8-9136-052FC4750258}"/>
                  </a:ext>
                </a:extLst>
              </p:cNvPr>
              <p:cNvSpPr txBox="1">
                <a:spLocks noRot="1" noChangeAspect="1" noMove="1" noResize="1" noEditPoints="1" noAdjustHandles="1" noChangeArrowheads="1" noChangeShapeType="1" noTextEdit="1"/>
              </p:cNvSpPr>
              <p:nvPr/>
            </p:nvSpPr>
            <p:spPr>
              <a:xfrm>
                <a:off x="7291203" y="4728879"/>
                <a:ext cx="669862" cy="276999"/>
              </a:xfrm>
              <a:prstGeom prst="rect">
                <a:avLst/>
              </a:prstGeom>
              <a:blipFill>
                <a:blip r:embed="rId19"/>
                <a:stretch>
                  <a:fillRect l="-6364" r="-909" b="-26667"/>
                </a:stretch>
              </a:blipFill>
            </p:spPr>
            <p:txBody>
              <a:bodyPr/>
              <a:lstStyle/>
              <a:p>
                <a:r>
                  <a:rPr lang="it-IT">
                    <a:noFill/>
                  </a:rPr>
                  <a:t> </a:t>
                </a:r>
              </a:p>
            </p:txBody>
          </p:sp>
        </mc:Fallback>
      </mc:AlternateContent>
    </p:spTree>
    <p:extLst>
      <p:ext uri="{BB962C8B-B14F-4D97-AF65-F5344CB8AC3E}">
        <p14:creationId xmlns:p14="http://schemas.microsoft.com/office/powerpoint/2010/main" val="3526458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par>
                          <p:cTn id="26" fill="hold">
                            <p:stCondLst>
                              <p:cond delay="500"/>
                            </p:stCondLst>
                            <p:childTnLst>
                              <p:par>
                                <p:cTn id="27" presetID="10" presetClass="entr" presetSubtype="0" fill="hold" grpId="0" nodeType="afterEffect">
                                  <p:stCondLst>
                                    <p:cond delay="25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par>
                          <p:cTn id="30" fill="hold">
                            <p:stCondLst>
                              <p:cond delay="1250"/>
                            </p:stCondLst>
                            <p:childTnLst>
                              <p:par>
                                <p:cTn id="31" presetID="10" presetClass="entr" presetSubtype="0" fill="hold" grpId="0" nodeType="afterEffect">
                                  <p:stCondLst>
                                    <p:cond delay="25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500"/>
                                        <p:tgtEl>
                                          <p:spTgt spid="24"/>
                                        </p:tgtEl>
                                      </p:cBhvr>
                                    </p:animEffect>
                                  </p:childTnLst>
                                </p:cTn>
                              </p:par>
                            </p:childTnLst>
                          </p:cTn>
                        </p:par>
                        <p:par>
                          <p:cTn id="49" fill="hold">
                            <p:stCondLst>
                              <p:cond delay="500"/>
                            </p:stCondLst>
                            <p:childTnLst>
                              <p:par>
                                <p:cTn id="50" presetID="10" presetClass="entr" presetSubtype="0" fill="hold" grpId="0" nodeType="afterEffect">
                                  <p:stCondLst>
                                    <p:cond delay="25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500"/>
                                        <p:tgtEl>
                                          <p:spTgt spid="25"/>
                                        </p:tgtEl>
                                      </p:cBhvr>
                                    </p:animEffect>
                                  </p:childTnLst>
                                </p:cTn>
                              </p:par>
                            </p:childTnLst>
                          </p:cTn>
                        </p:par>
                        <p:par>
                          <p:cTn id="53" fill="hold">
                            <p:stCondLst>
                              <p:cond delay="1250"/>
                            </p:stCondLst>
                            <p:childTnLst>
                              <p:par>
                                <p:cTn id="54" presetID="10" presetClass="entr" presetSubtype="0" fill="hold" grpId="0" nodeType="afterEffect">
                                  <p:stCondLst>
                                    <p:cond delay="25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500"/>
                                        <p:tgtEl>
                                          <p:spTgt spid="26"/>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500"/>
                                        <p:tgtEl>
                                          <p:spTgt spid="27"/>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500"/>
                                        <p:tgtEl>
                                          <p:spTgt spid="2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fade">
                                      <p:cBhvr>
                                        <p:cTn id="71" dur="500"/>
                                        <p:tgtEl>
                                          <p:spTgt spid="30"/>
                                        </p:tgtEl>
                                      </p:cBhvr>
                                    </p:animEffect>
                                  </p:childTnLst>
                                </p:cTn>
                              </p:par>
                            </p:childTnLst>
                          </p:cTn>
                        </p:par>
                        <p:par>
                          <p:cTn id="72" fill="hold">
                            <p:stCondLst>
                              <p:cond delay="500"/>
                            </p:stCondLst>
                            <p:childTnLst>
                              <p:par>
                                <p:cTn id="73" presetID="10" presetClass="entr" presetSubtype="0" fill="hold" grpId="0" nodeType="afterEffect">
                                  <p:stCondLst>
                                    <p:cond delay="250"/>
                                  </p:stCondLst>
                                  <p:childTnLst>
                                    <p:set>
                                      <p:cBhvr>
                                        <p:cTn id="74" dur="1" fill="hold">
                                          <p:stCondLst>
                                            <p:cond delay="0"/>
                                          </p:stCondLst>
                                        </p:cTn>
                                        <p:tgtEl>
                                          <p:spTgt spid="31"/>
                                        </p:tgtEl>
                                        <p:attrNameLst>
                                          <p:attrName>style.visibility</p:attrName>
                                        </p:attrNameLst>
                                      </p:cBhvr>
                                      <p:to>
                                        <p:strVal val="visible"/>
                                      </p:to>
                                    </p:set>
                                    <p:animEffect transition="in" filter="fade">
                                      <p:cBhvr>
                                        <p:cTn id="75" dur="500"/>
                                        <p:tgtEl>
                                          <p:spTgt spid="31"/>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500"/>
                                        <p:tgtEl>
                                          <p:spTgt spid="32"/>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500"/>
                                        <p:tgtEl>
                                          <p:spTgt spid="33"/>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fade">
                                      <p:cBhvr>
                                        <p:cTn id="90" dur="500"/>
                                        <p:tgtEl>
                                          <p:spTgt spid="34"/>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
                                        </p:tgtEl>
                                        <p:attrNameLst>
                                          <p:attrName>style.visibility</p:attrName>
                                        </p:attrNameLst>
                                      </p:cBhvr>
                                      <p:to>
                                        <p:strVal val="visible"/>
                                      </p:to>
                                    </p:set>
                                    <p:animEffect transition="in" filter="fade">
                                      <p:cBhvr>
                                        <p:cTn id="9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2" grpId="0"/>
      <p:bldP spid="13" grpId="0"/>
      <p:bldP spid="14" grpId="0"/>
      <p:bldP spid="15" grpId="0"/>
      <p:bldP spid="16" grpId="0"/>
      <p:bldP spid="18" grpId="0"/>
      <p:bldP spid="19" grpId="0"/>
      <p:bldP spid="24" grpId="0"/>
      <p:bldP spid="25" grpId="0"/>
      <p:bldP spid="26" grpId="0"/>
      <p:bldP spid="27" grpId="0"/>
      <p:bldP spid="28" grpId="0"/>
      <p:bldP spid="30" grpId="0"/>
      <p:bldP spid="31" grpId="0"/>
      <p:bldP spid="32" grpId="0"/>
      <p:bldP spid="33" grpId="0"/>
      <p:bldP spid="34"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ttangolo 4">
                <a:extLst>
                  <a:ext uri="{FF2B5EF4-FFF2-40B4-BE49-F238E27FC236}">
                    <a16:creationId xmlns:a16="http://schemas.microsoft.com/office/drawing/2014/main" id="{0CD8DDB8-BA73-41DE-B8E4-04607841247F}"/>
                  </a:ext>
                </a:extLst>
              </p:cNvPr>
              <p:cNvSpPr/>
              <p:nvPr/>
            </p:nvSpPr>
            <p:spPr>
              <a:xfrm>
                <a:off x="266630" y="229107"/>
                <a:ext cx="6811066" cy="1015663"/>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Dato che il testo dell'esercizio ci indica che l'onda si trova  all'interno del condotto iniziamo a supporre che si trovi a </a:t>
                </a:r>
                <a14:m>
                  <m:oMath xmlns:m="http://schemas.openxmlformats.org/officeDocument/2006/math">
                    <m:sSub>
                      <m:sSubPr>
                        <m:ctrlPr>
                          <a:rPr lang="it-IT" sz="2000" b="0" i="1" dirty="0" smtClean="0">
                            <a:latin typeface="Cambria Math" panose="02040503050406030204" pitchFamily="18" charset="0"/>
                            <a:cs typeface="Arial" panose="020B0604020202020204" pitchFamily="34" charset="0"/>
                          </a:rPr>
                        </m:ctrlPr>
                      </m:sSubPr>
                      <m:e>
                        <m:r>
                          <a:rPr lang="it-IT" sz="2000" i="1" dirty="0" smtClean="0">
                            <a:latin typeface="Cambria Math" panose="02040503050406030204" pitchFamily="18" charset="0"/>
                            <a:cs typeface="Arial" panose="020B0604020202020204" pitchFamily="34" charset="0"/>
                          </a:rPr>
                          <m:t>𝐿</m:t>
                        </m:r>
                      </m:e>
                      <m:sub>
                        <m:r>
                          <a:rPr lang="it-IT" sz="2000" b="0" i="1" dirty="0" smtClean="0">
                            <a:latin typeface="Cambria Math" panose="02040503050406030204" pitchFamily="18" charset="0"/>
                            <a:cs typeface="Arial" panose="020B0604020202020204" pitchFamily="34" charset="0"/>
                          </a:rPr>
                          <m:t>23</m:t>
                        </m:r>
                      </m:sub>
                    </m:sSub>
                    <m:r>
                      <a:rPr lang="it-IT" sz="2000" i="1" dirty="0" smtClean="0">
                        <a:latin typeface="Cambria Math" panose="02040503050406030204" pitchFamily="18" charset="0"/>
                        <a:cs typeface="Arial" panose="020B0604020202020204" pitchFamily="34" charset="0"/>
                      </a:rPr>
                      <m:t>/</m:t>
                    </m:r>
                    <m:r>
                      <a:rPr lang="it-IT" sz="2000" i="1" dirty="0" smtClean="0">
                        <a:latin typeface="Cambria Math" panose="02040503050406030204" pitchFamily="18" charset="0"/>
                        <a:cs typeface="Arial" panose="020B0604020202020204" pitchFamily="34" charset="0"/>
                      </a:rPr>
                      <m:t>𝐷</m:t>
                    </m:r>
                    <m:r>
                      <a:rPr lang="it-IT" sz="2000" i="1" dirty="0" smtClean="0">
                        <a:latin typeface="Cambria Math" panose="02040503050406030204" pitchFamily="18" charset="0"/>
                        <a:cs typeface="Arial" panose="020B0604020202020204" pitchFamily="34" charset="0"/>
                      </a:rPr>
                      <m:t>=10.</m:t>
                    </m:r>
                  </m:oMath>
                </a14:m>
                <a:r>
                  <a:rPr lang="it-IT" sz="2000" dirty="0">
                    <a:latin typeface="Arial" panose="020B0604020202020204" pitchFamily="34" charset="0"/>
                    <a:cs typeface="Arial" panose="020B0604020202020204" pitchFamily="34" charset="0"/>
                  </a:rPr>
                  <a:t> Quindi:</a:t>
                </a:r>
              </a:p>
            </p:txBody>
          </p:sp>
        </mc:Choice>
        <mc:Fallback xmlns="">
          <p:sp>
            <p:nvSpPr>
              <p:cNvPr id="5" name="Rettangolo 4">
                <a:extLst>
                  <a:ext uri="{FF2B5EF4-FFF2-40B4-BE49-F238E27FC236}">
                    <a16:creationId xmlns:a16="http://schemas.microsoft.com/office/drawing/2014/main" id="{0CD8DDB8-BA73-41DE-B8E4-04607841247F}"/>
                  </a:ext>
                </a:extLst>
              </p:cNvPr>
              <p:cNvSpPr>
                <a:spLocks noRot="1" noChangeAspect="1" noMove="1" noResize="1" noEditPoints="1" noAdjustHandles="1" noChangeArrowheads="1" noChangeShapeType="1" noTextEdit="1"/>
              </p:cNvSpPr>
              <p:nvPr/>
            </p:nvSpPr>
            <p:spPr>
              <a:xfrm>
                <a:off x="266630" y="229107"/>
                <a:ext cx="6811066" cy="1015663"/>
              </a:xfrm>
              <a:prstGeom prst="rect">
                <a:avLst/>
              </a:prstGeom>
              <a:blipFill>
                <a:blip r:embed="rId2"/>
                <a:stretch>
                  <a:fillRect l="-985" t="-3012" r="-179" b="-1084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C4580E72-571E-4511-AFD2-DDEE8B5DE91B}"/>
                  </a:ext>
                </a:extLst>
              </p:cNvPr>
              <p:cNvSpPr txBox="1"/>
              <p:nvPr/>
            </p:nvSpPr>
            <p:spPr>
              <a:xfrm>
                <a:off x="614404" y="1547413"/>
                <a:ext cx="2143985" cy="307777"/>
              </a:xfrm>
              <a:prstGeom prst="rect">
                <a:avLst/>
              </a:prstGeom>
              <a:noFill/>
            </p:spPr>
            <p:txBody>
              <a:bodyPr wrap="none" lIns="0" tIns="0" rIns="0" bIns="0" rtlCol="0">
                <a:spAutoFit/>
              </a:bodyPr>
              <a:lstStyle/>
              <a:p>
                <a14:m>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23</m:t>
                        </m:r>
                      </m:sub>
                    </m:sSub>
                    <m:r>
                      <a:rPr lang="it-IT" sz="2000" b="0" i="1" smtClean="0">
                        <a:latin typeface="Cambria Math" panose="02040503050406030204" pitchFamily="18" charset="0"/>
                      </a:rPr>
                      <m:t>=4</m:t>
                    </m:r>
                    <m:r>
                      <a:rPr lang="it-IT" sz="2000" b="0" i="1" smtClean="0">
                        <a:latin typeface="Cambria Math" panose="02040503050406030204" pitchFamily="18" charset="0"/>
                      </a:rPr>
                      <m:t>𝑓</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𝐿</m:t>
                        </m:r>
                      </m:e>
                      <m:sub>
                        <m:r>
                          <a:rPr lang="it-IT" sz="2000" b="0" i="1" smtClean="0">
                            <a:latin typeface="Cambria Math" panose="02040503050406030204" pitchFamily="18" charset="0"/>
                          </a:rPr>
                          <m:t>23</m:t>
                        </m:r>
                      </m:sub>
                    </m:sSub>
                    <m:r>
                      <a:rPr lang="it-IT" sz="2000" b="0" i="1" smtClean="0">
                        <a:latin typeface="Cambria Math" panose="02040503050406030204" pitchFamily="18" charset="0"/>
                      </a:rPr>
                      <m:t>/</m:t>
                    </m:r>
                    <m:r>
                      <a:rPr lang="it-IT" sz="2000" b="0" i="1" smtClean="0">
                        <a:latin typeface="Cambria Math" panose="02040503050406030204" pitchFamily="18" charset="0"/>
                      </a:rPr>
                      <m:t>𝐷</m:t>
                    </m:r>
                    <m:r>
                      <a:rPr lang="it-IT" sz="2000" b="0" i="1" smtClean="0">
                        <a:latin typeface="Cambria Math" panose="02040503050406030204" pitchFamily="18" charset="0"/>
                      </a:rPr>
                      <m:t>=</m:t>
                    </m:r>
                  </m:oMath>
                </a14:m>
                <a:r>
                  <a:rPr lang="it-IT" sz="2000" dirty="0"/>
                  <a:t> </a:t>
                </a:r>
              </a:p>
            </p:txBody>
          </p:sp>
        </mc:Choice>
        <mc:Fallback xmlns="">
          <p:sp>
            <p:nvSpPr>
              <p:cNvPr id="15" name="CasellaDiTesto 14">
                <a:extLst>
                  <a:ext uri="{FF2B5EF4-FFF2-40B4-BE49-F238E27FC236}">
                    <a16:creationId xmlns:a16="http://schemas.microsoft.com/office/drawing/2014/main" id="{C4580E72-571E-4511-AFD2-DDEE8B5DE91B}"/>
                  </a:ext>
                </a:extLst>
              </p:cNvPr>
              <p:cNvSpPr txBox="1">
                <a:spLocks noRot="1" noChangeAspect="1" noMove="1" noResize="1" noEditPoints="1" noAdjustHandles="1" noChangeArrowheads="1" noChangeShapeType="1" noTextEdit="1"/>
              </p:cNvSpPr>
              <p:nvPr/>
            </p:nvSpPr>
            <p:spPr>
              <a:xfrm>
                <a:off x="614404" y="1547413"/>
                <a:ext cx="2143985" cy="307777"/>
              </a:xfrm>
              <a:prstGeom prst="rect">
                <a:avLst/>
              </a:prstGeom>
              <a:blipFill>
                <a:blip r:embed="rId3"/>
                <a:stretch>
                  <a:fillRect l="-4274" b="-34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8" name="CasellaDiTesto 17">
                <a:extLst>
                  <a:ext uri="{FF2B5EF4-FFF2-40B4-BE49-F238E27FC236}">
                    <a16:creationId xmlns:a16="http://schemas.microsoft.com/office/drawing/2014/main" id="{1357E121-633B-425E-A803-5BDB9D027891}"/>
                  </a:ext>
                </a:extLst>
              </p:cNvPr>
              <p:cNvSpPr txBox="1"/>
              <p:nvPr/>
            </p:nvSpPr>
            <p:spPr>
              <a:xfrm>
                <a:off x="2758389" y="1550857"/>
                <a:ext cx="188782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4⋅0,0025⋅10=</m:t>
                      </m:r>
                    </m:oMath>
                  </m:oMathPara>
                </a14:m>
                <a:endParaRPr lang="it-IT" sz="2000" dirty="0"/>
              </a:p>
            </p:txBody>
          </p:sp>
        </mc:Choice>
        <mc:Fallback xmlns="">
          <p:sp>
            <p:nvSpPr>
              <p:cNvPr id="18" name="CasellaDiTesto 17">
                <a:extLst>
                  <a:ext uri="{FF2B5EF4-FFF2-40B4-BE49-F238E27FC236}">
                    <a16:creationId xmlns:a16="http://schemas.microsoft.com/office/drawing/2014/main" id="{1357E121-633B-425E-A803-5BDB9D027891}"/>
                  </a:ext>
                </a:extLst>
              </p:cNvPr>
              <p:cNvSpPr txBox="1">
                <a:spLocks noRot="1" noChangeAspect="1" noMove="1" noResize="1" noEditPoints="1" noAdjustHandles="1" noChangeArrowheads="1" noChangeShapeType="1" noTextEdit="1"/>
              </p:cNvSpPr>
              <p:nvPr/>
            </p:nvSpPr>
            <p:spPr>
              <a:xfrm>
                <a:off x="2758389" y="1550857"/>
                <a:ext cx="1887824" cy="307777"/>
              </a:xfrm>
              <a:prstGeom prst="rect">
                <a:avLst/>
              </a:prstGeom>
              <a:blipFill>
                <a:blip r:embed="rId4"/>
                <a:stretch>
                  <a:fillRect l="-2581" r="-968"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9" name="CasellaDiTesto 18">
                <a:extLst>
                  <a:ext uri="{FF2B5EF4-FFF2-40B4-BE49-F238E27FC236}">
                    <a16:creationId xmlns:a16="http://schemas.microsoft.com/office/drawing/2014/main" id="{FDF200A6-AFCC-4869-A1CC-EFB61936FAAB}"/>
                  </a:ext>
                </a:extLst>
              </p:cNvPr>
              <p:cNvSpPr txBox="1"/>
              <p:nvPr/>
            </p:nvSpPr>
            <p:spPr>
              <a:xfrm>
                <a:off x="4665881" y="1549310"/>
                <a:ext cx="39594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0.1</m:t>
                      </m:r>
                    </m:oMath>
                  </m:oMathPara>
                </a14:m>
                <a:endParaRPr lang="it-IT" sz="2000" dirty="0"/>
              </a:p>
            </p:txBody>
          </p:sp>
        </mc:Choice>
        <mc:Fallback xmlns="">
          <p:sp>
            <p:nvSpPr>
              <p:cNvPr id="19" name="CasellaDiTesto 18">
                <a:extLst>
                  <a:ext uri="{FF2B5EF4-FFF2-40B4-BE49-F238E27FC236}">
                    <a16:creationId xmlns:a16="http://schemas.microsoft.com/office/drawing/2014/main" id="{FDF200A6-AFCC-4869-A1CC-EFB61936FAAB}"/>
                  </a:ext>
                </a:extLst>
              </p:cNvPr>
              <p:cNvSpPr txBox="1">
                <a:spLocks noRot="1" noChangeAspect="1" noMove="1" noResize="1" noEditPoints="1" noAdjustHandles="1" noChangeArrowheads="1" noChangeShapeType="1" noTextEdit="1"/>
              </p:cNvSpPr>
              <p:nvPr/>
            </p:nvSpPr>
            <p:spPr>
              <a:xfrm>
                <a:off x="4665881" y="1549310"/>
                <a:ext cx="395941" cy="307777"/>
              </a:xfrm>
              <a:prstGeom prst="rect">
                <a:avLst/>
              </a:prstGeom>
              <a:blipFill>
                <a:blip r:embed="rId5"/>
                <a:stretch>
                  <a:fillRect l="-13846" r="-15385" b="-5882"/>
                </a:stretch>
              </a:blipFill>
            </p:spPr>
            <p:txBody>
              <a:bodyPr/>
              <a:lstStyle/>
              <a:p>
                <a:r>
                  <a:rPr lang="it-IT">
                    <a:noFill/>
                  </a:rPr>
                  <a:t> </a:t>
                </a:r>
              </a:p>
            </p:txBody>
          </p:sp>
        </mc:Fallback>
      </mc:AlternateContent>
      <p:sp>
        <p:nvSpPr>
          <p:cNvPr id="24" name="Rettangolo 23">
            <a:extLst>
              <a:ext uri="{FF2B5EF4-FFF2-40B4-BE49-F238E27FC236}">
                <a16:creationId xmlns:a16="http://schemas.microsoft.com/office/drawing/2014/main" id="{9B059E17-DD94-4F4E-91C1-575067E3D080}"/>
              </a:ext>
            </a:extLst>
          </p:cNvPr>
          <p:cNvSpPr/>
          <p:nvPr/>
        </p:nvSpPr>
        <p:spPr>
          <a:xfrm>
            <a:off x="278709" y="2893760"/>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Con questo rapporto, 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si ha:</a:t>
            </a:r>
          </a:p>
        </p:txBody>
      </p:sp>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5894151" y="2938930"/>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5894151" y="2938930"/>
                <a:ext cx="643958" cy="307777"/>
              </a:xfrm>
              <a:prstGeom prst="rect">
                <a:avLst/>
              </a:prstGeom>
              <a:blipFill>
                <a:blip r:embed="rId6"/>
                <a:stretch>
                  <a:fillRect l="-9434" r="-2830"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8136959" y="2824244"/>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8136959" y="2824244"/>
                <a:ext cx="575479" cy="579005"/>
              </a:xfrm>
              <a:prstGeom prst="rect">
                <a:avLst/>
              </a:prstGeom>
              <a:blipFill>
                <a:blip r:embed="rId7"/>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6616292" y="2948668"/>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2.05</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6616292" y="2948668"/>
                <a:ext cx="538609" cy="307777"/>
              </a:xfrm>
              <a:prstGeom prst="rect">
                <a:avLst/>
              </a:prstGeom>
              <a:blipFill>
                <a:blip r:embed="rId8"/>
                <a:stretch>
                  <a:fillRect l="-10112" r="-10112"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8789490" y="2943976"/>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0.394</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8789490" y="2943976"/>
                <a:ext cx="681277" cy="307777"/>
              </a:xfrm>
              <a:prstGeom prst="rect">
                <a:avLst/>
              </a:prstGeom>
              <a:blipFill>
                <a:blip r:embed="rId9"/>
                <a:stretch>
                  <a:fillRect l="-8929" r="-7143" b="-6000"/>
                </a:stretch>
              </a:blipFill>
            </p:spPr>
            <p:txBody>
              <a:bodyPr/>
              <a:lstStyle/>
              <a:p>
                <a:r>
                  <a:rPr lang="it-IT">
                    <a:noFill/>
                  </a:rPr>
                  <a:t> </a:t>
                </a:r>
              </a:p>
            </p:txBody>
          </p:sp>
        </mc:Fallback>
      </mc:AlternateContent>
      <p:pic>
        <p:nvPicPr>
          <p:cNvPr id="29" name="Immagine 28">
            <a:extLst>
              <a:ext uri="{FF2B5EF4-FFF2-40B4-BE49-F238E27FC236}">
                <a16:creationId xmlns:a16="http://schemas.microsoft.com/office/drawing/2014/main" id="{A230AEC3-3356-406A-B466-4CE14949CADC}"/>
              </a:ext>
            </a:extLst>
          </p:cNvPr>
          <p:cNvPicPr>
            <a:picLocks noChangeAspect="1"/>
          </p:cNvPicPr>
          <p:nvPr/>
        </p:nvPicPr>
        <p:blipFill>
          <a:blip r:embed="rId10"/>
          <a:stretch>
            <a:fillRect/>
          </a:stretch>
        </p:blipFill>
        <p:spPr>
          <a:xfrm>
            <a:off x="7166310" y="153425"/>
            <a:ext cx="4946921" cy="1060892"/>
          </a:xfrm>
          <a:prstGeom prst="rect">
            <a:avLst/>
          </a:prstGeom>
        </p:spPr>
      </p:pic>
      <mc:AlternateContent xmlns:mc="http://schemas.openxmlformats.org/markup-compatibility/2006" xmlns:a14="http://schemas.microsoft.com/office/drawing/2010/main">
        <mc:Choice Requires="a14">
          <p:sp>
            <p:nvSpPr>
              <p:cNvPr id="23" name="CasellaDiTesto 22">
                <a:extLst>
                  <a:ext uri="{FF2B5EF4-FFF2-40B4-BE49-F238E27FC236}">
                    <a16:creationId xmlns:a16="http://schemas.microsoft.com/office/drawing/2014/main" id="{12507E02-CB01-464F-A173-9541E01A64F0}"/>
                  </a:ext>
                </a:extLst>
              </p:cNvPr>
              <p:cNvSpPr txBox="1"/>
              <p:nvPr/>
            </p:nvSpPr>
            <p:spPr>
              <a:xfrm>
                <a:off x="614404" y="2161173"/>
                <a:ext cx="225625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2</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23</m:t>
                          </m:r>
                        </m:sub>
                      </m:sSub>
                    </m:oMath>
                  </m:oMathPara>
                </a14:m>
                <a:endParaRPr lang="it-IT" sz="2000" dirty="0"/>
              </a:p>
            </p:txBody>
          </p:sp>
        </mc:Choice>
        <mc:Fallback xmlns="">
          <p:sp>
            <p:nvSpPr>
              <p:cNvPr id="23" name="CasellaDiTesto 22">
                <a:extLst>
                  <a:ext uri="{FF2B5EF4-FFF2-40B4-BE49-F238E27FC236}">
                    <a16:creationId xmlns:a16="http://schemas.microsoft.com/office/drawing/2014/main" id="{12507E02-CB01-464F-A173-9541E01A64F0}"/>
                  </a:ext>
                </a:extLst>
              </p:cNvPr>
              <p:cNvSpPr txBox="1">
                <a:spLocks noRot="1" noChangeAspect="1" noMove="1" noResize="1" noEditPoints="1" noAdjustHandles="1" noChangeArrowheads="1" noChangeShapeType="1" noTextEdit="1"/>
              </p:cNvSpPr>
              <p:nvPr/>
            </p:nvSpPr>
            <p:spPr>
              <a:xfrm>
                <a:off x="614404" y="2161173"/>
                <a:ext cx="2256259" cy="307777"/>
              </a:xfrm>
              <a:prstGeom prst="rect">
                <a:avLst/>
              </a:prstGeom>
              <a:blipFill>
                <a:blip r:embed="rId11"/>
                <a:stretch>
                  <a:fillRect l="-2432" r="-541" b="-16000"/>
                </a:stretch>
              </a:blipFill>
            </p:spPr>
            <p:txBody>
              <a:bodyPr/>
              <a:lstStyle/>
              <a:p>
                <a:r>
                  <a:rPr lang="it-IT">
                    <a:noFill/>
                  </a:rPr>
                  <a:t> </a:t>
                </a:r>
              </a:p>
            </p:txBody>
          </p:sp>
        </mc:Fallback>
      </mc:AlternateContent>
      <p:cxnSp>
        <p:nvCxnSpPr>
          <p:cNvPr id="35" name="Connettore 2 34">
            <a:extLst>
              <a:ext uri="{FF2B5EF4-FFF2-40B4-BE49-F238E27FC236}">
                <a16:creationId xmlns:a16="http://schemas.microsoft.com/office/drawing/2014/main" id="{EC5D1160-E90C-41A9-BC2E-452C3919CC4E}"/>
              </a:ext>
            </a:extLst>
          </p:cNvPr>
          <p:cNvCxnSpPr/>
          <p:nvPr/>
        </p:nvCxnSpPr>
        <p:spPr>
          <a:xfrm>
            <a:off x="3067510" y="2315061"/>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CasellaDiTesto 35">
                <a:extLst>
                  <a:ext uri="{FF2B5EF4-FFF2-40B4-BE49-F238E27FC236}">
                    <a16:creationId xmlns:a16="http://schemas.microsoft.com/office/drawing/2014/main" id="{C74E4382-198C-4C56-86DD-1FEA8FC122AC}"/>
                  </a:ext>
                </a:extLst>
              </p:cNvPr>
              <p:cNvSpPr txBox="1"/>
              <p:nvPr/>
            </p:nvSpPr>
            <p:spPr>
              <a:xfrm>
                <a:off x="5166445" y="2134091"/>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3</m:t>
                          </m:r>
                        </m:sub>
                      </m:sSub>
                      <m:r>
                        <a:rPr lang="it-IT" sz="2000" b="0" i="1" smtClean="0">
                          <a:latin typeface="Cambria Math" panose="02040503050406030204" pitchFamily="18" charset="0"/>
                        </a:rPr>
                        <m:t>=</m:t>
                      </m:r>
                    </m:oMath>
                  </m:oMathPara>
                </a14:m>
                <a:endParaRPr lang="it-IT" sz="2000" dirty="0"/>
              </a:p>
            </p:txBody>
          </p:sp>
        </mc:Choice>
        <mc:Fallback xmlns="">
          <p:sp>
            <p:nvSpPr>
              <p:cNvPr id="36" name="CasellaDiTesto 35">
                <a:extLst>
                  <a:ext uri="{FF2B5EF4-FFF2-40B4-BE49-F238E27FC236}">
                    <a16:creationId xmlns:a16="http://schemas.microsoft.com/office/drawing/2014/main" id="{C74E4382-198C-4C56-86DD-1FEA8FC122AC}"/>
                  </a:ext>
                </a:extLst>
              </p:cNvPr>
              <p:cNvSpPr txBox="1">
                <a:spLocks noRot="1" noChangeAspect="1" noMove="1" noResize="1" noEditPoints="1" noAdjustHandles="1" noChangeArrowheads="1" noChangeShapeType="1" noTextEdit="1"/>
              </p:cNvSpPr>
              <p:nvPr/>
            </p:nvSpPr>
            <p:spPr>
              <a:xfrm>
                <a:off x="5166445" y="2134091"/>
                <a:ext cx="828112" cy="307777"/>
              </a:xfrm>
              <a:prstGeom prst="rect">
                <a:avLst/>
              </a:prstGeom>
              <a:blipFill>
                <a:blip r:embed="rId12"/>
                <a:stretch>
                  <a:fillRect l="-7407" r="-2963"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CasellaDiTesto 36">
                <a:extLst>
                  <a:ext uri="{FF2B5EF4-FFF2-40B4-BE49-F238E27FC236}">
                    <a16:creationId xmlns:a16="http://schemas.microsoft.com/office/drawing/2014/main" id="{D49C1D68-055E-4695-8FB7-04FEAA59F5F5}"/>
                  </a:ext>
                </a:extLst>
              </p:cNvPr>
              <p:cNvSpPr txBox="1"/>
              <p:nvPr/>
            </p:nvSpPr>
            <p:spPr>
              <a:xfrm>
                <a:off x="6026610" y="2161173"/>
                <a:ext cx="594715"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0.32 </m:t>
                      </m:r>
                    </m:oMath>
                  </m:oMathPara>
                </a14:m>
                <a:endParaRPr lang="it-IT" sz="2000" dirty="0"/>
              </a:p>
            </p:txBody>
          </p:sp>
        </mc:Choice>
        <mc:Fallback xmlns="">
          <p:sp>
            <p:nvSpPr>
              <p:cNvPr id="37" name="CasellaDiTesto 36">
                <a:extLst>
                  <a:ext uri="{FF2B5EF4-FFF2-40B4-BE49-F238E27FC236}">
                    <a16:creationId xmlns:a16="http://schemas.microsoft.com/office/drawing/2014/main" id="{D49C1D68-055E-4695-8FB7-04FEAA59F5F5}"/>
                  </a:ext>
                </a:extLst>
              </p:cNvPr>
              <p:cNvSpPr txBox="1">
                <a:spLocks noRot="1" noChangeAspect="1" noMove="1" noResize="1" noEditPoints="1" noAdjustHandles="1" noChangeArrowheads="1" noChangeShapeType="1" noTextEdit="1"/>
              </p:cNvSpPr>
              <p:nvPr/>
            </p:nvSpPr>
            <p:spPr>
              <a:xfrm>
                <a:off x="6026610" y="2161173"/>
                <a:ext cx="594715" cy="307777"/>
              </a:xfrm>
              <a:prstGeom prst="rect">
                <a:avLst/>
              </a:prstGeom>
              <a:blipFill>
                <a:blip r:embed="rId13"/>
                <a:stretch>
                  <a:fillRect l="-10309" b="-6000"/>
                </a:stretch>
              </a:blipFill>
            </p:spPr>
            <p:txBody>
              <a:bodyPr/>
              <a:lstStyle/>
              <a:p>
                <a:r>
                  <a:rPr lang="it-IT">
                    <a:noFill/>
                  </a:rPr>
                  <a:t> </a:t>
                </a:r>
              </a:p>
            </p:txBody>
          </p:sp>
        </mc:Fallback>
      </mc:AlternateContent>
      <p:sp>
        <p:nvSpPr>
          <p:cNvPr id="38" name="Rettangolo 37">
            <a:extLst>
              <a:ext uri="{FF2B5EF4-FFF2-40B4-BE49-F238E27FC236}">
                <a16:creationId xmlns:a16="http://schemas.microsoft.com/office/drawing/2014/main" id="{FA3E0AB7-3C5B-4DB3-AE88-3945B67C55F7}"/>
              </a:ext>
            </a:extLst>
          </p:cNvPr>
          <p:cNvSpPr/>
          <p:nvPr/>
        </p:nvSpPr>
        <p:spPr>
          <a:xfrm>
            <a:off x="278711" y="3669425"/>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Dalle tabelle (</a:t>
            </a:r>
            <a:r>
              <a:rPr lang="it-IT" sz="2000" b="1" u="sng" dirty="0">
                <a:latin typeface="Arial" panose="020B0604020202020204" pitchFamily="34" charset="0"/>
                <a:cs typeface="Arial" panose="020B0604020202020204" pitchFamily="34" charset="0"/>
              </a:rPr>
              <a:t>NSW</a:t>
            </a:r>
            <a:r>
              <a:rPr lang="it-IT" sz="2000" dirty="0">
                <a:latin typeface="Arial" panose="020B0604020202020204" pitchFamily="34" charset="0"/>
                <a:cs typeface="Arial" panose="020B0604020202020204" pitchFamily="34" charset="0"/>
              </a:rPr>
              <a:t>), si possono calcolare le condizioni a valle dell’onda:</a:t>
            </a:r>
          </a:p>
        </p:txBody>
      </p:sp>
      <mc:AlternateContent xmlns:mc="http://schemas.openxmlformats.org/markup-compatibility/2006" xmlns:a14="http://schemas.microsoft.com/office/drawing/2010/main">
        <mc:Choice Requires="a14">
          <p:sp>
            <p:nvSpPr>
              <p:cNvPr id="39" name="CasellaDiTesto 38">
                <a:extLst>
                  <a:ext uri="{FF2B5EF4-FFF2-40B4-BE49-F238E27FC236}">
                    <a16:creationId xmlns:a16="http://schemas.microsoft.com/office/drawing/2014/main" id="{A9AEF14E-0EE0-4E9B-85DC-BBC7A9DBF79F}"/>
                  </a:ext>
                </a:extLst>
              </p:cNvPr>
              <p:cNvSpPr txBox="1"/>
              <p:nvPr/>
            </p:nvSpPr>
            <p:spPr>
              <a:xfrm>
                <a:off x="614404" y="4347801"/>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39" name="CasellaDiTesto 38">
                <a:extLst>
                  <a:ext uri="{FF2B5EF4-FFF2-40B4-BE49-F238E27FC236}">
                    <a16:creationId xmlns:a16="http://schemas.microsoft.com/office/drawing/2014/main" id="{A9AEF14E-0EE0-4E9B-85DC-BBC7A9DBF79F}"/>
                  </a:ext>
                </a:extLst>
              </p:cNvPr>
              <p:cNvSpPr txBox="1">
                <a:spLocks noRot="1" noChangeAspect="1" noMove="1" noResize="1" noEditPoints="1" noAdjustHandles="1" noChangeArrowheads="1" noChangeShapeType="1" noTextEdit="1"/>
              </p:cNvSpPr>
              <p:nvPr/>
            </p:nvSpPr>
            <p:spPr>
              <a:xfrm>
                <a:off x="614404" y="4347801"/>
                <a:ext cx="643958" cy="307777"/>
              </a:xfrm>
              <a:prstGeom prst="rect">
                <a:avLst/>
              </a:prstGeom>
              <a:blipFill>
                <a:blip r:embed="rId14"/>
                <a:stretch>
                  <a:fillRect l="-9524" r="-3810"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0" name="CasellaDiTesto 39">
                <a:extLst>
                  <a:ext uri="{FF2B5EF4-FFF2-40B4-BE49-F238E27FC236}">
                    <a16:creationId xmlns:a16="http://schemas.microsoft.com/office/drawing/2014/main" id="{F9E79FA2-557C-4F10-8510-218113C5AF3F}"/>
                  </a:ext>
                </a:extLst>
              </p:cNvPr>
              <p:cNvSpPr txBox="1"/>
              <p:nvPr/>
            </p:nvSpPr>
            <p:spPr>
              <a:xfrm>
                <a:off x="2857212" y="4233115"/>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den>
                      </m:f>
                      <m:r>
                        <a:rPr lang="it-IT" sz="2000" b="0" i="1" smtClean="0">
                          <a:latin typeface="Cambria Math" panose="02040503050406030204" pitchFamily="18" charset="0"/>
                        </a:rPr>
                        <m:t>=</m:t>
                      </m:r>
                    </m:oMath>
                  </m:oMathPara>
                </a14:m>
                <a:endParaRPr lang="it-IT" sz="2000" dirty="0"/>
              </a:p>
            </p:txBody>
          </p:sp>
        </mc:Choice>
        <mc:Fallback xmlns="">
          <p:sp>
            <p:nvSpPr>
              <p:cNvPr id="40" name="CasellaDiTesto 39">
                <a:extLst>
                  <a:ext uri="{FF2B5EF4-FFF2-40B4-BE49-F238E27FC236}">
                    <a16:creationId xmlns:a16="http://schemas.microsoft.com/office/drawing/2014/main" id="{F9E79FA2-557C-4F10-8510-218113C5AF3F}"/>
                  </a:ext>
                </a:extLst>
              </p:cNvPr>
              <p:cNvSpPr txBox="1">
                <a:spLocks noRot="1" noChangeAspect="1" noMove="1" noResize="1" noEditPoints="1" noAdjustHandles="1" noChangeArrowheads="1" noChangeShapeType="1" noTextEdit="1"/>
              </p:cNvSpPr>
              <p:nvPr/>
            </p:nvSpPr>
            <p:spPr>
              <a:xfrm>
                <a:off x="2857212" y="4233115"/>
                <a:ext cx="575479" cy="579005"/>
              </a:xfrm>
              <a:prstGeom prst="rect">
                <a:avLst/>
              </a:prstGeom>
              <a:blipFill>
                <a:blip r:embed="rId15"/>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1" name="CasellaDiTesto 40">
                <a:extLst>
                  <a:ext uri="{FF2B5EF4-FFF2-40B4-BE49-F238E27FC236}">
                    <a16:creationId xmlns:a16="http://schemas.microsoft.com/office/drawing/2014/main" id="{E5DCA5BE-4365-4BC7-B730-AF262A845617}"/>
                  </a:ext>
                </a:extLst>
              </p:cNvPr>
              <p:cNvSpPr txBox="1"/>
              <p:nvPr/>
            </p:nvSpPr>
            <p:spPr>
              <a:xfrm>
                <a:off x="1336545" y="4357539"/>
                <a:ext cx="68127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0.569</m:t>
                      </m:r>
                    </m:oMath>
                  </m:oMathPara>
                </a14:m>
                <a:endParaRPr lang="it-IT" sz="2000" dirty="0"/>
              </a:p>
            </p:txBody>
          </p:sp>
        </mc:Choice>
        <mc:Fallback xmlns="">
          <p:sp>
            <p:nvSpPr>
              <p:cNvPr id="41" name="CasellaDiTesto 40">
                <a:extLst>
                  <a:ext uri="{FF2B5EF4-FFF2-40B4-BE49-F238E27FC236}">
                    <a16:creationId xmlns:a16="http://schemas.microsoft.com/office/drawing/2014/main" id="{E5DCA5BE-4365-4BC7-B730-AF262A845617}"/>
                  </a:ext>
                </a:extLst>
              </p:cNvPr>
              <p:cNvSpPr txBox="1">
                <a:spLocks noRot="1" noChangeAspect="1" noMove="1" noResize="1" noEditPoints="1" noAdjustHandles="1" noChangeArrowheads="1" noChangeShapeType="1" noTextEdit="1"/>
              </p:cNvSpPr>
              <p:nvPr/>
            </p:nvSpPr>
            <p:spPr>
              <a:xfrm>
                <a:off x="1336545" y="4357539"/>
                <a:ext cx="681276" cy="307777"/>
              </a:xfrm>
              <a:prstGeom prst="rect">
                <a:avLst/>
              </a:prstGeom>
              <a:blipFill>
                <a:blip r:embed="rId16"/>
                <a:stretch>
                  <a:fillRect l="-8036" r="-8036" b="-8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2" name="CasellaDiTesto 41">
                <a:extLst>
                  <a:ext uri="{FF2B5EF4-FFF2-40B4-BE49-F238E27FC236}">
                    <a16:creationId xmlns:a16="http://schemas.microsoft.com/office/drawing/2014/main" id="{B6D45E2D-CBE6-449D-A9EC-E2318BAC15A1}"/>
                  </a:ext>
                </a:extLst>
              </p:cNvPr>
              <p:cNvSpPr txBox="1"/>
              <p:nvPr/>
            </p:nvSpPr>
            <p:spPr>
              <a:xfrm>
                <a:off x="3509743" y="435284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4.73</m:t>
                      </m:r>
                    </m:oMath>
                  </m:oMathPara>
                </a14:m>
                <a:endParaRPr lang="it-IT" sz="2000" dirty="0"/>
              </a:p>
            </p:txBody>
          </p:sp>
        </mc:Choice>
        <mc:Fallback xmlns="">
          <p:sp>
            <p:nvSpPr>
              <p:cNvPr id="42" name="CasellaDiTesto 41">
                <a:extLst>
                  <a:ext uri="{FF2B5EF4-FFF2-40B4-BE49-F238E27FC236}">
                    <a16:creationId xmlns:a16="http://schemas.microsoft.com/office/drawing/2014/main" id="{B6D45E2D-CBE6-449D-A9EC-E2318BAC15A1}"/>
                  </a:ext>
                </a:extLst>
              </p:cNvPr>
              <p:cNvSpPr txBox="1">
                <a:spLocks noRot="1" noChangeAspect="1" noMove="1" noResize="1" noEditPoints="1" noAdjustHandles="1" noChangeArrowheads="1" noChangeShapeType="1" noTextEdit="1"/>
              </p:cNvSpPr>
              <p:nvPr/>
            </p:nvSpPr>
            <p:spPr>
              <a:xfrm>
                <a:off x="3509743" y="4352847"/>
                <a:ext cx="538609" cy="307777"/>
              </a:xfrm>
              <a:prstGeom prst="rect">
                <a:avLst/>
              </a:prstGeom>
              <a:blipFill>
                <a:blip r:embed="rId17"/>
                <a:stretch>
                  <a:fillRect l="-11364" r="-10227" b="-5882"/>
                </a:stretch>
              </a:blipFill>
            </p:spPr>
            <p:txBody>
              <a:bodyPr/>
              <a:lstStyle/>
              <a:p>
                <a:r>
                  <a:rPr lang="it-IT">
                    <a:noFill/>
                  </a:rPr>
                  <a:t> </a:t>
                </a:r>
              </a:p>
            </p:txBody>
          </p:sp>
        </mc:Fallback>
      </mc:AlternateContent>
      <p:sp>
        <p:nvSpPr>
          <p:cNvPr id="43" name="Rettangolo 42">
            <a:extLst>
              <a:ext uri="{FF2B5EF4-FFF2-40B4-BE49-F238E27FC236}">
                <a16:creationId xmlns:a16="http://schemas.microsoft.com/office/drawing/2014/main" id="{0480E1C5-44FA-4C9F-B3A7-DB88BBB42DBA}"/>
              </a:ext>
            </a:extLst>
          </p:cNvPr>
          <p:cNvSpPr/>
          <p:nvPr/>
        </p:nvSpPr>
        <p:spPr>
          <a:xfrm>
            <a:off x="266630" y="5101222"/>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Dal numero di Mach si può trovare il punto subsonico della curva di Fanno:</a:t>
            </a:r>
          </a:p>
        </p:txBody>
      </p:sp>
      <mc:AlternateContent xmlns:mc="http://schemas.openxmlformats.org/markup-compatibility/2006" xmlns:a14="http://schemas.microsoft.com/office/drawing/2010/main">
        <mc:Choice Requires="a14">
          <p:sp>
            <p:nvSpPr>
              <p:cNvPr id="44" name="CasellaDiTesto 43">
                <a:extLst>
                  <a:ext uri="{FF2B5EF4-FFF2-40B4-BE49-F238E27FC236}">
                    <a16:creationId xmlns:a16="http://schemas.microsoft.com/office/drawing/2014/main" id="{4E82AB00-A018-401B-8C61-753054515120}"/>
                  </a:ext>
                </a:extLst>
              </p:cNvPr>
              <p:cNvSpPr txBox="1"/>
              <p:nvPr/>
            </p:nvSpPr>
            <p:spPr>
              <a:xfrm>
                <a:off x="614404" y="5767467"/>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oMath>
                  </m:oMathPara>
                </a14:m>
                <a:endParaRPr lang="it-IT" sz="2000" dirty="0"/>
              </a:p>
            </p:txBody>
          </p:sp>
        </mc:Choice>
        <mc:Fallback xmlns="">
          <p:sp>
            <p:nvSpPr>
              <p:cNvPr id="44" name="CasellaDiTesto 43">
                <a:extLst>
                  <a:ext uri="{FF2B5EF4-FFF2-40B4-BE49-F238E27FC236}">
                    <a16:creationId xmlns:a16="http://schemas.microsoft.com/office/drawing/2014/main" id="{4E82AB00-A018-401B-8C61-753054515120}"/>
                  </a:ext>
                </a:extLst>
              </p:cNvPr>
              <p:cNvSpPr txBox="1">
                <a:spLocks noRot="1" noChangeAspect="1" noMove="1" noResize="1" noEditPoints="1" noAdjustHandles="1" noChangeArrowheads="1" noChangeShapeType="1" noTextEdit="1"/>
              </p:cNvSpPr>
              <p:nvPr/>
            </p:nvSpPr>
            <p:spPr>
              <a:xfrm>
                <a:off x="614404" y="5767467"/>
                <a:ext cx="828112" cy="307777"/>
              </a:xfrm>
              <a:prstGeom prst="rect">
                <a:avLst/>
              </a:prstGeom>
              <a:blipFill>
                <a:blip r:embed="rId18"/>
                <a:stretch>
                  <a:fillRect l="-7353" r="-2206" b="-137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5" name="CasellaDiTesto 44">
                <a:extLst>
                  <a:ext uri="{FF2B5EF4-FFF2-40B4-BE49-F238E27FC236}">
                    <a16:creationId xmlns:a16="http://schemas.microsoft.com/office/drawing/2014/main" id="{266B2184-ED64-4F69-BFD2-6AAE27C237A3}"/>
                  </a:ext>
                </a:extLst>
              </p:cNvPr>
              <p:cNvSpPr txBox="1"/>
              <p:nvPr/>
            </p:nvSpPr>
            <p:spPr>
              <a:xfrm>
                <a:off x="2870663" y="5647735"/>
                <a:ext cx="57361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45" name="CasellaDiTesto 44">
                <a:extLst>
                  <a:ext uri="{FF2B5EF4-FFF2-40B4-BE49-F238E27FC236}">
                    <a16:creationId xmlns:a16="http://schemas.microsoft.com/office/drawing/2014/main" id="{266B2184-ED64-4F69-BFD2-6AAE27C237A3}"/>
                  </a:ext>
                </a:extLst>
              </p:cNvPr>
              <p:cNvSpPr txBox="1">
                <a:spLocks noRot="1" noChangeAspect="1" noMove="1" noResize="1" noEditPoints="1" noAdjustHandles="1" noChangeArrowheads="1" noChangeShapeType="1" noTextEdit="1"/>
              </p:cNvSpPr>
              <p:nvPr/>
            </p:nvSpPr>
            <p:spPr>
              <a:xfrm>
                <a:off x="2870663" y="5647735"/>
                <a:ext cx="573619" cy="579005"/>
              </a:xfrm>
              <a:prstGeom prst="rect">
                <a:avLst/>
              </a:prstGeom>
              <a:blipFill>
                <a:blip r:embed="rId19"/>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6" name="CasellaDiTesto 45">
                <a:extLst>
                  <a:ext uri="{FF2B5EF4-FFF2-40B4-BE49-F238E27FC236}">
                    <a16:creationId xmlns:a16="http://schemas.microsoft.com/office/drawing/2014/main" id="{4B184C84-87EF-42CB-B2CD-56BD3F12557A}"/>
                  </a:ext>
                </a:extLst>
              </p:cNvPr>
              <p:cNvSpPr txBox="1"/>
              <p:nvPr/>
            </p:nvSpPr>
            <p:spPr>
              <a:xfrm>
                <a:off x="1467171" y="5777205"/>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0.627</m:t>
                      </m:r>
                    </m:oMath>
                  </m:oMathPara>
                </a14:m>
                <a:endParaRPr lang="it-IT" sz="2000" dirty="0"/>
              </a:p>
            </p:txBody>
          </p:sp>
        </mc:Choice>
        <mc:Fallback xmlns="">
          <p:sp>
            <p:nvSpPr>
              <p:cNvPr id="46" name="CasellaDiTesto 45">
                <a:extLst>
                  <a:ext uri="{FF2B5EF4-FFF2-40B4-BE49-F238E27FC236}">
                    <a16:creationId xmlns:a16="http://schemas.microsoft.com/office/drawing/2014/main" id="{4B184C84-87EF-42CB-B2CD-56BD3F12557A}"/>
                  </a:ext>
                </a:extLst>
              </p:cNvPr>
              <p:cNvSpPr txBox="1">
                <a:spLocks noRot="1" noChangeAspect="1" noMove="1" noResize="1" noEditPoints="1" noAdjustHandles="1" noChangeArrowheads="1" noChangeShapeType="1" noTextEdit="1"/>
              </p:cNvSpPr>
              <p:nvPr/>
            </p:nvSpPr>
            <p:spPr>
              <a:xfrm>
                <a:off x="1467171" y="5777205"/>
                <a:ext cx="681277" cy="307777"/>
              </a:xfrm>
              <a:prstGeom prst="rect">
                <a:avLst/>
              </a:prstGeom>
              <a:blipFill>
                <a:blip r:embed="rId20"/>
                <a:stretch>
                  <a:fillRect l="-9009" r="-8108"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7" name="CasellaDiTesto 46">
                <a:extLst>
                  <a:ext uri="{FF2B5EF4-FFF2-40B4-BE49-F238E27FC236}">
                    <a16:creationId xmlns:a16="http://schemas.microsoft.com/office/drawing/2014/main" id="{A4613796-26FB-4247-A8CF-A566992FBB88}"/>
                  </a:ext>
                </a:extLst>
              </p:cNvPr>
              <p:cNvSpPr txBox="1"/>
              <p:nvPr/>
            </p:nvSpPr>
            <p:spPr>
              <a:xfrm>
                <a:off x="3523194" y="5767467"/>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1.87</m:t>
                      </m:r>
                    </m:oMath>
                  </m:oMathPara>
                </a14:m>
                <a:endParaRPr lang="it-IT" sz="2000" dirty="0"/>
              </a:p>
            </p:txBody>
          </p:sp>
        </mc:Choice>
        <mc:Fallback xmlns="">
          <p:sp>
            <p:nvSpPr>
              <p:cNvPr id="47" name="CasellaDiTesto 46">
                <a:extLst>
                  <a:ext uri="{FF2B5EF4-FFF2-40B4-BE49-F238E27FC236}">
                    <a16:creationId xmlns:a16="http://schemas.microsoft.com/office/drawing/2014/main" id="{A4613796-26FB-4247-A8CF-A566992FBB88}"/>
                  </a:ext>
                </a:extLst>
              </p:cNvPr>
              <p:cNvSpPr txBox="1">
                <a:spLocks noRot="1" noChangeAspect="1" noMove="1" noResize="1" noEditPoints="1" noAdjustHandles="1" noChangeArrowheads="1" noChangeShapeType="1" noTextEdit="1"/>
              </p:cNvSpPr>
              <p:nvPr/>
            </p:nvSpPr>
            <p:spPr>
              <a:xfrm>
                <a:off x="3523194" y="5767467"/>
                <a:ext cx="538609" cy="307777"/>
              </a:xfrm>
              <a:prstGeom prst="rect">
                <a:avLst/>
              </a:prstGeom>
              <a:blipFill>
                <a:blip r:embed="rId21"/>
                <a:stretch>
                  <a:fillRect l="-11364" r="-10227" b="-5882"/>
                </a:stretch>
              </a:blipFill>
            </p:spPr>
            <p:txBody>
              <a:bodyPr/>
              <a:lstStyle/>
              <a:p>
                <a:r>
                  <a:rPr lang="it-IT">
                    <a:noFill/>
                  </a:rPr>
                  <a:t> </a:t>
                </a:r>
              </a:p>
            </p:txBody>
          </p:sp>
        </mc:Fallback>
      </mc:AlternateContent>
    </p:spTree>
    <p:extLst>
      <p:ext uri="{BB962C8B-B14F-4D97-AF65-F5344CB8AC3E}">
        <p14:creationId xmlns:p14="http://schemas.microsoft.com/office/powerpoint/2010/main" val="13238001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fade">
                                      <p:cBhvr>
                                        <p:cTn id="30" dur="500"/>
                                        <p:tgtEl>
                                          <p:spTgt spid="3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500"/>
                                        <p:tgtEl>
                                          <p:spTgt spid="3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fade">
                                      <p:cBhvr>
                                        <p:cTn id="38" dur="500"/>
                                        <p:tgtEl>
                                          <p:spTgt spid="3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childTnLst>
                          </p:cTn>
                        </p:par>
                        <p:par>
                          <p:cTn id="44" fill="hold">
                            <p:stCondLst>
                              <p:cond delay="500"/>
                            </p:stCondLst>
                            <p:childTnLst>
                              <p:par>
                                <p:cTn id="45" presetID="10" presetClass="entr" presetSubtype="0" fill="hold" grpId="0" nodeType="afterEffect">
                                  <p:stCondLst>
                                    <p:cond delay="25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childTnLst>
                          </p:cTn>
                        </p:par>
                        <p:par>
                          <p:cTn id="48" fill="hold">
                            <p:stCondLst>
                              <p:cond delay="1250"/>
                            </p:stCondLst>
                            <p:childTnLst>
                              <p:par>
                                <p:cTn id="49" presetID="10" presetClass="entr" presetSubtype="0" fill="hold" grpId="0" nodeType="afterEffect">
                                  <p:stCondLst>
                                    <p:cond delay="25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500"/>
                                        <p:tgtEl>
                                          <p:spTgt spid="26"/>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500"/>
                                        <p:tgtEl>
                                          <p:spTgt spid="38"/>
                                        </p:tgtEl>
                                      </p:cBhvr>
                                    </p:animEffect>
                                  </p:childTnLst>
                                </p:cTn>
                              </p:par>
                            </p:childTnLst>
                          </p:cTn>
                        </p:par>
                        <p:par>
                          <p:cTn id="67" fill="hold">
                            <p:stCondLst>
                              <p:cond delay="500"/>
                            </p:stCondLst>
                            <p:childTnLst>
                              <p:par>
                                <p:cTn id="68" presetID="10" presetClass="entr" presetSubtype="0" fill="hold" grpId="0" nodeType="afterEffect">
                                  <p:stCondLst>
                                    <p:cond delay="25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500"/>
                                        <p:tgtEl>
                                          <p:spTgt spid="39"/>
                                        </p:tgtEl>
                                      </p:cBhvr>
                                    </p:animEffect>
                                  </p:childTnLst>
                                </p:cTn>
                              </p:par>
                            </p:childTnLst>
                          </p:cTn>
                        </p:par>
                        <p:par>
                          <p:cTn id="71" fill="hold">
                            <p:stCondLst>
                              <p:cond delay="1250"/>
                            </p:stCondLst>
                            <p:childTnLst>
                              <p:par>
                                <p:cTn id="72" presetID="10" presetClass="entr" presetSubtype="0" fill="hold" grpId="0" nodeType="afterEffect">
                                  <p:stCondLst>
                                    <p:cond delay="250"/>
                                  </p:stCondLst>
                                  <p:childTnLst>
                                    <p:set>
                                      <p:cBhvr>
                                        <p:cTn id="73" dur="1" fill="hold">
                                          <p:stCondLst>
                                            <p:cond delay="0"/>
                                          </p:stCondLst>
                                        </p:cTn>
                                        <p:tgtEl>
                                          <p:spTgt spid="40"/>
                                        </p:tgtEl>
                                        <p:attrNameLst>
                                          <p:attrName>style.visibility</p:attrName>
                                        </p:attrNameLst>
                                      </p:cBhvr>
                                      <p:to>
                                        <p:strVal val="visible"/>
                                      </p:to>
                                    </p:set>
                                    <p:animEffect transition="in" filter="fade">
                                      <p:cBhvr>
                                        <p:cTn id="74" dur="500"/>
                                        <p:tgtEl>
                                          <p:spTgt spid="40"/>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500"/>
                                        <p:tgtEl>
                                          <p:spTgt spid="41"/>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500"/>
                                        <p:tgtEl>
                                          <p:spTgt spid="4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500"/>
                                        <p:tgtEl>
                                          <p:spTgt spid="43"/>
                                        </p:tgtEl>
                                      </p:cBhvr>
                                    </p:animEffect>
                                  </p:childTnLst>
                                </p:cTn>
                              </p:par>
                            </p:childTnLst>
                          </p:cTn>
                        </p:par>
                        <p:par>
                          <p:cTn id="90" fill="hold">
                            <p:stCondLst>
                              <p:cond delay="500"/>
                            </p:stCondLst>
                            <p:childTnLst>
                              <p:par>
                                <p:cTn id="91" presetID="10" presetClass="entr" presetSubtype="0" fill="hold" grpId="0" nodeType="afterEffect">
                                  <p:stCondLst>
                                    <p:cond delay="250"/>
                                  </p:stCondLst>
                                  <p:childTnLst>
                                    <p:set>
                                      <p:cBhvr>
                                        <p:cTn id="92" dur="1" fill="hold">
                                          <p:stCondLst>
                                            <p:cond delay="0"/>
                                          </p:stCondLst>
                                        </p:cTn>
                                        <p:tgtEl>
                                          <p:spTgt spid="44"/>
                                        </p:tgtEl>
                                        <p:attrNameLst>
                                          <p:attrName>style.visibility</p:attrName>
                                        </p:attrNameLst>
                                      </p:cBhvr>
                                      <p:to>
                                        <p:strVal val="visible"/>
                                      </p:to>
                                    </p:set>
                                    <p:animEffect transition="in" filter="fade">
                                      <p:cBhvr>
                                        <p:cTn id="93" dur="500"/>
                                        <p:tgtEl>
                                          <p:spTgt spid="44"/>
                                        </p:tgtEl>
                                      </p:cBhvr>
                                    </p:animEffect>
                                  </p:childTnLst>
                                </p:cTn>
                              </p:par>
                            </p:childTnLst>
                          </p:cTn>
                        </p:par>
                        <p:par>
                          <p:cTn id="94" fill="hold">
                            <p:stCondLst>
                              <p:cond delay="1250"/>
                            </p:stCondLst>
                            <p:childTnLst>
                              <p:par>
                                <p:cTn id="95" presetID="10" presetClass="entr" presetSubtype="0" fill="hold" grpId="0" nodeType="afterEffect">
                                  <p:stCondLst>
                                    <p:cond delay="250"/>
                                  </p:stCondLst>
                                  <p:childTnLst>
                                    <p:set>
                                      <p:cBhvr>
                                        <p:cTn id="96" dur="1" fill="hold">
                                          <p:stCondLst>
                                            <p:cond delay="0"/>
                                          </p:stCondLst>
                                        </p:cTn>
                                        <p:tgtEl>
                                          <p:spTgt spid="45"/>
                                        </p:tgtEl>
                                        <p:attrNameLst>
                                          <p:attrName>style.visibility</p:attrName>
                                        </p:attrNameLst>
                                      </p:cBhvr>
                                      <p:to>
                                        <p:strVal val="visible"/>
                                      </p:to>
                                    </p:set>
                                    <p:animEffect transition="in" filter="fade">
                                      <p:cBhvr>
                                        <p:cTn id="97" dur="500"/>
                                        <p:tgtEl>
                                          <p:spTgt spid="45"/>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500"/>
                                        <p:tgtEl>
                                          <p:spTgt spid="46"/>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47"/>
                                        </p:tgtEl>
                                        <p:attrNameLst>
                                          <p:attrName>style.visibility</p:attrName>
                                        </p:attrNameLst>
                                      </p:cBhvr>
                                      <p:to>
                                        <p:strVal val="visible"/>
                                      </p:to>
                                    </p:set>
                                    <p:animEffect transition="in" filter="fade">
                                      <p:cBhvr>
                                        <p:cTn id="10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18" grpId="0"/>
      <p:bldP spid="19" grpId="0"/>
      <p:bldP spid="24" grpId="0"/>
      <p:bldP spid="25" grpId="0"/>
      <p:bldP spid="26" grpId="0"/>
      <p:bldP spid="27" grpId="0"/>
      <p:bldP spid="28" grpId="0"/>
      <p:bldP spid="23" grpId="0"/>
      <p:bldP spid="36" grpId="0"/>
      <p:bldP spid="37" grpId="0"/>
      <p:bldP spid="38" grpId="0"/>
      <p:bldP spid="39" grpId="0"/>
      <p:bldP spid="40" grpId="0"/>
      <p:bldP spid="41" grpId="0"/>
      <p:bldP spid="42" grpId="0"/>
      <p:bldP spid="43" grpId="0"/>
      <p:bldP spid="44" grpId="0"/>
      <p:bldP spid="45" grpId="0"/>
      <p:bldP spid="46" grpId="0"/>
      <p:bldP spid="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CD8DDB8-BA73-41DE-B8E4-04607841247F}"/>
              </a:ext>
            </a:extLst>
          </p:cNvPr>
          <p:cNvSpPr/>
          <p:nvPr/>
        </p:nvSpPr>
        <p:spPr>
          <a:xfrm>
            <a:off x="266630" y="229107"/>
            <a:ext cx="6811066" cy="1015663"/>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Il rapporto di Fanno relativo al segmento 4-5 può essere facilmente calcolato e con questo anche quello critico relativo alla sezione di uscita. Quindi:</a:t>
            </a:r>
          </a:p>
        </p:txBody>
      </p:sp>
      <mc:AlternateContent xmlns:mc="http://schemas.openxmlformats.org/markup-compatibility/2006" xmlns:a14="http://schemas.microsoft.com/office/drawing/2010/main">
        <mc:Choice Requires="a14">
          <p:sp>
            <p:nvSpPr>
              <p:cNvPr id="24" name="Rettangolo 23">
                <a:extLst>
                  <a:ext uri="{FF2B5EF4-FFF2-40B4-BE49-F238E27FC236}">
                    <a16:creationId xmlns:a16="http://schemas.microsoft.com/office/drawing/2014/main" id="{9B059E17-DD94-4F4E-91C1-575067E3D080}"/>
                  </a:ext>
                </a:extLst>
              </p:cNvPr>
              <p:cNvSpPr/>
              <p:nvPr/>
            </p:nvSpPr>
            <p:spPr>
              <a:xfrm>
                <a:off x="278709" y="2893760"/>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Con questo rapporto (</a:t>
                </a:r>
                <a14:m>
                  <m:oMath xmlns:m="http://schemas.openxmlformats.org/officeDocument/2006/math">
                    <m:r>
                      <a:rPr lang="it-IT" sz="2000" b="0" i="1" smtClean="0">
                        <a:latin typeface="Cambria Math" panose="02040503050406030204" pitchFamily="18" charset="0"/>
                        <a:cs typeface="Arial" panose="020B0604020202020204" pitchFamily="34" charset="0"/>
                      </a:rPr>
                      <m:t>𝑅</m:t>
                    </m:r>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𝐹</m:t>
                        </m:r>
                      </m:e>
                      <m:sub>
                        <m:r>
                          <a:rPr lang="it-IT" sz="2000" b="0" i="1" smtClean="0">
                            <a:latin typeface="Cambria Math" panose="02040503050406030204" pitchFamily="18" charset="0"/>
                            <a:cs typeface="Arial" panose="020B0604020202020204" pitchFamily="34" charset="0"/>
                          </a:rPr>
                          <m:t>𝑐</m:t>
                        </m:r>
                        <m:r>
                          <a:rPr lang="it-IT" sz="2000" b="0" i="1" smtClean="0">
                            <a:latin typeface="Cambria Math" panose="02040503050406030204" pitchFamily="18" charset="0"/>
                            <a:cs typeface="Arial" panose="020B0604020202020204" pitchFamily="34" charset="0"/>
                          </a:rPr>
                          <m:t>5</m:t>
                        </m:r>
                      </m:sub>
                    </m:sSub>
                  </m:oMath>
                </a14:m>
                <a:r>
                  <a:rPr lang="it-IT" sz="2000" dirty="0">
                    <a:latin typeface="Arial" panose="020B0604020202020204" pitchFamily="34" charset="0"/>
                    <a:cs typeface="Arial" panose="020B0604020202020204" pitchFamily="34" charset="0"/>
                  </a:rPr>
                  <a:t>), dalle tabelle (</a:t>
                </a:r>
                <a:r>
                  <a:rPr lang="it-IT" sz="2000" b="1" u="sng" dirty="0">
                    <a:latin typeface="Arial" panose="020B0604020202020204" pitchFamily="34" charset="0"/>
                    <a:cs typeface="Arial" panose="020B0604020202020204" pitchFamily="34" charset="0"/>
                  </a:rPr>
                  <a:t>FF</a:t>
                </a:r>
                <a:r>
                  <a:rPr lang="it-IT" sz="2000" dirty="0">
                    <a:latin typeface="Arial" panose="020B0604020202020204" pitchFamily="34" charset="0"/>
                    <a:cs typeface="Arial" panose="020B0604020202020204" pitchFamily="34" charset="0"/>
                  </a:rPr>
                  <a:t>), si ha:</a:t>
                </a:r>
              </a:p>
            </p:txBody>
          </p:sp>
        </mc:Choice>
        <mc:Fallback xmlns="">
          <p:sp>
            <p:nvSpPr>
              <p:cNvPr id="24" name="Rettangolo 23">
                <a:extLst>
                  <a:ext uri="{FF2B5EF4-FFF2-40B4-BE49-F238E27FC236}">
                    <a16:creationId xmlns:a16="http://schemas.microsoft.com/office/drawing/2014/main" id="{9B059E17-DD94-4F4E-91C1-575067E3D080}"/>
                  </a:ext>
                </a:extLst>
              </p:cNvPr>
              <p:cNvSpPr>
                <a:spLocks noRot="1" noChangeAspect="1" noMove="1" noResize="1" noEditPoints="1" noAdjustHandles="1" noChangeArrowheads="1" noChangeShapeType="1" noTextEdit="1"/>
              </p:cNvSpPr>
              <p:nvPr/>
            </p:nvSpPr>
            <p:spPr>
              <a:xfrm>
                <a:off x="278709" y="2893760"/>
                <a:ext cx="11634577" cy="400110"/>
              </a:xfrm>
              <a:prstGeom prst="rect">
                <a:avLst/>
              </a:prstGeom>
              <a:blipFill>
                <a:blip r:embed="rId2"/>
                <a:stretch>
                  <a:fillRect l="-577" t="-7692" b="-2923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8ECDCDFB-47AE-43A4-89E2-648DCDB77757}"/>
                  </a:ext>
                </a:extLst>
              </p:cNvPr>
              <p:cNvSpPr txBox="1"/>
              <p:nvPr/>
            </p:nvSpPr>
            <p:spPr>
              <a:xfrm>
                <a:off x="6487705" y="2938930"/>
                <a:ext cx="64395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𝑀</m:t>
                          </m:r>
                        </m:e>
                        <m:sub>
                          <m:r>
                            <a:rPr lang="it-IT" sz="2000" b="0" i="1" smtClean="0">
                              <a:latin typeface="Cambria Math" panose="02040503050406030204" pitchFamily="18" charset="0"/>
                            </a:rPr>
                            <m:t>5</m:t>
                          </m:r>
                        </m:sub>
                      </m:sSub>
                      <m:r>
                        <a:rPr lang="it-IT" sz="2000" b="0" i="1" smtClean="0">
                          <a:latin typeface="Cambria Math" panose="02040503050406030204" pitchFamily="18" charset="0"/>
                        </a:rPr>
                        <m:t>=</m:t>
                      </m:r>
                    </m:oMath>
                  </m:oMathPara>
                </a14:m>
                <a:endParaRPr lang="it-IT" sz="2000" dirty="0"/>
              </a:p>
            </p:txBody>
          </p:sp>
        </mc:Choice>
        <mc:Fallback xmlns="">
          <p:sp>
            <p:nvSpPr>
              <p:cNvPr id="25" name="CasellaDiTesto 24">
                <a:extLst>
                  <a:ext uri="{FF2B5EF4-FFF2-40B4-BE49-F238E27FC236}">
                    <a16:creationId xmlns:a16="http://schemas.microsoft.com/office/drawing/2014/main" id="{8ECDCDFB-47AE-43A4-89E2-648DCDB77757}"/>
                  </a:ext>
                </a:extLst>
              </p:cNvPr>
              <p:cNvSpPr txBox="1">
                <a:spLocks noRot="1" noChangeAspect="1" noMove="1" noResize="1" noEditPoints="1" noAdjustHandles="1" noChangeArrowheads="1" noChangeShapeType="1" noTextEdit="1"/>
              </p:cNvSpPr>
              <p:nvPr/>
            </p:nvSpPr>
            <p:spPr>
              <a:xfrm>
                <a:off x="6487705" y="2938930"/>
                <a:ext cx="643958" cy="307777"/>
              </a:xfrm>
              <a:prstGeom prst="rect">
                <a:avLst/>
              </a:prstGeom>
              <a:blipFill>
                <a:blip r:embed="rId3"/>
                <a:stretch>
                  <a:fillRect l="-8491" r="-3774"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6" name="CasellaDiTesto 25">
                <a:extLst>
                  <a:ext uri="{FF2B5EF4-FFF2-40B4-BE49-F238E27FC236}">
                    <a16:creationId xmlns:a16="http://schemas.microsoft.com/office/drawing/2014/main" id="{5FB823C5-5882-4E67-9FA8-CE63A8F842FA}"/>
                  </a:ext>
                </a:extLst>
              </p:cNvPr>
              <p:cNvSpPr txBox="1"/>
              <p:nvPr/>
            </p:nvSpPr>
            <p:spPr>
              <a:xfrm>
                <a:off x="8730513" y="2824244"/>
                <a:ext cx="575479" cy="5790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r>
                        <a:rPr lang="it-IT" sz="2000" b="0" i="1" smtClean="0">
                          <a:latin typeface="Cambria Math" panose="02040503050406030204" pitchFamily="18" charset="0"/>
                        </a:rPr>
                        <m:t>=</m:t>
                      </m:r>
                    </m:oMath>
                  </m:oMathPara>
                </a14:m>
                <a:endParaRPr lang="it-IT" sz="2000" dirty="0"/>
              </a:p>
            </p:txBody>
          </p:sp>
        </mc:Choice>
        <mc:Fallback xmlns="">
          <p:sp>
            <p:nvSpPr>
              <p:cNvPr id="26" name="CasellaDiTesto 25">
                <a:extLst>
                  <a:ext uri="{FF2B5EF4-FFF2-40B4-BE49-F238E27FC236}">
                    <a16:creationId xmlns:a16="http://schemas.microsoft.com/office/drawing/2014/main" id="{5FB823C5-5882-4E67-9FA8-CE63A8F842FA}"/>
                  </a:ext>
                </a:extLst>
              </p:cNvPr>
              <p:cNvSpPr txBox="1">
                <a:spLocks noRot="1" noChangeAspect="1" noMove="1" noResize="1" noEditPoints="1" noAdjustHandles="1" noChangeArrowheads="1" noChangeShapeType="1" noTextEdit="1"/>
              </p:cNvSpPr>
              <p:nvPr/>
            </p:nvSpPr>
            <p:spPr>
              <a:xfrm>
                <a:off x="8730513" y="2824244"/>
                <a:ext cx="575479" cy="579005"/>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7" name="CasellaDiTesto 26">
                <a:extLst>
                  <a:ext uri="{FF2B5EF4-FFF2-40B4-BE49-F238E27FC236}">
                    <a16:creationId xmlns:a16="http://schemas.microsoft.com/office/drawing/2014/main" id="{89240202-2FCE-49D1-BD38-96F3CDDFC7A8}"/>
                  </a:ext>
                </a:extLst>
              </p:cNvPr>
              <p:cNvSpPr txBox="1"/>
              <p:nvPr/>
            </p:nvSpPr>
            <p:spPr>
              <a:xfrm>
                <a:off x="7209846" y="2948668"/>
                <a:ext cx="68127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0.743</m:t>
                      </m:r>
                    </m:oMath>
                  </m:oMathPara>
                </a14:m>
                <a:endParaRPr lang="it-IT" sz="2000" dirty="0"/>
              </a:p>
            </p:txBody>
          </p:sp>
        </mc:Choice>
        <mc:Fallback xmlns="">
          <p:sp>
            <p:nvSpPr>
              <p:cNvPr id="27" name="CasellaDiTesto 26">
                <a:extLst>
                  <a:ext uri="{FF2B5EF4-FFF2-40B4-BE49-F238E27FC236}">
                    <a16:creationId xmlns:a16="http://schemas.microsoft.com/office/drawing/2014/main" id="{89240202-2FCE-49D1-BD38-96F3CDDFC7A8}"/>
                  </a:ext>
                </a:extLst>
              </p:cNvPr>
              <p:cNvSpPr txBox="1">
                <a:spLocks noRot="1" noChangeAspect="1" noMove="1" noResize="1" noEditPoints="1" noAdjustHandles="1" noChangeArrowheads="1" noChangeShapeType="1" noTextEdit="1"/>
              </p:cNvSpPr>
              <p:nvPr/>
            </p:nvSpPr>
            <p:spPr>
              <a:xfrm>
                <a:off x="7209846" y="2948668"/>
                <a:ext cx="681277" cy="307777"/>
              </a:xfrm>
              <a:prstGeom prst="rect">
                <a:avLst/>
              </a:prstGeom>
              <a:blipFill>
                <a:blip r:embed="rId5"/>
                <a:stretch>
                  <a:fillRect l="-9009" r="-8108"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8" name="CasellaDiTesto 27">
                <a:extLst>
                  <a:ext uri="{FF2B5EF4-FFF2-40B4-BE49-F238E27FC236}">
                    <a16:creationId xmlns:a16="http://schemas.microsoft.com/office/drawing/2014/main" id="{50F61CEE-B383-424B-9FF4-0875D9F38990}"/>
                  </a:ext>
                </a:extLst>
              </p:cNvPr>
              <p:cNvSpPr txBox="1"/>
              <p:nvPr/>
            </p:nvSpPr>
            <p:spPr>
              <a:xfrm>
                <a:off x="9383044" y="2943976"/>
                <a:ext cx="53860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1.40</m:t>
                      </m:r>
                    </m:oMath>
                  </m:oMathPara>
                </a14:m>
                <a:endParaRPr lang="it-IT" sz="2000" dirty="0"/>
              </a:p>
            </p:txBody>
          </p:sp>
        </mc:Choice>
        <mc:Fallback xmlns="">
          <p:sp>
            <p:nvSpPr>
              <p:cNvPr id="28" name="CasellaDiTesto 27">
                <a:extLst>
                  <a:ext uri="{FF2B5EF4-FFF2-40B4-BE49-F238E27FC236}">
                    <a16:creationId xmlns:a16="http://schemas.microsoft.com/office/drawing/2014/main" id="{50F61CEE-B383-424B-9FF4-0875D9F38990}"/>
                  </a:ext>
                </a:extLst>
              </p:cNvPr>
              <p:cNvSpPr txBox="1">
                <a:spLocks noRot="1" noChangeAspect="1" noMove="1" noResize="1" noEditPoints="1" noAdjustHandles="1" noChangeArrowheads="1" noChangeShapeType="1" noTextEdit="1"/>
              </p:cNvSpPr>
              <p:nvPr/>
            </p:nvSpPr>
            <p:spPr>
              <a:xfrm>
                <a:off x="9383044" y="2943976"/>
                <a:ext cx="538609" cy="307777"/>
              </a:xfrm>
              <a:prstGeom prst="rect">
                <a:avLst/>
              </a:prstGeom>
              <a:blipFill>
                <a:blip r:embed="rId6"/>
                <a:stretch>
                  <a:fillRect l="-10112" r="-10112" b="-6000"/>
                </a:stretch>
              </a:blipFill>
            </p:spPr>
            <p:txBody>
              <a:bodyPr/>
              <a:lstStyle/>
              <a:p>
                <a:r>
                  <a:rPr lang="it-IT">
                    <a:noFill/>
                  </a:rPr>
                  <a:t> </a:t>
                </a:r>
              </a:p>
            </p:txBody>
          </p:sp>
        </mc:Fallback>
      </mc:AlternateContent>
      <p:pic>
        <p:nvPicPr>
          <p:cNvPr id="29" name="Immagine 28">
            <a:extLst>
              <a:ext uri="{FF2B5EF4-FFF2-40B4-BE49-F238E27FC236}">
                <a16:creationId xmlns:a16="http://schemas.microsoft.com/office/drawing/2014/main" id="{A230AEC3-3356-406A-B466-4CE14949CADC}"/>
              </a:ext>
            </a:extLst>
          </p:cNvPr>
          <p:cNvPicPr>
            <a:picLocks noChangeAspect="1"/>
          </p:cNvPicPr>
          <p:nvPr/>
        </p:nvPicPr>
        <p:blipFill>
          <a:blip r:embed="rId7"/>
          <a:stretch>
            <a:fillRect/>
          </a:stretch>
        </p:blipFill>
        <p:spPr>
          <a:xfrm>
            <a:off x="7166310" y="153425"/>
            <a:ext cx="4946921" cy="1060892"/>
          </a:xfrm>
          <a:prstGeom prst="rect">
            <a:avLst/>
          </a:prstGeom>
        </p:spPr>
      </p:pic>
      <p:sp>
        <p:nvSpPr>
          <p:cNvPr id="38" name="Rettangolo 37">
            <a:extLst>
              <a:ext uri="{FF2B5EF4-FFF2-40B4-BE49-F238E27FC236}">
                <a16:creationId xmlns:a16="http://schemas.microsoft.com/office/drawing/2014/main" id="{FA3E0AB7-3C5B-4DB3-AE88-3945B67C55F7}"/>
              </a:ext>
            </a:extLst>
          </p:cNvPr>
          <p:cNvSpPr/>
          <p:nvPr/>
        </p:nvSpPr>
        <p:spPr>
          <a:xfrm>
            <a:off x="278711" y="3669425"/>
            <a:ext cx="11634577" cy="400110"/>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Ora si può calcolare la pressione d'uscita; il modo più naturale sarebbe:</a:t>
            </a:r>
          </a:p>
        </p:txBody>
      </p:sp>
      <mc:AlternateContent xmlns:mc="http://schemas.openxmlformats.org/markup-compatibility/2006" xmlns:a14="http://schemas.microsoft.com/office/drawing/2010/main">
        <mc:Choice Requires="a14">
          <p:sp>
            <p:nvSpPr>
              <p:cNvPr id="43" name="Rettangolo 42">
                <a:extLst>
                  <a:ext uri="{FF2B5EF4-FFF2-40B4-BE49-F238E27FC236}">
                    <a16:creationId xmlns:a16="http://schemas.microsoft.com/office/drawing/2014/main" id="{0480E1C5-44FA-4C9F-B3A7-DB88BBB42DBA}"/>
                  </a:ext>
                </a:extLst>
              </p:cNvPr>
              <p:cNvSpPr/>
              <p:nvPr/>
            </p:nvSpPr>
            <p:spPr>
              <a:xfrm>
                <a:off x="4249025" y="4403568"/>
                <a:ext cx="3658140" cy="542328"/>
              </a:xfrm>
              <a:prstGeom prst="rect">
                <a:avLst/>
              </a:prstGeom>
            </p:spPr>
            <p:txBody>
              <a:bodyPr wrap="square">
                <a:spAutoFit/>
              </a:bodyPr>
              <a:lstStyle/>
              <a:p>
                <a:r>
                  <a:rPr lang="it-IT" sz="2000" dirty="0">
                    <a:latin typeface="Arial" panose="020B0604020202020204" pitchFamily="34" charset="0"/>
                    <a:cs typeface="Arial" panose="020B0604020202020204" pitchFamily="34" charset="0"/>
                  </a:rPr>
                  <a:t>Però   </a:t>
                </a:r>
                <a14:m>
                  <m:oMath xmlns:m="http://schemas.openxmlformats.org/officeDocument/2006/math">
                    <m:f>
                      <m:fPr>
                        <m:ctrlPr>
                          <a:rPr lang="it-IT" sz="2000" b="0" i="1" smtClean="0">
                            <a:latin typeface="Cambria Math" panose="02040503050406030204" pitchFamily="18" charset="0"/>
                            <a:cs typeface="Arial" panose="020B0604020202020204" pitchFamily="34" charset="0"/>
                          </a:rPr>
                        </m:ctrlPr>
                      </m:fPr>
                      <m:num>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𝑝</m:t>
                            </m:r>
                          </m:e>
                          <m:sub>
                            <m:r>
                              <a:rPr lang="it-IT" sz="2000" b="0" i="1" smtClean="0">
                                <a:latin typeface="Cambria Math" panose="02040503050406030204" pitchFamily="18" charset="0"/>
                                <a:cs typeface="Arial" panose="020B0604020202020204" pitchFamily="34" charset="0"/>
                              </a:rPr>
                              <m:t>𝑐</m:t>
                            </m:r>
                          </m:sub>
                        </m:sSub>
                      </m:num>
                      <m:den>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𝑝</m:t>
                            </m:r>
                          </m:e>
                          <m:sub>
                            <m:r>
                              <a:rPr lang="it-IT" sz="2000" b="0" i="1" smtClean="0">
                                <a:latin typeface="Cambria Math" panose="02040503050406030204" pitchFamily="18" charset="0"/>
                                <a:cs typeface="Arial" panose="020B0604020202020204" pitchFamily="34" charset="0"/>
                              </a:rPr>
                              <m:t>4</m:t>
                            </m:r>
                          </m:sub>
                        </m:sSub>
                      </m:den>
                    </m:f>
                    <m:f>
                      <m:fPr>
                        <m:ctrlPr>
                          <a:rPr lang="it-IT" sz="2000" b="0" i="1" smtClean="0">
                            <a:latin typeface="Cambria Math" panose="02040503050406030204" pitchFamily="18" charset="0"/>
                            <a:cs typeface="Arial" panose="020B0604020202020204" pitchFamily="34" charset="0"/>
                          </a:rPr>
                        </m:ctrlPr>
                      </m:fPr>
                      <m:num>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𝑝</m:t>
                            </m:r>
                          </m:e>
                          <m:sub>
                            <m:r>
                              <a:rPr lang="it-IT" sz="2000" b="0" i="1" smtClean="0">
                                <a:latin typeface="Cambria Math" panose="02040503050406030204" pitchFamily="18" charset="0"/>
                                <a:cs typeface="Arial" panose="020B0604020202020204" pitchFamily="34" charset="0"/>
                              </a:rPr>
                              <m:t>4</m:t>
                            </m:r>
                          </m:sub>
                        </m:sSub>
                      </m:num>
                      <m:den>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𝑝</m:t>
                            </m:r>
                          </m:e>
                          <m:sub>
                            <m:r>
                              <a:rPr lang="it-IT" sz="2000" b="0" i="1" smtClean="0">
                                <a:latin typeface="Cambria Math" panose="02040503050406030204" pitchFamily="18" charset="0"/>
                                <a:cs typeface="Arial" panose="020B0604020202020204" pitchFamily="34" charset="0"/>
                              </a:rPr>
                              <m:t>3</m:t>
                            </m:r>
                          </m:sub>
                        </m:sSub>
                      </m:den>
                    </m:f>
                    <m:f>
                      <m:fPr>
                        <m:ctrlPr>
                          <a:rPr lang="it-IT" sz="2000" b="0" i="1" smtClean="0">
                            <a:latin typeface="Cambria Math" panose="02040503050406030204" pitchFamily="18" charset="0"/>
                            <a:cs typeface="Arial" panose="020B0604020202020204" pitchFamily="34" charset="0"/>
                          </a:rPr>
                        </m:ctrlPr>
                      </m:fPr>
                      <m:num>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𝑝</m:t>
                            </m:r>
                          </m:e>
                          <m:sub>
                            <m:r>
                              <a:rPr lang="it-IT" sz="2000" b="0" i="1" smtClean="0">
                                <a:latin typeface="Cambria Math" panose="02040503050406030204" pitchFamily="18" charset="0"/>
                                <a:cs typeface="Arial" panose="020B0604020202020204" pitchFamily="34" charset="0"/>
                              </a:rPr>
                              <m:t>3</m:t>
                            </m:r>
                          </m:sub>
                        </m:sSub>
                      </m:num>
                      <m:den>
                        <m:sSub>
                          <m:sSubPr>
                            <m:ctrlPr>
                              <a:rPr lang="it-IT" sz="2000" b="0" i="1" smtClean="0">
                                <a:latin typeface="Cambria Math" panose="02040503050406030204" pitchFamily="18" charset="0"/>
                                <a:cs typeface="Arial" panose="020B0604020202020204" pitchFamily="34" charset="0"/>
                              </a:rPr>
                            </m:ctrlPr>
                          </m:sSubPr>
                          <m:e>
                            <m:r>
                              <a:rPr lang="it-IT" sz="2000" b="0" i="1" smtClean="0">
                                <a:latin typeface="Cambria Math" panose="02040503050406030204" pitchFamily="18" charset="0"/>
                                <a:cs typeface="Arial" panose="020B0604020202020204" pitchFamily="34" charset="0"/>
                              </a:rPr>
                              <m:t>𝑝</m:t>
                            </m:r>
                          </m:e>
                          <m:sub>
                            <m:r>
                              <a:rPr lang="it-IT" sz="2000" b="0" i="1" smtClean="0">
                                <a:latin typeface="Cambria Math" panose="02040503050406030204" pitchFamily="18" charset="0"/>
                                <a:cs typeface="Arial" panose="020B0604020202020204" pitchFamily="34" charset="0"/>
                              </a:rPr>
                              <m:t>𝑐</m:t>
                            </m:r>
                          </m:sub>
                        </m:sSub>
                      </m:den>
                    </m:f>
                    <m:r>
                      <a:rPr lang="it-IT" sz="2000" b="0" i="1" smtClean="0">
                        <a:latin typeface="Cambria Math" panose="02040503050406030204" pitchFamily="18" charset="0"/>
                        <a:cs typeface="Arial" panose="020B0604020202020204" pitchFamily="34" charset="0"/>
                      </a:rPr>
                      <m:t>=1</m:t>
                    </m:r>
                  </m:oMath>
                </a14:m>
                <a:r>
                  <a:rPr lang="it-IT" sz="2000" dirty="0">
                    <a:latin typeface="Arial" panose="020B0604020202020204" pitchFamily="34" charset="0"/>
                    <a:cs typeface="Arial" panose="020B0604020202020204" pitchFamily="34" charset="0"/>
                  </a:rPr>
                  <a:t>,  quindi: </a:t>
                </a:r>
              </a:p>
            </p:txBody>
          </p:sp>
        </mc:Choice>
        <mc:Fallback xmlns="">
          <p:sp>
            <p:nvSpPr>
              <p:cNvPr id="43" name="Rettangolo 42">
                <a:extLst>
                  <a:ext uri="{FF2B5EF4-FFF2-40B4-BE49-F238E27FC236}">
                    <a16:creationId xmlns:a16="http://schemas.microsoft.com/office/drawing/2014/main" id="{0480E1C5-44FA-4C9F-B3A7-DB88BBB42DBA}"/>
                  </a:ext>
                </a:extLst>
              </p:cNvPr>
              <p:cNvSpPr>
                <a:spLocks noRot="1" noChangeAspect="1" noMove="1" noResize="1" noEditPoints="1" noAdjustHandles="1" noChangeArrowheads="1" noChangeShapeType="1" noTextEdit="1"/>
              </p:cNvSpPr>
              <p:nvPr/>
            </p:nvSpPr>
            <p:spPr>
              <a:xfrm>
                <a:off x="4249025" y="4403568"/>
                <a:ext cx="3658140" cy="542328"/>
              </a:xfrm>
              <a:prstGeom prst="rect">
                <a:avLst/>
              </a:prstGeom>
              <a:blipFill>
                <a:blip r:embed="rId8"/>
                <a:stretch>
                  <a:fillRect l="-1667" b="-337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6" name="CasellaDiTesto 45">
                <a:extLst>
                  <a:ext uri="{FF2B5EF4-FFF2-40B4-BE49-F238E27FC236}">
                    <a16:creationId xmlns:a16="http://schemas.microsoft.com/office/drawing/2014/main" id="{4B184C84-87EF-42CB-B2CD-56BD3F12557A}"/>
                  </a:ext>
                </a:extLst>
              </p:cNvPr>
              <p:cNvSpPr txBox="1"/>
              <p:nvPr/>
            </p:nvSpPr>
            <p:spPr>
              <a:xfrm>
                <a:off x="2912487" y="5397673"/>
                <a:ext cx="3482813"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1.40</m:t>
                      </m:r>
                      <m:f>
                        <m:fPr>
                          <m:ctrlPr>
                            <a:rPr lang="it-IT" sz="2000" b="0" i="1" smtClean="0">
                              <a:latin typeface="Cambria Math" panose="02040503050406030204" pitchFamily="18" charset="0"/>
                            </a:rPr>
                          </m:ctrlPr>
                        </m:fPr>
                        <m:num>
                          <m:r>
                            <a:rPr lang="it-IT" sz="2000" b="0" i="1" smtClean="0">
                              <a:latin typeface="Cambria Math" panose="02040503050406030204" pitchFamily="18" charset="0"/>
                            </a:rPr>
                            <m:t>1</m:t>
                          </m:r>
                        </m:num>
                        <m:den>
                          <m:r>
                            <a:rPr lang="it-IT" sz="2000" b="0" i="1" smtClean="0">
                              <a:latin typeface="Cambria Math" panose="02040503050406030204" pitchFamily="18" charset="0"/>
                            </a:rPr>
                            <m:t>0.303</m:t>
                          </m:r>
                        </m:den>
                      </m:f>
                      <m:r>
                        <a:rPr lang="it-IT" sz="2000" b="0" i="1" smtClean="0">
                          <a:latin typeface="Cambria Math" panose="02040503050406030204" pitchFamily="18" charset="0"/>
                        </a:rPr>
                        <m:t>0.0640⋅350⋅</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m:t>
                      </m:r>
                    </m:oMath>
                  </m:oMathPara>
                </a14:m>
                <a:endParaRPr lang="it-IT" sz="2000" dirty="0"/>
              </a:p>
            </p:txBody>
          </p:sp>
        </mc:Choice>
        <mc:Fallback xmlns="">
          <p:sp>
            <p:nvSpPr>
              <p:cNvPr id="46" name="CasellaDiTesto 45">
                <a:extLst>
                  <a:ext uri="{FF2B5EF4-FFF2-40B4-BE49-F238E27FC236}">
                    <a16:creationId xmlns:a16="http://schemas.microsoft.com/office/drawing/2014/main" id="{4B184C84-87EF-42CB-B2CD-56BD3F12557A}"/>
                  </a:ext>
                </a:extLst>
              </p:cNvPr>
              <p:cNvSpPr txBox="1">
                <a:spLocks noRot="1" noChangeAspect="1" noMove="1" noResize="1" noEditPoints="1" noAdjustHandles="1" noChangeArrowheads="1" noChangeShapeType="1" noTextEdit="1"/>
              </p:cNvSpPr>
              <p:nvPr/>
            </p:nvSpPr>
            <p:spPr>
              <a:xfrm>
                <a:off x="2912487" y="5397673"/>
                <a:ext cx="3482813" cy="578235"/>
              </a:xfrm>
              <a:prstGeom prst="rect">
                <a:avLst/>
              </a:prstGeom>
              <a:blipFill>
                <a:blip r:embed="rId9"/>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7" name="CasellaDiTesto 46">
                <a:extLst>
                  <a:ext uri="{FF2B5EF4-FFF2-40B4-BE49-F238E27FC236}">
                    <a16:creationId xmlns:a16="http://schemas.microsoft.com/office/drawing/2014/main" id="{A4613796-26FB-4247-A8CF-A566992FBB88}"/>
                  </a:ext>
                </a:extLst>
              </p:cNvPr>
              <p:cNvSpPr txBox="1"/>
              <p:nvPr/>
            </p:nvSpPr>
            <p:spPr>
              <a:xfrm>
                <a:off x="6455921" y="5560540"/>
                <a:ext cx="192148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103.498⋅</m:t>
                      </m:r>
                      <m:sSup>
                        <m:sSupPr>
                          <m:ctrlPr>
                            <a:rPr lang="it-IT" sz="2000" b="0" i="1" smtClean="0">
                              <a:latin typeface="Cambria Math" panose="02040503050406030204" pitchFamily="18" charset="0"/>
                            </a:rPr>
                          </m:ctrlPr>
                        </m:sSupPr>
                        <m:e>
                          <m:r>
                            <a:rPr lang="it-IT" sz="2000" b="0" i="1" smtClean="0">
                              <a:latin typeface="Cambria Math" panose="02040503050406030204" pitchFamily="18" charset="0"/>
                            </a:rPr>
                            <m:t>10</m:t>
                          </m:r>
                        </m:e>
                        <m:sup>
                          <m:r>
                            <a:rPr lang="it-IT" sz="2000" b="0" i="1" smtClean="0">
                              <a:latin typeface="Cambria Math" panose="02040503050406030204" pitchFamily="18" charset="0"/>
                            </a:rPr>
                            <m:t>3</m:t>
                          </m:r>
                        </m:sup>
                      </m:sSup>
                      <m:r>
                        <a:rPr lang="it-IT" sz="2000" b="0" i="1" smtClean="0">
                          <a:latin typeface="Cambria Math" panose="02040503050406030204" pitchFamily="18" charset="0"/>
                        </a:rPr>
                        <m:t> </m:t>
                      </m:r>
                      <m:r>
                        <a:rPr lang="it-IT" sz="2000" b="0" i="1" smtClean="0">
                          <a:latin typeface="Cambria Math" panose="02040503050406030204" pitchFamily="18" charset="0"/>
                        </a:rPr>
                        <m:t>𝑃𝑎</m:t>
                      </m:r>
                    </m:oMath>
                  </m:oMathPara>
                </a14:m>
                <a:endParaRPr lang="it-IT" sz="2000" dirty="0"/>
              </a:p>
            </p:txBody>
          </p:sp>
        </mc:Choice>
        <mc:Fallback xmlns="">
          <p:sp>
            <p:nvSpPr>
              <p:cNvPr id="47" name="CasellaDiTesto 46">
                <a:extLst>
                  <a:ext uri="{FF2B5EF4-FFF2-40B4-BE49-F238E27FC236}">
                    <a16:creationId xmlns:a16="http://schemas.microsoft.com/office/drawing/2014/main" id="{A4613796-26FB-4247-A8CF-A566992FBB88}"/>
                  </a:ext>
                </a:extLst>
              </p:cNvPr>
              <p:cNvSpPr txBox="1">
                <a:spLocks noRot="1" noChangeAspect="1" noMove="1" noResize="1" noEditPoints="1" noAdjustHandles="1" noChangeArrowheads="1" noChangeShapeType="1" noTextEdit="1"/>
              </p:cNvSpPr>
              <p:nvPr/>
            </p:nvSpPr>
            <p:spPr>
              <a:xfrm>
                <a:off x="6455921" y="5560540"/>
                <a:ext cx="1921488" cy="307777"/>
              </a:xfrm>
              <a:prstGeom prst="rect">
                <a:avLst/>
              </a:prstGeom>
              <a:blipFill>
                <a:blip r:embed="rId10"/>
                <a:stretch>
                  <a:fillRect l="-2540" t="-1961" r="-2540" b="-588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4" name="CasellaDiTesto 33">
                <a:extLst>
                  <a:ext uri="{FF2B5EF4-FFF2-40B4-BE49-F238E27FC236}">
                    <a16:creationId xmlns:a16="http://schemas.microsoft.com/office/drawing/2014/main" id="{06DEB811-671A-4F14-AC66-7D56BDE376BC}"/>
                  </a:ext>
                </a:extLst>
              </p:cNvPr>
              <p:cNvSpPr txBox="1"/>
              <p:nvPr/>
            </p:nvSpPr>
            <p:spPr>
              <a:xfrm>
                <a:off x="630446" y="4344274"/>
                <a:ext cx="2898679"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4</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3</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oMath>
                  </m:oMathPara>
                </a14:m>
                <a:endParaRPr lang="it-IT" sz="2000" dirty="0"/>
              </a:p>
            </p:txBody>
          </p:sp>
        </mc:Choice>
        <mc:Fallback xmlns="">
          <p:sp>
            <p:nvSpPr>
              <p:cNvPr id="34" name="CasellaDiTesto 33">
                <a:extLst>
                  <a:ext uri="{FF2B5EF4-FFF2-40B4-BE49-F238E27FC236}">
                    <a16:creationId xmlns:a16="http://schemas.microsoft.com/office/drawing/2014/main" id="{06DEB811-671A-4F14-AC66-7D56BDE376BC}"/>
                  </a:ext>
                </a:extLst>
              </p:cNvPr>
              <p:cNvSpPr txBox="1">
                <a:spLocks noRot="1" noChangeAspect="1" noMove="1" noResize="1" noEditPoints="1" noAdjustHandles="1" noChangeArrowheads="1" noChangeShapeType="1" noTextEdit="1"/>
              </p:cNvSpPr>
              <p:nvPr/>
            </p:nvSpPr>
            <p:spPr>
              <a:xfrm>
                <a:off x="630446" y="4344274"/>
                <a:ext cx="2898679" cy="579326"/>
              </a:xfrm>
              <a:prstGeom prst="rect">
                <a:avLst/>
              </a:prstGeom>
              <a:blipFill>
                <a:blip r:embed="rId11"/>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8" name="CasellaDiTesto 47">
                <a:extLst>
                  <a:ext uri="{FF2B5EF4-FFF2-40B4-BE49-F238E27FC236}">
                    <a16:creationId xmlns:a16="http://schemas.microsoft.com/office/drawing/2014/main" id="{2196C74B-5461-4EE8-9839-739232AB45EB}"/>
                  </a:ext>
                </a:extLst>
              </p:cNvPr>
              <p:cNvSpPr txBox="1"/>
              <p:nvPr/>
            </p:nvSpPr>
            <p:spPr>
              <a:xfrm>
                <a:off x="596514" y="5459315"/>
                <a:ext cx="2273315" cy="5793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r>
                        <a:rPr lang="it-IT" sz="2000" b="0" i="1" smtClean="0">
                          <a:latin typeface="Cambria Math" panose="02040503050406030204" pitchFamily="18" charset="0"/>
                        </a:rPr>
                        <m:t>=</m:t>
                      </m:r>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5</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𝑐</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den>
                      </m:f>
                      <m:f>
                        <m:fPr>
                          <m:ctrlPr>
                            <a:rPr lang="it-IT" sz="2000" b="0" i="1" smtClean="0">
                              <a:latin typeface="Cambria Math" panose="02040503050406030204" pitchFamily="18" charset="0"/>
                            </a:rPr>
                          </m:ctrlPr>
                        </m:fPr>
                        <m:num>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2</m:t>
                              </m:r>
                            </m:sub>
                          </m:sSub>
                        </m:num>
                        <m:den>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den>
                      </m:f>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𝑝</m:t>
                          </m:r>
                        </m:e>
                        <m:sub>
                          <m:r>
                            <a:rPr lang="it-IT" sz="2000" b="0" i="1" smtClean="0">
                              <a:latin typeface="Cambria Math" panose="02040503050406030204" pitchFamily="18" charset="0"/>
                            </a:rPr>
                            <m:t>02</m:t>
                          </m:r>
                        </m:sub>
                      </m:sSub>
                      <m:r>
                        <a:rPr lang="it-IT" sz="2000" b="0" i="1" smtClean="0">
                          <a:latin typeface="Cambria Math" panose="02040503050406030204" pitchFamily="18" charset="0"/>
                        </a:rPr>
                        <m:t>=</m:t>
                      </m:r>
                    </m:oMath>
                  </m:oMathPara>
                </a14:m>
                <a:endParaRPr lang="it-IT" sz="2000" dirty="0"/>
              </a:p>
            </p:txBody>
          </p:sp>
        </mc:Choice>
        <mc:Fallback xmlns="">
          <p:sp>
            <p:nvSpPr>
              <p:cNvPr id="48" name="CasellaDiTesto 47">
                <a:extLst>
                  <a:ext uri="{FF2B5EF4-FFF2-40B4-BE49-F238E27FC236}">
                    <a16:creationId xmlns:a16="http://schemas.microsoft.com/office/drawing/2014/main" id="{2196C74B-5461-4EE8-9839-739232AB45EB}"/>
                  </a:ext>
                </a:extLst>
              </p:cNvPr>
              <p:cNvSpPr txBox="1">
                <a:spLocks noRot="1" noChangeAspect="1" noMove="1" noResize="1" noEditPoints="1" noAdjustHandles="1" noChangeArrowheads="1" noChangeShapeType="1" noTextEdit="1"/>
              </p:cNvSpPr>
              <p:nvPr/>
            </p:nvSpPr>
            <p:spPr>
              <a:xfrm>
                <a:off x="596514" y="5459315"/>
                <a:ext cx="2273315" cy="579326"/>
              </a:xfrm>
              <a:prstGeom prst="rect">
                <a:avLst/>
              </a:prstGeom>
              <a:blipFill>
                <a:blip r:embed="rId1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9" name="CasellaDiTesto 48">
                <a:extLst>
                  <a:ext uri="{FF2B5EF4-FFF2-40B4-BE49-F238E27FC236}">
                    <a16:creationId xmlns:a16="http://schemas.microsoft.com/office/drawing/2014/main" id="{05EB6855-1D8D-4954-80EF-D485CE1CB8AB}"/>
                  </a:ext>
                </a:extLst>
              </p:cNvPr>
              <p:cNvSpPr txBox="1"/>
              <p:nvPr/>
            </p:nvSpPr>
            <p:spPr>
              <a:xfrm>
                <a:off x="614404" y="2161173"/>
                <a:ext cx="2245295"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𝑐</m:t>
                          </m:r>
                          <m:r>
                            <a:rPr lang="it-IT" sz="2000" b="0" i="1" smtClean="0">
                              <a:latin typeface="Cambria Math" panose="02040503050406030204" pitchFamily="18" charset="0"/>
                            </a:rPr>
                            <m:t>4</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45</m:t>
                          </m:r>
                        </m:sub>
                      </m:sSub>
                    </m:oMath>
                  </m:oMathPara>
                </a14:m>
                <a:endParaRPr lang="it-IT" sz="2000" dirty="0"/>
              </a:p>
            </p:txBody>
          </p:sp>
        </mc:Choice>
        <mc:Fallback xmlns="">
          <p:sp>
            <p:nvSpPr>
              <p:cNvPr id="49" name="CasellaDiTesto 48">
                <a:extLst>
                  <a:ext uri="{FF2B5EF4-FFF2-40B4-BE49-F238E27FC236}">
                    <a16:creationId xmlns:a16="http://schemas.microsoft.com/office/drawing/2014/main" id="{05EB6855-1D8D-4954-80EF-D485CE1CB8AB}"/>
                  </a:ext>
                </a:extLst>
              </p:cNvPr>
              <p:cNvSpPr txBox="1">
                <a:spLocks noRot="1" noChangeAspect="1" noMove="1" noResize="1" noEditPoints="1" noAdjustHandles="1" noChangeArrowheads="1" noChangeShapeType="1" noTextEdit="1"/>
              </p:cNvSpPr>
              <p:nvPr/>
            </p:nvSpPr>
            <p:spPr>
              <a:xfrm>
                <a:off x="614404" y="2161173"/>
                <a:ext cx="2245295" cy="307777"/>
              </a:xfrm>
              <a:prstGeom prst="rect">
                <a:avLst/>
              </a:prstGeom>
              <a:blipFill>
                <a:blip r:embed="rId13"/>
                <a:stretch>
                  <a:fillRect l="-2446" r="-543" b="-16000"/>
                </a:stretch>
              </a:blipFill>
            </p:spPr>
            <p:txBody>
              <a:bodyPr/>
              <a:lstStyle/>
              <a:p>
                <a:r>
                  <a:rPr lang="it-IT">
                    <a:noFill/>
                  </a:rPr>
                  <a:t> </a:t>
                </a:r>
              </a:p>
            </p:txBody>
          </p:sp>
        </mc:Fallback>
      </mc:AlternateContent>
      <p:cxnSp>
        <p:nvCxnSpPr>
          <p:cNvPr id="50" name="Connettore 2 49">
            <a:extLst>
              <a:ext uri="{FF2B5EF4-FFF2-40B4-BE49-F238E27FC236}">
                <a16:creationId xmlns:a16="http://schemas.microsoft.com/office/drawing/2014/main" id="{E06BCFE3-0A45-403D-85C2-59328004521F}"/>
              </a:ext>
            </a:extLst>
          </p:cNvPr>
          <p:cNvCxnSpPr/>
          <p:nvPr/>
        </p:nvCxnSpPr>
        <p:spPr>
          <a:xfrm>
            <a:off x="3067510" y="2315061"/>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CasellaDiTesto 50">
                <a:extLst>
                  <a:ext uri="{FF2B5EF4-FFF2-40B4-BE49-F238E27FC236}">
                    <a16:creationId xmlns:a16="http://schemas.microsoft.com/office/drawing/2014/main" id="{FF00FCE5-F741-428A-A52E-4101E54456B9}"/>
                  </a:ext>
                </a:extLst>
              </p:cNvPr>
              <p:cNvSpPr txBox="1"/>
              <p:nvPr/>
            </p:nvSpPr>
            <p:spPr>
              <a:xfrm>
                <a:off x="5166445" y="2134091"/>
                <a:ext cx="82811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𝑐</m:t>
                          </m:r>
                          <m:r>
                            <a:rPr lang="it-IT" sz="2000" b="0" i="1" smtClean="0">
                              <a:latin typeface="Cambria Math" panose="02040503050406030204" pitchFamily="18" charset="0"/>
                            </a:rPr>
                            <m:t>5</m:t>
                          </m:r>
                        </m:sub>
                      </m:sSub>
                      <m:r>
                        <a:rPr lang="it-IT" sz="2000" b="0" i="1" smtClean="0">
                          <a:latin typeface="Cambria Math" panose="02040503050406030204" pitchFamily="18" charset="0"/>
                        </a:rPr>
                        <m:t>=</m:t>
                      </m:r>
                    </m:oMath>
                  </m:oMathPara>
                </a14:m>
                <a:endParaRPr lang="it-IT" sz="2000" dirty="0"/>
              </a:p>
            </p:txBody>
          </p:sp>
        </mc:Choice>
        <mc:Fallback xmlns="">
          <p:sp>
            <p:nvSpPr>
              <p:cNvPr id="51" name="CasellaDiTesto 50">
                <a:extLst>
                  <a:ext uri="{FF2B5EF4-FFF2-40B4-BE49-F238E27FC236}">
                    <a16:creationId xmlns:a16="http://schemas.microsoft.com/office/drawing/2014/main" id="{FF00FCE5-F741-428A-A52E-4101E54456B9}"/>
                  </a:ext>
                </a:extLst>
              </p:cNvPr>
              <p:cNvSpPr txBox="1">
                <a:spLocks noRot="1" noChangeAspect="1" noMove="1" noResize="1" noEditPoints="1" noAdjustHandles="1" noChangeArrowheads="1" noChangeShapeType="1" noTextEdit="1"/>
              </p:cNvSpPr>
              <p:nvPr/>
            </p:nvSpPr>
            <p:spPr>
              <a:xfrm>
                <a:off x="5166445" y="2134091"/>
                <a:ext cx="828112" cy="307777"/>
              </a:xfrm>
              <a:prstGeom prst="rect">
                <a:avLst/>
              </a:prstGeom>
              <a:blipFill>
                <a:blip r:embed="rId14"/>
                <a:stretch>
                  <a:fillRect l="-7407" r="-2963" b="-156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2" name="CasellaDiTesto 51">
                <a:extLst>
                  <a:ext uri="{FF2B5EF4-FFF2-40B4-BE49-F238E27FC236}">
                    <a16:creationId xmlns:a16="http://schemas.microsoft.com/office/drawing/2014/main" id="{DED24B9D-047C-4478-9F34-E6BEA51E8314}"/>
                  </a:ext>
                </a:extLst>
              </p:cNvPr>
              <p:cNvSpPr txBox="1"/>
              <p:nvPr/>
            </p:nvSpPr>
            <p:spPr>
              <a:xfrm>
                <a:off x="6026610" y="2161173"/>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0.136 </m:t>
                      </m:r>
                    </m:oMath>
                  </m:oMathPara>
                </a14:m>
                <a:endParaRPr lang="it-IT" sz="2000" dirty="0"/>
              </a:p>
            </p:txBody>
          </p:sp>
        </mc:Choice>
        <mc:Fallback xmlns="">
          <p:sp>
            <p:nvSpPr>
              <p:cNvPr id="52" name="CasellaDiTesto 51">
                <a:extLst>
                  <a:ext uri="{FF2B5EF4-FFF2-40B4-BE49-F238E27FC236}">
                    <a16:creationId xmlns:a16="http://schemas.microsoft.com/office/drawing/2014/main" id="{DED24B9D-047C-4478-9F34-E6BEA51E8314}"/>
                  </a:ext>
                </a:extLst>
              </p:cNvPr>
              <p:cNvSpPr txBox="1">
                <a:spLocks noRot="1" noChangeAspect="1" noMove="1" noResize="1" noEditPoints="1" noAdjustHandles="1" noChangeArrowheads="1" noChangeShapeType="1" noTextEdit="1"/>
              </p:cNvSpPr>
              <p:nvPr/>
            </p:nvSpPr>
            <p:spPr>
              <a:xfrm>
                <a:off x="6026610" y="2161173"/>
                <a:ext cx="737381" cy="307777"/>
              </a:xfrm>
              <a:prstGeom prst="rect">
                <a:avLst/>
              </a:prstGeom>
              <a:blipFill>
                <a:blip r:embed="rId15"/>
                <a:stretch>
                  <a:fillRect l="-8264" b="-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3" name="CasellaDiTesto 52">
                <a:extLst>
                  <a:ext uri="{FF2B5EF4-FFF2-40B4-BE49-F238E27FC236}">
                    <a16:creationId xmlns:a16="http://schemas.microsoft.com/office/drawing/2014/main" id="{BACC490A-EF86-4BF2-A73F-C76E5E1632DA}"/>
                  </a:ext>
                </a:extLst>
              </p:cNvPr>
              <p:cNvSpPr txBox="1"/>
              <p:nvPr/>
            </p:nvSpPr>
            <p:spPr>
              <a:xfrm>
                <a:off x="630446" y="1562624"/>
                <a:ext cx="227414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45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25</m:t>
                          </m:r>
                        </m:sub>
                      </m:sSub>
                      <m:r>
                        <a:rPr lang="it-IT" sz="2000" b="0" i="1" smtClean="0">
                          <a:latin typeface="Cambria Math" panose="02040503050406030204" pitchFamily="18" charset="0"/>
                        </a:rPr>
                        <m:t>−</m:t>
                      </m:r>
                      <m:r>
                        <a:rPr lang="it-IT" sz="2000" b="0" i="1" smtClean="0">
                          <a:latin typeface="Cambria Math" panose="02040503050406030204" pitchFamily="18" charset="0"/>
                        </a:rPr>
                        <m:t>𝑅</m:t>
                      </m:r>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𝐹</m:t>
                          </m:r>
                        </m:e>
                        <m:sub>
                          <m:r>
                            <a:rPr lang="it-IT" sz="2000" b="0" i="1" smtClean="0">
                              <a:latin typeface="Cambria Math" panose="02040503050406030204" pitchFamily="18" charset="0"/>
                            </a:rPr>
                            <m:t>23</m:t>
                          </m:r>
                        </m:sub>
                      </m:sSub>
                    </m:oMath>
                  </m:oMathPara>
                </a14:m>
                <a:endParaRPr lang="it-IT" sz="2000" dirty="0"/>
              </a:p>
            </p:txBody>
          </p:sp>
        </mc:Choice>
        <mc:Fallback xmlns="">
          <p:sp>
            <p:nvSpPr>
              <p:cNvPr id="53" name="CasellaDiTesto 52">
                <a:extLst>
                  <a:ext uri="{FF2B5EF4-FFF2-40B4-BE49-F238E27FC236}">
                    <a16:creationId xmlns:a16="http://schemas.microsoft.com/office/drawing/2014/main" id="{BACC490A-EF86-4BF2-A73F-C76E5E1632DA}"/>
                  </a:ext>
                </a:extLst>
              </p:cNvPr>
              <p:cNvSpPr txBox="1">
                <a:spLocks noRot="1" noChangeAspect="1" noMove="1" noResize="1" noEditPoints="1" noAdjustHandles="1" noChangeArrowheads="1" noChangeShapeType="1" noTextEdit="1"/>
              </p:cNvSpPr>
              <p:nvPr/>
            </p:nvSpPr>
            <p:spPr>
              <a:xfrm>
                <a:off x="630446" y="1562624"/>
                <a:ext cx="2274149" cy="307777"/>
              </a:xfrm>
              <a:prstGeom prst="rect">
                <a:avLst/>
              </a:prstGeom>
              <a:blipFill>
                <a:blip r:embed="rId16"/>
                <a:stretch>
                  <a:fillRect l="-2145" r="-804" b="-15686"/>
                </a:stretch>
              </a:blipFill>
            </p:spPr>
            <p:txBody>
              <a:bodyPr/>
              <a:lstStyle/>
              <a:p>
                <a:r>
                  <a:rPr lang="it-IT">
                    <a:noFill/>
                  </a:rPr>
                  <a:t> </a:t>
                </a:r>
              </a:p>
            </p:txBody>
          </p:sp>
        </mc:Fallback>
      </mc:AlternateContent>
      <p:cxnSp>
        <p:nvCxnSpPr>
          <p:cNvPr id="54" name="Connettore 2 53">
            <a:extLst>
              <a:ext uri="{FF2B5EF4-FFF2-40B4-BE49-F238E27FC236}">
                <a16:creationId xmlns:a16="http://schemas.microsoft.com/office/drawing/2014/main" id="{F2955E0B-D4DC-4988-A9CD-F5BF01126A4E}"/>
              </a:ext>
            </a:extLst>
          </p:cNvPr>
          <p:cNvCxnSpPr/>
          <p:nvPr/>
        </p:nvCxnSpPr>
        <p:spPr>
          <a:xfrm>
            <a:off x="3083552" y="1716512"/>
            <a:ext cx="17780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5" name="CasellaDiTesto 54">
                <a:extLst>
                  <a:ext uri="{FF2B5EF4-FFF2-40B4-BE49-F238E27FC236}">
                    <a16:creationId xmlns:a16="http://schemas.microsoft.com/office/drawing/2014/main" id="{C0F10DD1-B407-4C8D-BFC8-F87DE40EDF5C}"/>
                  </a:ext>
                </a:extLst>
              </p:cNvPr>
              <p:cNvSpPr txBox="1"/>
              <p:nvPr/>
            </p:nvSpPr>
            <p:spPr>
              <a:xfrm>
                <a:off x="5182487" y="1535542"/>
                <a:ext cx="83157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𝑅𝐹</m:t>
                          </m:r>
                        </m:e>
                        <m:sub>
                          <m:r>
                            <a:rPr lang="it-IT" sz="2000" b="0" i="1" smtClean="0">
                              <a:latin typeface="Cambria Math" panose="02040503050406030204" pitchFamily="18" charset="0"/>
                            </a:rPr>
                            <m:t>45</m:t>
                          </m:r>
                        </m:sub>
                      </m:sSub>
                      <m:r>
                        <a:rPr lang="it-IT" sz="2000" b="0" i="1" smtClean="0">
                          <a:latin typeface="Cambria Math" panose="02040503050406030204" pitchFamily="18" charset="0"/>
                        </a:rPr>
                        <m:t>=</m:t>
                      </m:r>
                    </m:oMath>
                  </m:oMathPara>
                </a14:m>
                <a:endParaRPr lang="it-IT" sz="2000" dirty="0"/>
              </a:p>
            </p:txBody>
          </p:sp>
        </mc:Choice>
        <mc:Fallback xmlns="">
          <p:sp>
            <p:nvSpPr>
              <p:cNvPr id="55" name="CasellaDiTesto 54">
                <a:extLst>
                  <a:ext uri="{FF2B5EF4-FFF2-40B4-BE49-F238E27FC236}">
                    <a16:creationId xmlns:a16="http://schemas.microsoft.com/office/drawing/2014/main" id="{C0F10DD1-B407-4C8D-BFC8-F87DE40EDF5C}"/>
                  </a:ext>
                </a:extLst>
              </p:cNvPr>
              <p:cNvSpPr txBox="1">
                <a:spLocks noRot="1" noChangeAspect="1" noMove="1" noResize="1" noEditPoints="1" noAdjustHandles="1" noChangeArrowheads="1" noChangeShapeType="1" noTextEdit="1"/>
              </p:cNvSpPr>
              <p:nvPr/>
            </p:nvSpPr>
            <p:spPr>
              <a:xfrm>
                <a:off x="5182487" y="1535542"/>
                <a:ext cx="831574" cy="307777"/>
              </a:xfrm>
              <a:prstGeom prst="rect">
                <a:avLst/>
              </a:prstGeom>
              <a:blipFill>
                <a:blip r:embed="rId17"/>
                <a:stretch>
                  <a:fillRect l="-6569" r="-2920" b="-16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6" name="CasellaDiTesto 55">
                <a:extLst>
                  <a:ext uri="{FF2B5EF4-FFF2-40B4-BE49-F238E27FC236}">
                    <a16:creationId xmlns:a16="http://schemas.microsoft.com/office/drawing/2014/main" id="{59AD8E2D-7344-4866-8B56-97C38C367522}"/>
                  </a:ext>
                </a:extLst>
              </p:cNvPr>
              <p:cNvSpPr txBox="1"/>
              <p:nvPr/>
            </p:nvSpPr>
            <p:spPr>
              <a:xfrm>
                <a:off x="6042652" y="1562624"/>
                <a:ext cx="73738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rPr>
                        <m:t>0.491 </m:t>
                      </m:r>
                    </m:oMath>
                  </m:oMathPara>
                </a14:m>
                <a:endParaRPr lang="it-IT" sz="2000" dirty="0"/>
              </a:p>
            </p:txBody>
          </p:sp>
        </mc:Choice>
        <mc:Fallback xmlns="">
          <p:sp>
            <p:nvSpPr>
              <p:cNvPr id="56" name="CasellaDiTesto 55">
                <a:extLst>
                  <a:ext uri="{FF2B5EF4-FFF2-40B4-BE49-F238E27FC236}">
                    <a16:creationId xmlns:a16="http://schemas.microsoft.com/office/drawing/2014/main" id="{59AD8E2D-7344-4866-8B56-97C38C367522}"/>
                  </a:ext>
                </a:extLst>
              </p:cNvPr>
              <p:cNvSpPr txBox="1">
                <a:spLocks noRot="1" noChangeAspect="1" noMove="1" noResize="1" noEditPoints="1" noAdjustHandles="1" noChangeArrowheads="1" noChangeShapeType="1" noTextEdit="1"/>
              </p:cNvSpPr>
              <p:nvPr/>
            </p:nvSpPr>
            <p:spPr>
              <a:xfrm>
                <a:off x="6042652" y="1562624"/>
                <a:ext cx="737381" cy="307777"/>
              </a:xfrm>
              <a:prstGeom prst="rect">
                <a:avLst/>
              </a:prstGeom>
              <a:blipFill>
                <a:blip r:embed="rId18"/>
                <a:stretch>
                  <a:fillRect l="-7438" b="-5882"/>
                </a:stretch>
              </a:blipFill>
            </p:spPr>
            <p:txBody>
              <a:bodyPr/>
              <a:lstStyle/>
              <a:p>
                <a:r>
                  <a:rPr lang="it-IT">
                    <a:noFill/>
                  </a:rPr>
                  <a:t> </a:t>
                </a:r>
              </a:p>
            </p:txBody>
          </p:sp>
        </mc:Fallback>
      </mc:AlternateContent>
    </p:spTree>
    <p:extLst>
      <p:ext uri="{BB962C8B-B14F-4D97-AF65-F5344CB8AC3E}">
        <p14:creationId xmlns:p14="http://schemas.microsoft.com/office/powerpoint/2010/main" val="3986185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500"/>
                                        <p:tgtEl>
                                          <p:spTgt spid="53"/>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500"/>
                                        <p:tgtEl>
                                          <p:spTgt spid="5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500"/>
                                        <p:tgtEl>
                                          <p:spTgt spid="5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6"/>
                                        </p:tgtEl>
                                        <p:attrNameLst>
                                          <p:attrName>style.visibility</p:attrName>
                                        </p:attrNameLst>
                                      </p:cBhvr>
                                      <p:to>
                                        <p:strVal val="visible"/>
                                      </p:to>
                                    </p:set>
                                    <p:animEffect transition="in" filter="fade">
                                      <p:cBhvr>
                                        <p:cTn id="24" dur="500"/>
                                        <p:tgtEl>
                                          <p:spTgt spid="5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fade">
                                      <p:cBhvr>
                                        <p:cTn id="29" dur="500"/>
                                        <p:tgtEl>
                                          <p:spTgt spid="49"/>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500"/>
                                        <p:tgtEl>
                                          <p:spTgt spid="5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500"/>
                                        <p:tgtEl>
                                          <p:spTgt spid="5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500"/>
                                        <p:tgtEl>
                                          <p:spTgt spid="5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childTnLst>
                          </p:cTn>
                        </p:par>
                        <p:par>
                          <p:cTn id="47" fill="hold">
                            <p:stCondLst>
                              <p:cond delay="500"/>
                            </p:stCondLst>
                            <p:childTnLst>
                              <p:par>
                                <p:cTn id="48" presetID="10" presetClass="entr" presetSubtype="0" fill="hold" grpId="0" nodeType="afterEffect">
                                  <p:stCondLst>
                                    <p:cond delay="25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par>
                          <p:cTn id="51" fill="hold">
                            <p:stCondLst>
                              <p:cond delay="1250"/>
                            </p:stCondLst>
                            <p:childTnLst>
                              <p:par>
                                <p:cTn id="52" presetID="10" presetClass="entr" presetSubtype="0" fill="hold" grpId="0" nodeType="afterEffect">
                                  <p:stCondLst>
                                    <p:cond delay="250"/>
                                  </p:stCondLst>
                                  <p:childTnLst>
                                    <p:set>
                                      <p:cBhvr>
                                        <p:cTn id="53" dur="1" fill="hold">
                                          <p:stCondLst>
                                            <p:cond delay="0"/>
                                          </p:stCondLst>
                                        </p:cTn>
                                        <p:tgtEl>
                                          <p:spTgt spid="26"/>
                                        </p:tgtEl>
                                        <p:attrNameLst>
                                          <p:attrName>style.visibility</p:attrName>
                                        </p:attrNameLst>
                                      </p:cBhvr>
                                      <p:to>
                                        <p:strVal val="visible"/>
                                      </p:to>
                                    </p:set>
                                    <p:animEffect transition="in" filter="fade">
                                      <p:cBhvr>
                                        <p:cTn id="54" dur="500"/>
                                        <p:tgtEl>
                                          <p:spTgt spid="26"/>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500"/>
                                        <p:tgtEl>
                                          <p:spTgt spid="28"/>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fade">
                                      <p:cBhvr>
                                        <p:cTn id="69" dur="500"/>
                                        <p:tgtEl>
                                          <p:spTgt spid="38"/>
                                        </p:tgtEl>
                                      </p:cBhvr>
                                    </p:animEffect>
                                  </p:childTnLst>
                                </p:cTn>
                              </p:par>
                            </p:childTnLst>
                          </p:cTn>
                        </p:par>
                        <p:par>
                          <p:cTn id="70" fill="hold">
                            <p:stCondLst>
                              <p:cond delay="500"/>
                            </p:stCondLst>
                            <p:childTnLst>
                              <p:par>
                                <p:cTn id="71" presetID="10"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43"/>
                                        </p:tgtEl>
                                        <p:attrNameLst>
                                          <p:attrName>style.visibility</p:attrName>
                                        </p:attrNameLst>
                                      </p:cBhvr>
                                      <p:to>
                                        <p:strVal val="visible"/>
                                      </p:to>
                                    </p:set>
                                    <p:animEffect transition="in" filter="fade">
                                      <p:cBhvr>
                                        <p:cTn id="78" dur="500"/>
                                        <p:tgtEl>
                                          <p:spTgt spid="43"/>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48"/>
                                        </p:tgtEl>
                                        <p:attrNameLst>
                                          <p:attrName>style.visibility</p:attrName>
                                        </p:attrNameLst>
                                      </p:cBhvr>
                                      <p:to>
                                        <p:strVal val="visible"/>
                                      </p:to>
                                    </p:set>
                                    <p:animEffect transition="in" filter="fade">
                                      <p:cBhvr>
                                        <p:cTn id="83" dur="500"/>
                                        <p:tgtEl>
                                          <p:spTgt spid="48"/>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46"/>
                                        </p:tgtEl>
                                        <p:attrNameLst>
                                          <p:attrName>style.visibility</p:attrName>
                                        </p:attrNameLst>
                                      </p:cBhvr>
                                      <p:to>
                                        <p:strVal val="visible"/>
                                      </p:to>
                                    </p:set>
                                    <p:animEffect transition="in" filter="fade">
                                      <p:cBhvr>
                                        <p:cTn id="88" dur="500"/>
                                        <p:tgtEl>
                                          <p:spTgt spid="46"/>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47"/>
                                        </p:tgtEl>
                                        <p:attrNameLst>
                                          <p:attrName>style.visibility</p:attrName>
                                        </p:attrNameLst>
                                      </p:cBhvr>
                                      <p:to>
                                        <p:strVal val="visible"/>
                                      </p:to>
                                    </p:set>
                                    <p:animEffect transition="in" filter="fade">
                                      <p:cBhvr>
                                        <p:cTn id="93"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p:bldP spid="25" grpId="0"/>
      <p:bldP spid="26" grpId="0"/>
      <p:bldP spid="27" grpId="0"/>
      <p:bldP spid="28" grpId="0"/>
      <p:bldP spid="38" grpId="0"/>
      <p:bldP spid="43" grpId="0"/>
      <p:bldP spid="46" grpId="0"/>
      <p:bldP spid="47" grpId="0"/>
      <p:bldP spid="34" grpId="0"/>
      <p:bldP spid="48" grpId="0"/>
      <p:bldP spid="49" grpId="0"/>
      <p:bldP spid="51" grpId="0"/>
      <p:bldP spid="52" grpId="0"/>
      <p:bldP spid="53" grpId="0"/>
      <p:bldP spid="55" grpId="0"/>
      <p:bldP spid="56"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1423</Words>
  <Application>Microsoft Office PowerPoint</Application>
  <PresentationFormat>Widescreen</PresentationFormat>
  <Paragraphs>233</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Calibri</vt:lpstr>
      <vt:lpstr>Calibri Light</vt:lpstr>
      <vt:lpstr>Cambria Math</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Mirko Zaccara</dc:creator>
  <cp:lastModifiedBy>Mirko Zaccara</cp:lastModifiedBy>
  <cp:revision>26</cp:revision>
  <dcterms:created xsi:type="dcterms:W3CDTF">2020-05-13T07:22:11Z</dcterms:created>
  <dcterms:modified xsi:type="dcterms:W3CDTF">2020-05-13T16:33:03Z</dcterms:modified>
</cp:coreProperties>
</file>