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 snapToGrid="0">
      <p:cViewPr varScale="1">
        <p:scale>
          <a:sx n="100" d="100"/>
          <a:sy n="100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7F3AF2-5D65-4E77-BE93-9788251BB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E3A74C-E5E6-4173-BC23-F1196FD06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576C0D-121F-4A14-AE37-B6D3F240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290D8D-3D88-47EF-9027-0F57CC50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9B7163-8FEE-4E99-9A54-B23A4F84F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96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3F893-B5A9-4601-9B35-889A674F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4C9FD75-C26A-480D-BCCA-4EF181568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E0CB09-0ED2-4D04-A771-31EC582C6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2EF58C-3438-45B4-A576-2460D1E4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746BAA-2403-457A-A93F-D0932F11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623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3B25084-A57B-4726-8979-B6E6967830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350A0EA-EAFE-4566-9036-47869129D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F7A666-F501-4551-940A-2ECD9F7C0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4C428D-0069-4FF1-8EDF-599EE00D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87C76A-2741-4F60-8DFD-52D7F8EC5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03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D2C3D9-8DB2-479C-8419-60AA36D3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2C40DF-F712-49EF-A171-F197E221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DBA6F1-825B-46C5-9028-165C3A09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B6F99B-F684-48F9-85B8-E0917928E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246BFC-1C10-47DD-BD33-E2F9F88BF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740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BAF8E0-3B78-4C9E-AC97-07363A76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657FFF-47FA-446F-A32E-EDA8BFBE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9D1364-EA46-4AD0-B799-AB792FAB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D0436F-F500-4567-917D-5C870B20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50C6C3-F20E-4BC7-A8E4-E01FA0DE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69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2B49A2-8771-4E12-978B-78899C57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0FED1D-C1A2-4738-B7D8-42EC025CF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A27704-7882-43DB-B778-8535D6C97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DF28890-BB09-410D-91B8-CA0616B02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AE4183-BDCC-4EB3-90D1-92FE7AEE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8D9EB94-B1CB-4179-BA9B-2B88D92A6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372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BEE94-50B5-4A36-B6F6-46873D714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76D017-EF6D-45ED-BA69-F2BF32CC5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4FE924E-F93B-4C30-8DFA-6339559BC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FA4EDAE-5796-4929-8F82-619AE398CD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A52CE26-CBFD-4D6A-B05C-17BA69D45A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900DF50-DDFF-40A6-AB20-1464175B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67873EC-5FAA-4BF1-82C3-90EEC31B1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9C95389-4C44-4EFD-A652-C5A538CE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272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01EFE4-BC7A-4573-A40A-F56029777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2658652-92B2-4625-B852-199B295E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660C591-38A1-4B26-BD8B-5895E514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69593DD-A67D-44F9-9A1F-347B4E91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03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18C3E4-B9BA-4987-B5FE-2B6FCFC8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6BCCAF1-13D8-457E-9C58-8BFC3D78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23C140-84C8-44BA-B816-31C592B6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27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A5EC2-682C-42E4-B08A-734BA63E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229C4A-ADAF-4514-A414-E737B4ABA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99C3C-CC8A-466B-A588-2CDE6B411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845392-D315-473D-804B-FCE0EE8D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BFC3C3-206C-4CF7-98F3-B07FAE8A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0634C4-DDC7-4D7C-A92C-CCF1FC0D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285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A4E7F6-48F8-4703-B22B-DDA0E984A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5BCDC18-C93F-4E20-A273-BDD815F35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AD8232-B729-4C26-8C62-B0D2F8EA8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F8376C-3313-459E-809D-24C6D5679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5FB116-41BF-4EF1-A78C-D8EEDC319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008C4C-F9AD-4264-95F4-4AA6BC82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29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4DC9066-AF2C-4805-A17B-ABBAC4DEC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81D384F-1513-4CED-8590-BE21818DB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33FD15-E51C-4FF6-B9B1-A5DDF439F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252C8-54BE-4DDC-B9E3-65B480EEC7E2}" type="datetimeFigureOut">
              <a:rPr lang="it-IT" smtClean="0"/>
              <a:t>11/06/2020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8DCA48-DD1C-46DB-BF74-353EB0BB9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BC1409-8067-491A-9EA5-1CF9730BD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B4606-ADC4-4B94-8313-1DA6BE57A4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65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120.png"/><Relationship Id="rId18" Type="http://schemas.openxmlformats.org/officeDocument/2006/relationships/image" Target="../media/image125.png"/><Relationship Id="rId3" Type="http://schemas.openxmlformats.org/officeDocument/2006/relationships/image" Target="../media/image110.png"/><Relationship Id="rId7" Type="http://schemas.openxmlformats.org/officeDocument/2006/relationships/image" Target="../media/image114.png"/><Relationship Id="rId12" Type="http://schemas.openxmlformats.org/officeDocument/2006/relationships/image" Target="../media/image119.png"/><Relationship Id="rId17" Type="http://schemas.openxmlformats.org/officeDocument/2006/relationships/image" Target="../media/image124.png"/><Relationship Id="rId2" Type="http://schemas.openxmlformats.org/officeDocument/2006/relationships/image" Target="../media/image70.png"/><Relationship Id="rId16" Type="http://schemas.openxmlformats.org/officeDocument/2006/relationships/image" Target="../media/image1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3.png"/><Relationship Id="rId11" Type="http://schemas.openxmlformats.org/officeDocument/2006/relationships/image" Target="../media/image118.png"/><Relationship Id="rId5" Type="http://schemas.openxmlformats.org/officeDocument/2006/relationships/image" Target="../media/image112.png"/><Relationship Id="rId15" Type="http://schemas.openxmlformats.org/officeDocument/2006/relationships/image" Target="../media/image122.png"/><Relationship Id="rId10" Type="http://schemas.openxmlformats.org/officeDocument/2006/relationships/image" Target="../media/image117.png"/><Relationship Id="rId19" Type="http://schemas.openxmlformats.org/officeDocument/2006/relationships/image" Target="../media/image126.png"/><Relationship Id="rId4" Type="http://schemas.openxmlformats.org/officeDocument/2006/relationships/image" Target="../media/image111.png"/><Relationship Id="rId9" Type="http://schemas.openxmlformats.org/officeDocument/2006/relationships/image" Target="../media/image116.png"/><Relationship Id="rId14" Type="http://schemas.openxmlformats.org/officeDocument/2006/relationships/image" Target="../media/image1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3" Type="http://schemas.openxmlformats.org/officeDocument/2006/relationships/image" Target="../media/image127.png"/><Relationship Id="rId7" Type="http://schemas.openxmlformats.org/officeDocument/2006/relationships/image" Target="../media/image131.png"/><Relationship Id="rId12" Type="http://schemas.openxmlformats.org/officeDocument/2006/relationships/image" Target="../media/image13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135.png"/><Relationship Id="rId5" Type="http://schemas.openxmlformats.org/officeDocument/2006/relationships/image" Target="../media/image129.png"/><Relationship Id="rId10" Type="http://schemas.openxmlformats.org/officeDocument/2006/relationships/image" Target="../media/image134.png"/><Relationship Id="rId4" Type="http://schemas.openxmlformats.org/officeDocument/2006/relationships/image" Target="../media/image128.png"/><Relationship Id="rId9" Type="http://schemas.openxmlformats.org/officeDocument/2006/relationships/image" Target="../media/image13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147.png"/><Relationship Id="rId18" Type="http://schemas.openxmlformats.org/officeDocument/2006/relationships/image" Target="../media/image152.png"/><Relationship Id="rId3" Type="http://schemas.openxmlformats.org/officeDocument/2006/relationships/image" Target="../media/image137.png"/><Relationship Id="rId21" Type="http://schemas.openxmlformats.org/officeDocument/2006/relationships/image" Target="../media/image155.png"/><Relationship Id="rId7" Type="http://schemas.openxmlformats.org/officeDocument/2006/relationships/image" Target="../media/image141.png"/><Relationship Id="rId12" Type="http://schemas.openxmlformats.org/officeDocument/2006/relationships/image" Target="../media/image146.png"/><Relationship Id="rId17" Type="http://schemas.openxmlformats.org/officeDocument/2006/relationships/image" Target="../media/image151.png"/><Relationship Id="rId2" Type="http://schemas.openxmlformats.org/officeDocument/2006/relationships/image" Target="../media/image70.png"/><Relationship Id="rId16" Type="http://schemas.openxmlformats.org/officeDocument/2006/relationships/image" Target="../media/image150.png"/><Relationship Id="rId20" Type="http://schemas.openxmlformats.org/officeDocument/2006/relationships/image" Target="../media/image1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0.png"/><Relationship Id="rId11" Type="http://schemas.openxmlformats.org/officeDocument/2006/relationships/image" Target="../media/image145.png"/><Relationship Id="rId5" Type="http://schemas.openxmlformats.org/officeDocument/2006/relationships/image" Target="../media/image139.png"/><Relationship Id="rId15" Type="http://schemas.openxmlformats.org/officeDocument/2006/relationships/image" Target="../media/image149.png"/><Relationship Id="rId23" Type="http://schemas.openxmlformats.org/officeDocument/2006/relationships/image" Target="../media/image157.png"/><Relationship Id="rId10" Type="http://schemas.openxmlformats.org/officeDocument/2006/relationships/image" Target="../media/image144.png"/><Relationship Id="rId19" Type="http://schemas.openxmlformats.org/officeDocument/2006/relationships/image" Target="../media/image153.png"/><Relationship Id="rId4" Type="http://schemas.openxmlformats.org/officeDocument/2006/relationships/image" Target="../media/image138.png"/><Relationship Id="rId9" Type="http://schemas.openxmlformats.org/officeDocument/2006/relationships/image" Target="../media/image143.png"/><Relationship Id="rId14" Type="http://schemas.openxmlformats.org/officeDocument/2006/relationships/image" Target="../media/image148.png"/><Relationship Id="rId22" Type="http://schemas.openxmlformats.org/officeDocument/2006/relationships/image" Target="../media/image15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png"/><Relationship Id="rId7" Type="http://schemas.openxmlformats.org/officeDocument/2006/relationships/image" Target="../media/image162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1.png"/><Relationship Id="rId5" Type="http://schemas.openxmlformats.org/officeDocument/2006/relationships/image" Target="../media/image160.png"/><Relationship Id="rId4" Type="http://schemas.openxmlformats.org/officeDocument/2006/relationships/image" Target="../media/image15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2.png"/><Relationship Id="rId4" Type="http://schemas.openxmlformats.org/officeDocument/2006/relationships/image" Target="../media/image16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png"/><Relationship Id="rId13" Type="http://schemas.openxmlformats.org/officeDocument/2006/relationships/image" Target="../media/image174.png"/><Relationship Id="rId18" Type="http://schemas.openxmlformats.org/officeDocument/2006/relationships/image" Target="../media/image179.png"/><Relationship Id="rId3" Type="http://schemas.openxmlformats.org/officeDocument/2006/relationships/image" Target="../media/image164.png"/><Relationship Id="rId7" Type="http://schemas.openxmlformats.org/officeDocument/2006/relationships/image" Target="../media/image168.png"/><Relationship Id="rId12" Type="http://schemas.openxmlformats.org/officeDocument/2006/relationships/image" Target="../media/image173.png"/><Relationship Id="rId17" Type="http://schemas.openxmlformats.org/officeDocument/2006/relationships/image" Target="../media/image178.png"/><Relationship Id="rId2" Type="http://schemas.openxmlformats.org/officeDocument/2006/relationships/image" Target="../media/image70.png"/><Relationship Id="rId16" Type="http://schemas.openxmlformats.org/officeDocument/2006/relationships/image" Target="../media/image17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7.png"/><Relationship Id="rId11" Type="http://schemas.openxmlformats.org/officeDocument/2006/relationships/image" Target="../media/image172.png"/><Relationship Id="rId5" Type="http://schemas.openxmlformats.org/officeDocument/2006/relationships/image" Target="../media/image166.png"/><Relationship Id="rId15" Type="http://schemas.openxmlformats.org/officeDocument/2006/relationships/image" Target="../media/image176.png"/><Relationship Id="rId10" Type="http://schemas.openxmlformats.org/officeDocument/2006/relationships/image" Target="../media/image171.png"/><Relationship Id="rId4" Type="http://schemas.openxmlformats.org/officeDocument/2006/relationships/image" Target="../media/image165.png"/><Relationship Id="rId9" Type="http://schemas.openxmlformats.org/officeDocument/2006/relationships/image" Target="../media/image170.png"/><Relationship Id="rId14" Type="http://schemas.openxmlformats.org/officeDocument/2006/relationships/image" Target="../media/image17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png"/><Relationship Id="rId3" Type="http://schemas.openxmlformats.org/officeDocument/2006/relationships/image" Target="../media/image180.png"/><Relationship Id="rId7" Type="http://schemas.openxmlformats.org/officeDocument/2006/relationships/image" Target="../media/image184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3.png"/><Relationship Id="rId11" Type="http://schemas.openxmlformats.org/officeDocument/2006/relationships/image" Target="../media/image177.png"/><Relationship Id="rId5" Type="http://schemas.openxmlformats.org/officeDocument/2006/relationships/image" Target="../media/image182.png"/><Relationship Id="rId10" Type="http://schemas.openxmlformats.org/officeDocument/2006/relationships/image" Target="../media/image187.png"/><Relationship Id="rId4" Type="http://schemas.openxmlformats.org/officeDocument/2006/relationships/image" Target="../media/image181.png"/><Relationship Id="rId9" Type="http://schemas.openxmlformats.org/officeDocument/2006/relationships/image" Target="../media/image18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2.png"/><Relationship Id="rId4" Type="http://schemas.openxmlformats.org/officeDocument/2006/relationships/image" Target="../media/image18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png"/><Relationship Id="rId13" Type="http://schemas.openxmlformats.org/officeDocument/2006/relationships/image" Target="../media/image196.png"/><Relationship Id="rId3" Type="http://schemas.openxmlformats.org/officeDocument/2006/relationships/image" Target="../media/image189.png"/><Relationship Id="rId7" Type="http://schemas.openxmlformats.org/officeDocument/2006/relationships/image" Target="../media/image193.png"/><Relationship Id="rId12" Type="http://schemas.openxmlformats.org/officeDocument/2006/relationships/image" Target="../media/image173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2.png"/><Relationship Id="rId11" Type="http://schemas.openxmlformats.org/officeDocument/2006/relationships/image" Target="../media/image195.png"/><Relationship Id="rId5" Type="http://schemas.openxmlformats.org/officeDocument/2006/relationships/image" Target="../media/image191.png"/><Relationship Id="rId15" Type="http://schemas.openxmlformats.org/officeDocument/2006/relationships/image" Target="../media/image198.png"/><Relationship Id="rId10" Type="http://schemas.openxmlformats.org/officeDocument/2006/relationships/image" Target="../media/image171.png"/><Relationship Id="rId4" Type="http://schemas.openxmlformats.org/officeDocument/2006/relationships/image" Target="../media/image190.png"/><Relationship Id="rId9" Type="http://schemas.openxmlformats.org/officeDocument/2006/relationships/image" Target="../media/image194.png"/><Relationship Id="rId14" Type="http://schemas.openxmlformats.org/officeDocument/2006/relationships/image" Target="../media/image19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png"/><Relationship Id="rId13" Type="http://schemas.openxmlformats.org/officeDocument/2006/relationships/image" Target="../media/image209.png"/><Relationship Id="rId18" Type="http://schemas.openxmlformats.org/officeDocument/2006/relationships/image" Target="../media/image214.png"/><Relationship Id="rId3" Type="http://schemas.openxmlformats.org/officeDocument/2006/relationships/image" Target="../media/image199.png"/><Relationship Id="rId21" Type="http://schemas.openxmlformats.org/officeDocument/2006/relationships/image" Target="../media/image217.png"/><Relationship Id="rId7" Type="http://schemas.openxmlformats.org/officeDocument/2006/relationships/image" Target="../media/image203.png"/><Relationship Id="rId12" Type="http://schemas.openxmlformats.org/officeDocument/2006/relationships/image" Target="../media/image208.png"/><Relationship Id="rId17" Type="http://schemas.openxmlformats.org/officeDocument/2006/relationships/image" Target="../media/image213.png"/><Relationship Id="rId2" Type="http://schemas.openxmlformats.org/officeDocument/2006/relationships/image" Target="../media/image70.png"/><Relationship Id="rId16" Type="http://schemas.openxmlformats.org/officeDocument/2006/relationships/image" Target="../media/image212.png"/><Relationship Id="rId20" Type="http://schemas.openxmlformats.org/officeDocument/2006/relationships/image" Target="../media/image2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2.png"/><Relationship Id="rId11" Type="http://schemas.openxmlformats.org/officeDocument/2006/relationships/image" Target="../media/image207.png"/><Relationship Id="rId5" Type="http://schemas.openxmlformats.org/officeDocument/2006/relationships/image" Target="../media/image201.png"/><Relationship Id="rId15" Type="http://schemas.openxmlformats.org/officeDocument/2006/relationships/image" Target="../media/image211.png"/><Relationship Id="rId10" Type="http://schemas.openxmlformats.org/officeDocument/2006/relationships/image" Target="../media/image206.png"/><Relationship Id="rId19" Type="http://schemas.openxmlformats.org/officeDocument/2006/relationships/image" Target="../media/image215.png"/><Relationship Id="rId4" Type="http://schemas.openxmlformats.org/officeDocument/2006/relationships/image" Target="../media/image200.png"/><Relationship Id="rId9" Type="http://schemas.openxmlformats.org/officeDocument/2006/relationships/image" Target="../media/image205.png"/><Relationship Id="rId14" Type="http://schemas.openxmlformats.org/officeDocument/2006/relationships/image" Target="../media/image210.png"/><Relationship Id="rId22" Type="http://schemas.openxmlformats.org/officeDocument/2006/relationships/image" Target="../media/image2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8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7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6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4.png"/><Relationship Id="rId13" Type="http://schemas.openxmlformats.org/officeDocument/2006/relationships/image" Target="../media/image229.png"/><Relationship Id="rId18" Type="http://schemas.openxmlformats.org/officeDocument/2006/relationships/image" Target="../media/image234.png"/><Relationship Id="rId3" Type="http://schemas.openxmlformats.org/officeDocument/2006/relationships/image" Target="../media/image70.png"/><Relationship Id="rId21" Type="http://schemas.openxmlformats.org/officeDocument/2006/relationships/image" Target="../media/image237.png"/><Relationship Id="rId7" Type="http://schemas.openxmlformats.org/officeDocument/2006/relationships/image" Target="../media/image223.png"/><Relationship Id="rId12" Type="http://schemas.openxmlformats.org/officeDocument/2006/relationships/image" Target="../media/image228.png"/><Relationship Id="rId17" Type="http://schemas.openxmlformats.org/officeDocument/2006/relationships/image" Target="../media/image233.png"/><Relationship Id="rId25" Type="http://schemas.openxmlformats.org/officeDocument/2006/relationships/image" Target="../media/image241.png"/><Relationship Id="rId2" Type="http://schemas.openxmlformats.org/officeDocument/2006/relationships/image" Target="../media/image219.png"/><Relationship Id="rId16" Type="http://schemas.openxmlformats.org/officeDocument/2006/relationships/image" Target="../media/image232.png"/><Relationship Id="rId20" Type="http://schemas.openxmlformats.org/officeDocument/2006/relationships/image" Target="../media/image2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2.png"/><Relationship Id="rId11" Type="http://schemas.openxmlformats.org/officeDocument/2006/relationships/image" Target="../media/image227.png"/><Relationship Id="rId24" Type="http://schemas.openxmlformats.org/officeDocument/2006/relationships/image" Target="../media/image240.png"/><Relationship Id="rId5" Type="http://schemas.openxmlformats.org/officeDocument/2006/relationships/image" Target="../media/image221.png"/><Relationship Id="rId15" Type="http://schemas.openxmlformats.org/officeDocument/2006/relationships/image" Target="../media/image231.png"/><Relationship Id="rId23" Type="http://schemas.openxmlformats.org/officeDocument/2006/relationships/image" Target="../media/image239.png"/><Relationship Id="rId10" Type="http://schemas.openxmlformats.org/officeDocument/2006/relationships/image" Target="../media/image226.png"/><Relationship Id="rId19" Type="http://schemas.openxmlformats.org/officeDocument/2006/relationships/image" Target="../media/image235.png"/><Relationship Id="rId4" Type="http://schemas.openxmlformats.org/officeDocument/2006/relationships/image" Target="../media/image220.png"/><Relationship Id="rId9" Type="http://schemas.openxmlformats.org/officeDocument/2006/relationships/image" Target="../media/image225.png"/><Relationship Id="rId14" Type="http://schemas.openxmlformats.org/officeDocument/2006/relationships/image" Target="../media/image230.png"/><Relationship Id="rId22" Type="http://schemas.openxmlformats.org/officeDocument/2006/relationships/image" Target="../media/image23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7.png"/><Relationship Id="rId3" Type="http://schemas.openxmlformats.org/officeDocument/2006/relationships/image" Target="../media/image242.png"/><Relationship Id="rId7" Type="http://schemas.openxmlformats.org/officeDocument/2006/relationships/image" Target="../media/image24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5.png"/><Relationship Id="rId5" Type="http://schemas.openxmlformats.org/officeDocument/2006/relationships/image" Target="../media/image244.png"/><Relationship Id="rId10" Type="http://schemas.openxmlformats.org/officeDocument/2006/relationships/image" Target="../media/image249.png"/><Relationship Id="rId4" Type="http://schemas.openxmlformats.org/officeDocument/2006/relationships/image" Target="../media/image243.png"/><Relationship Id="rId9" Type="http://schemas.openxmlformats.org/officeDocument/2006/relationships/image" Target="../media/image24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30.png"/><Relationship Id="rId21" Type="http://schemas.openxmlformats.org/officeDocument/2006/relationships/image" Target="../media/image47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9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24" Type="http://schemas.openxmlformats.org/officeDocument/2006/relationships/image" Target="../media/image50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23" Type="http://schemas.openxmlformats.org/officeDocument/2006/relationships/image" Target="../media/image49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6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Relationship Id="rId22" Type="http://schemas.openxmlformats.org/officeDocument/2006/relationships/image" Target="../media/image4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image" Target="../media/image55.png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6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57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18" Type="http://schemas.openxmlformats.org/officeDocument/2006/relationships/image" Target="../media/image88.png"/><Relationship Id="rId26" Type="http://schemas.openxmlformats.org/officeDocument/2006/relationships/image" Target="../media/image96.png"/><Relationship Id="rId3" Type="http://schemas.openxmlformats.org/officeDocument/2006/relationships/image" Target="../media/image73.png"/><Relationship Id="rId21" Type="http://schemas.openxmlformats.org/officeDocument/2006/relationships/image" Target="../media/image91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17" Type="http://schemas.openxmlformats.org/officeDocument/2006/relationships/image" Target="../media/image87.png"/><Relationship Id="rId25" Type="http://schemas.openxmlformats.org/officeDocument/2006/relationships/image" Target="../media/image95.png"/><Relationship Id="rId2" Type="http://schemas.openxmlformats.org/officeDocument/2006/relationships/image" Target="../media/image70.png"/><Relationship Id="rId16" Type="http://schemas.openxmlformats.org/officeDocument/2006/relationships/image" Target="../media/image86.png"/><Relationship Id="rId20" Type="http://schemas.openxmlformats.org/officeDocument/2006/relationships/image" Target="../media/image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24" Type="http://schemas.openxmlformats.org/officeDocument/2006/relationships/image" Target="../media/image94.png"/><Relationship Id="rId5" Type="http://schemas.openxmlformats.org/officeDocument/2006/relationships/image" Target="../media/image75.png"/><Relationship Id="rId15" Type="http://schemas.openxmlformats.org/officeDocument/2006/relationships/image" Target="../media/image85.png"/><Relationship Id="rId23" Type="http://schemas.openxmlformats.org/officeDocument/2006/relationships/image" Target="../media/image93.png"/><Relationship Id="rId10" Type="http://schemas.openxmlformats.org/officeDocument/2006/relationships/image" Target="../media/image80.png"/><Relationship Id="rId19" Type="http://schemas.openxmlformats.org/officeDocument/2006/relationships/image" Target="../media/image89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Relationship Id="rId22" Type="http://schemas.openxmlformats.org/officeDocument/2006/relationships/image" Target="../media/image92.png"/><Relationship Id="rId27" Type="http://schemas.openxmlformats.org/officeDocument/2006/relationships/image" Target="../media/image9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8.png"/><Relationship Id="rId3" Type="http://schemas.openxmlformats.org/officeDocument/2006/relationships/image" Target="../media/image70.png"/><Relationship Id="rId7" Type="http://schemas.openxmlformats.org/officeDocument/2006/relationships/image" Target="../media/image102.png"/><Relationship Id="rId12" Type="http://schemas.openxmlformats.org/officeDocument/2006/relationships/image" Target="../media/image107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.png"/><Relationship Id="rId10" Type="http://schemas.openxmlformats.org/officeDocument/2006/relationships/image" Target="../media/image105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2.png"/><Relationship Id="rId4" Type="http://schemas.openxmlformats.org/officeDocument/2006/relationships/image" Target="../media/image10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(1/3)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594804" y="896645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All'ingresso di un condotto le condizioni sono: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/>
              <p:nvPr/>
            </p:nvSpPr>
            <p:spPr>
              <a:xfrm>
                <a:off x="1243263" y="1501504"/>
                <a:ext cx="10474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=0.4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263" y="1501504"/>
                <a:ext cx="1047466" cy="307777"/>
              </a:xfrm>
              <a:prstGeom prst="rect">
                <a:avLst/>
              </a:prstGeom>
              <a:blipFill>
                <a:blip r:embed="rId2"/>
                <a:stretch>
                  <a:fillRect l="-5814" r="-4651" b="-1372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/>
              <p:nvPr/>
            </p:nvSpPr>
            <p:spPr>
              <a:xfrm>
                <a:off x="4125207" y="1501503"/>
                <a:ext cx="130234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=775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207" y="1501503"/>
                <a:ext cx="1302344" cy="307777"/>
              </a:xfrm>
              <a:prstGeom prst="rect">
                <a:avLst/>
              </a:prstGeom>
              <a:blipFill>
                <a:blip r:embed="rId3"/>
                <a:stretch>
                  <a:fillRect l="-4225" r="-3286" b="-1372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02E1EED-4C29-4A23-B083-38C16924D946}"/>
                  </a:ext>
                </a:extLst>
              </p:cNvPr>
              <p:cNvSpPr txBox="1"/>
              <p:nvPr/>
            </p:nvSpPr>
            <p:spPr>
              <a:xfrm>
                <a:off x="7262029" y="1501503"/>
                <a:ext cx="19675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02E1EED-4C29-4A23-B083-38C16924D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2029" y="1501503"/>
                <a:ext cx="1967526" cy="307777"/>
              </a:xfrm>
              <a:prstGeom prst="rect">
                <a:avLst/>
              </a:prstGeom>
              <a:blipFill>
                <a:blip r:embed="rId4"/>
                <a:stretch>
                  <a:fillRect l="-2786" t="-1961" r="-2477" b="-2352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1BB3DD5-45B0-4060-BC52-B2E7C865221B}"/>
              </a:ext>
            </a:extLst>
          </p:cNvPr>
          <p:cNvSpPr txBox="1"/>
          <p:nvPr/>
        </p:nvSpPr>
        <p:spPr>
          <a:xfrm>
            <a:off x="594804" y="223616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Fra ingresso ed uscita del condotto è imposto un flusso uscente di energia nel modo calore di: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F25EA535-9999-44DF-9CDD-A5FFE9A96A82}"/>
                  </a:ext>
                </a:extLst>
              </p:cNvPr>
              <p:cNvSpPr txBox="1"/>
              <p:nvPr/>
            </p:nvSpPr>
            <p:spPr>
              <a:xfrm>
                <a:off x="1243263" y="3063149"/>
                <a:ext cx="2519921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=−300⋅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F25EA535-9999-44DF-9CDD-A5FFE9A96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263" y="3063149"/>
                <a:ext cx="2519921" cy="6301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76E8EF8B-E701-48B4-A916-771250A4026A}"/>
                  </a:ext>
                </a:extLst>
              </p:cNvPr>
              <p:cNvSpPr txBox="1"/>
              <p:nvPr/>
            </p:nvSpPr>
            <p:spPr>
              <a:xfrm>
                <a:off x="5725871" y="3063148"/>
                <a:ext cx="2379369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=1.004⋅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76E8EF8B-E701-48B4-A916-771250A4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871" y="3063148"/>
                <a:ext cx="2379369" cy="6301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5A23763-BBAE-4FAF-BE25-342495204F1A}"/>
              </a:ext>
            </a:extLst>
          </p:cNvPr>
          <p:cNvSpPr txBox="1"/>
          <p:nvPr/>
        </p:nvSpPr>
        <p:spPr>
          <a:xfrm>
            <a:off x="594804" y="4021676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Determinare le condizioni all'uscita del condotto e la caduta di pressione di ristagno.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4345" y="4896696"/>
            <a:ext cx="5983051" cy="152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6040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08997" y="1122799"/>
            <a:ext cx="7352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Poichè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la pressione ambiente è aumentata il moto non sarà   più strozzato ed è necessario  procedere per tentativi. 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/>
              <p:nvPr/>
            </p:nvSpPr>
            <p:spPr>
              <a:xfrm>
                <a:off x="553919" y="283713"/>
                <a:ext cx="2625526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=176.895⋅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19" y="283713"/>
                <a:ext cx="2625526" cy="630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/>
              <p:nvPr/>
            </p:nvSpPr>
            <p:spPr>
              <a:xfrm>
                <a:off x="4481924" y="439336"/>
                <a:ext cx="159024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=100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𝑘𝑃𝑎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924" y="439336"/>
                <a:ext cx="1590244" cy="307777"/>
              </a:xfrm>
              <a:prstGeom prst="rect">
                <a:avLst/>
              </a:prstGeom>
              <a:blipFill>
                <a:blip r:embed="rId4"/>
                <a:stretch>
                  <a:fillRect l="-3448" r="-3065" b="-2352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13A792D-AF1B-46CA-9601-816CDBA076E2}"/>
              </a:ext>
            </a:extLst>
          </p:cNvPr>
          <p:cNvSpPr txBox="1"/>
          <p:nvPr/>
        </p:nvSpPr>
        <p:spPr>
          <a:xfrm>
            <a:off x="295299" y="3495162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 i rapporti critici: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/>
              <p:nvPr/>
            </p:nvSpPr>
            <p:spPr>
              <a:xfrm>
                <a:off x="3568889" y="4034323"/>
                <a:ext cx="57547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889" y="4034323"/>
                <a:ext cx="575478" cy="5789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/>
              <p:nvPr/>
            </p:nvSpPr>
            <p:spPr>
              <a:xfrm>
                <a:off x="6407087" y="3995741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087" y="3995741"/>
                <a:ext cx="674672" cy="6417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/>
              <p:nvPr/>
            </p:nvSpPr>
            <p:spPr>
              <a:xfrm>
                <a:off x="4170292" y="4144811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1.60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292" y="4144811"/>
                <a:ext cx="538609" cy="307777"/>
              </a:xfrm>
              <a:prstGeom prst="rect">
                <a:avLst/>
              </a:prstGeom>
              <a:blipFill>
                <a:blip r:embed="rId7"/>
                <a:stretch>
                  <a:fillRect l="-10227" r="-11364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/>
              <p:nvPr/>
            </p:nvSpPr>
            <p:spPr>
              <a:xfrm>
                <a:off x="7152726" y="4156073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0.819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726" y="4156073"/>
                <a:ext cx="681277" cy="307777"/>
              </a:xfrm>
              <a:prstGeom prst="rect">
                <a:avLst/>
              </a:prstGeom>
              <a:blipFill>
                <a:blip r:embed="rId8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0B12C33-F0A5-4820-87DD-073EA57F58C3}"/>
              </a:ext>
            </a:extLst>
          </p:cNvPr>
          <p:cNvSpPr txBox="1"/>
          <p:nvPr/>
        </p:nvSpPr>
        <p:spPr>
          <a:xfrm>
            <a:off x="295299" y="4693079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cui si ottengono: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/>
              <p:nvPr/>
            </p:nvSpPr>
            <p:spPr>
              <a:xfrm>
                <a:off x="673161" y="5220561"/>
                <a:ext cx="1672124" cy="644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61" y="5220561"/>
                <a:ext cx="1672124" cy="6442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/>
              <p:nvPr/>
            </p:nvSpPr>
            <p:spPr>
              <a:xfrm>
                <a:off x="2498947" y="5271057"/>
                <a:ext cx="979435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476.19</m:t>
                          </m:r>
                        </m:num>
                        <m:den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0.819</m:t>
                          </m:r>
                        </m:den>
                      </m:f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8947" y="5271057"/>
                <a:ext cx="979435" cy="5203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/>
              <p:nvPr/>
            </p:nvSpPr>
            <p:spPr>
              <a:xfrm>
                <a:off x="3539362" y="5417645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581.429 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362" y="5417645"/>
                <a:ext cx="1210011" cy="307777"/>
              </a:xfrm>
              <a:prstGeom prst="rect">
                <a:avLst/>
              </a:prstGeom>
              <a:blipFill>
                <a:blip r:embed="rId11"/>
                <a:stretch>
                  <a:fillRect l="-4545" r="-3535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asellaDiTesto 1">
            <a:extLst>
              <a:ext uri="{FF2B5EF4-FFF2-40B4-BE49-F238E27FC236}">
                <a16:creationId xmlns:a16="http://schemas.microsoft.com/office/drawing/2014/main" id="{F0583546-EEBD-4274-ABA9-538E1DFDCE41}"/>
              </a:ext>
            </a:extLst>
          </p:cNvPr>
          <p:cNvSpPr txBox="1"/>
          <p:nvPr/>
        </p:nvSpPr>
        <p:spPr>
          <a:xfrm>
            <a:off x="308997" y="1830685"/>
            <a:ext cx="114574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Chiaramente la temperatura di ristagno nella sezione d'uscita non varierà e sarà uguale, a quella critica appena calcolata, per qualsiasi pressione ambiente.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B710B9A8-FB8F-408A-8DEB-BB2BAD292EAD}"/>
                  </a:ext>
                </a:extLst>
              </p:cNvPr>
              <p:cNvSpPr txBox="1"/>
              <p:nvPr/>
            </p:nvSpPr>
            <p:spPr>
              <a:xfrm>
                <a:off x="308997" y="2538571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Supponiamo inizialmente che il </a:t>
                </a:r>
                <a14:m>
                  <m:oMath xmlns:m="http://schemas.openxmlformats.org/officeDocument/2006/math">
                    <m:r>
                      <a:rPr lang="it-IT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all'uscita sia pari a </a:t>
                </a:r>
                <a14:m>
                  <m:oMath xmlns:m="http://schemas.openxmlformats.org/officeDocument/2006/math">
                    <m:r>
                      <a:rPr lang="it-IT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0.6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it-IT" sz="2000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B710B9A8-FB8F-408A-8DEB-BB2BAD292E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97" y="2538571"/>
                <a:ext cx="11212497" cy="707886"/>
              </a:xfrm>
              <a:prstGeom prst="rect">
                <a:avLst/>
              </a:prstGeom>
              <a:blipFill>
                <a:blip r:embed="rId12"/>
                <a:stretch>
                  <a:fillRect l="-598" t="-341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B7D6BE66-0C91-4048-AE44-2B6AA683BEA7}"/>
                  </a:ext>
                </a:extLst>
              </p:cNvPr>
              <p:cNvSpPr txBox="1"/>
              <p:nvPr/>
            </p:nvSpPr>
            <p:spPr>
              <a:xfrm>
                <a:off x="3568889" y="3048126"/>
                <a:ext cx="46653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=0.6                      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=476.19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B7D6BE66-0C91-4048-AE44-2B6AA683B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889" y="3048126"/>
                <a:ext cx="4665316" cy="307777"/>
              </a:xfrm>
              <a:prstGeom prst="rect">
                <a:avLst/>
              </a:prstGeom>
              <a:blipFill>
                <a:blip r:embed="rId13"/>
                <a:stretch>
                  <a:fillRect b="-176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ED96BE02-FD54-4A58-BF34-86774A0B9EA9}"/>
              </a:ext>
            </a:extLst>
          </p:cNvPr>
          <p:cNvCxnSpPr>
            <a:cxnSpLocks/>
          </p:cNvCxnSpPr>
          <p:nvPr/>
        </p:nvCxnSpPr>
        <p:spPr>
          <a:xfrm>
            <a:off x="4915638" y="5576461"/>
            <a:ext cx="131099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DC96A6B1-CC90-40CD-9B02-98AF714E4C47}"/>
                  </a:ext>
                </a:extLst>
              </p:cNvPr>
              <p:cNvSpPr txBox="1"/>
              <p:nvPr/>
            </p:nvSpPr>
            <p:spPr>
              <a:xfrm>
                <a:off x="6392894" y="5246708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DC96A6B1-CC90-40CD-9B02-98AF714E4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894" y="5246708"/>
                <a:ext cx="674672" cy="64177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7AACF319-A684-4876-A71E-A8161E92ED7B}"/>
                  </a:ext>
                </a:extLst>
              </p:cNvPr>
              <p:cNvSpPr txBox="1"/>
              <p:nvPr/>
            </p:nvSpPr>
            <p:spPr>
              <a:xfrm>
                <a:off x="7138533" y="5407040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0.516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7AACF319-A684-4876-A71E-A8161E92E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533" y="5407040"/>
                <a:ext cx="681277" cy="307777"/>
              </a:xfrm>
              <a:prstGeom prst="rect">
                <a:avLst/>
              </a:prstGeom>
              <a:blipFill>
                <a:blip r:embed="rId15"/>
                <a:stretch>
                  <a:fillRect l="-8036" r="-8036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663EB4F2-F27A-45A8-8E88-F1075924DD6C}"/>
              </a:ext>
            </a:extLst>
          </p:cNvPr>
          <p:cNvSpPr txBox="1"/>
          <p:nvPr/>
        </p:nvSpPr>
        <p:spPr>
          <a:xfrm>
            <a:off x="308997" y="6188804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0A31600E-8C99-4973-99EB-6EEAB2DEC85D}"/>
                  </a:ext>
                </a:extLst>
              </p:cNvPr>
              <p:cNvSpPr txBox="1"/>
              <p:nvPr/>
            </p:nvSpPr>
            <p:spPr>
              <a:xfrm>
                <a:off x="4170292" y="6234970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0A31600E-8C99-4973-99EB-6EEAB2DEC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292" y="6234970"/>
                <a:ext cx="637995" cy="307777"/>
              </a:xfrm>
              <a:prstGeom prst="rect">
                <a:avLst/>
              </a:prstGeom>
              <a:blipFill>
                <a:blip r:embed="rId16"/>
                <a:stretch>
                  <a:fillRect l="-8571" r="-3810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09A5A4F5-FF69-4393-BE2E-EE25470DF704}"/>
                  </a:ext>
                </a:extLst>
              </p:cNvPr>
              <p:cNvSpPr txBox="1"/>
              <p:nvPr/>
            </p:nvSpPr>
            <p:spPr>
              <a:xfrm>
                <a:off x="4808287" y="6258053"/>
                <a:ext cx="6812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0.393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09A5A4F5-FF69-4393-BE2E-EE25470DF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287" y="6258053"/>
                <a:ext cx="681276" cy="307777"/>
              </a:xfrm>
              <a:prstGeom prst="rect">
                <a:avLst/>
              </a:prstGeom>
              <a:blipFill>
                <a:blip r:embed="rId17"/>
                <a:stretch>
                  <a:fillRect l="-8929" r="-7143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A853A4E-2CD0-4DC5-ACF8-A125D97FF61A}"/>
                  </a:ext>
                </a:extLst>
              </p:cNvPr>
              <p:cNvSpPr txBox="1"/>
              <p:nvPr/>
            </p:nvSpPr>
            <p:spPr>
              <a:xfrm>
                <a:off x="6372345" y="6117944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A853A4E-2CD0-4DC5-ACF8-A125D97FF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345" y="6117944"/>
                <a:ext cx="570028" cy="57894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D5666F38-FAA0-4797-88C8-8035F1A40CD2}"/>
                  </a:ext>
                </a:extLst>
              </p:cNvPr>
              <p:cNvSpPr txBox="1"/>
              <p:nvPr/>
            </p:nvSpPr>
            <p:spPr>
              <a:xfrm>
                <a:off x="6984211" y="621804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1.97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D5666F38-FAA0-4797-88C8-8035F1A40C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211" y="6218047"/>
                <a:ext cx="538609" cy="307777"/>
              </a:xfrm>
              <a:prstGeom prst="rect">
                <a:avLst/>
              </a:prstGeom>
              <a:blipFill>
                <a:blip r:embed="rId19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4969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4" grpId="0"/>
      <p:bldP spid="25" grpId="0"/>
      <p:bldP spid="28" grpId="0"/>
      <p:bldP spid="32" grpId="0"/>
      <p:bldP spid="33" grpId="0"/>
      <p:bldP spid="34" grpId="0"/>
      <p:bldP spid="2" grpId="0"/>
      <p:bldP spid="3" grpId="0"/>
      <p:bldP spid="4" grpId="0"/>
      <p:bldP spid="39" grpId="0"/>
      <p:bldP spid="40" grpId="0"/>
      <p:bldP spid="41" grpId="0"/>
      <p:bldP spid="23" grpId="0"/>
      <p:bldP spid="42" grpId="0"/>
      <p:bldP spid="43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08997" y="193885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0583546-EEBD-4274-ABA9-538E1DFDCE41}"/>
              </a:ext>
            </a:extLst>
          </p:cNvPr>
          <p:cNvSpPr txBox="1"/>
          <p:nvPr/>
        </p:nvSpPr>
        <p:spPr>
          <a:xfrm>
            <a:off x="308997" y="1612972"/>
            <a:ext cx="11457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una catena di rapporti si può calcolare la pressione nella sezione d'uscita.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663EB4F2-F27A-45A8-8E88-F1075924DD6C}"/>
                  </a:ext>
                </a:extLst>
              </p:cNvPr>
              <p:cNvSpPr txBox="1"/>
              <p:nvPr/>
            </p:nvSpPr>
            <p:spPr>
              <a:xfrm>
                <a:off x="308997" y="3165672"/>
                <a:ext cx="1121249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Poichè la pressione di uscita è maggiore di quella ambiente dobbiamo aumentare il valore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del numero di Mach nella sezione d'uscita. Però, avendo già calcolato la pressione d'uscita per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conviene utilizzare il metodo di falsa posizione:</a:t>
                </a:r>
              </a:p>
            </p:txBody>
          </p:sp>
        </mc:Choice>
        <mc:Fallback xmlns="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663EB4F2-F27A-45A8-8E88-F1075924D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97" y="3165672"/>
                <a:ext cx="11212497" cy="1015663"/>
              </a:xfrm>
              <a:prstGeom prst="rect">
                <a:avLst/>
              </a:prstGeom>
              <a:blipFill>
                <a:blip r:embed="rId3"/>
                <a:stretch>
                  <a:fillRect l="-598" t="-2395" b="-101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774FABE-E9D6-466A-8DDB-1A43E087BC87}"/>
                  </a:ext>
                </a:extLst>
              </p:cNvPr>
              <p:cNvSpPr txBox="1"/>
              <p:nvPr/>
            </p:nvSpPr>
            <p:spPr>
              <a:xfrm>
                <a:off x="3568889" y="803577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774FABE-E9D6-466A-8DDB-1A43E087BC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889" y="803577"/>
                <a:ext cx="684483" cy="5793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B6A488CD-A689-46E4-829C-BE55DFD53422}"/>
                  </a:ext>
                </a:extLst>
              </p:cNvPr>
              <p:cNvSpPr txBox="1"/>
              <p:nvPr/>
            </p:nvSpPr>
            <p:spPr>
              <a:xfrm>
                <a:off x="4253372" y="902879"/>
                <a:ext cx="6812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0.899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B6A488CD-A689-46E4-829C-BE55DFD53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372" y="902879"/>
                <a:ext cx="681276" cy="307777"/>
              </a:xfrm>
              <a:prstGeom prst="rect">
                <a:avLst/>
              </a:prstGeom>
              <a:blipFill>
                <a:blip r:embed="rId5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F5E78FC5-1C75-4AFD-9658-8C5F7D96025F}"/>
                  </a:ext>
                </a:extLst>
              </p:cNvPr>
              <p:cNvSpPr txBox="1"/>
              <p:nvPr/>
            </p:nvSpPr>
            <p:spPr>
              <a:xfrm>
                <a:off x="936171" y="2243151"/>
                <a:ext cx="2267864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F5E78FC5-1C75-4AFD-9658-8C5F7D9602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71" y="2243151"/>
                <a:ext cx="2267864" cy="6394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229857-3891-4393-9C68-0DF273DD0F3F}"/>
                  </a:ext>
                </a:extLst>
              </p:cNvPr>
              <p:cNvSpPr txBox="1"/>
              <p:nvPr/>
            </p:nvSpPr>
            <p:spPr>
              <a:xfrm>
                <a:off x="3203523" y="2198714"/>
                <a:ext cx="3197477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1.60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1.97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0.899⋅150⋅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229857-3891-4393-9C68-0DF273DD0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523" y="2198714"/>
                <a:ext cx="3197477" cy="5782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C8746A1-891F-4A52-8E1E-5DB3A576E6DF}"/>
                  </a:ext>
                </a:extLst>
              </p:cNvPr>
              <p:cNvSpPr txBox="1"/>
              <p:nvPr/>
            </p:nvSpPr>
            <p:spPr>
              <a:xfrm>
                <a:off x="6401000" y="2356277"/>
                <a:ext cx="19214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109.523⋅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C8746A1-891F-4A52-8E1E-5DB3A576E6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000" y="2356277"/>
                <a:ext cx="1921488" cy="307777"/>
              </a:xfrm>
              <a:prstGeom prst="rect">
                <a:avLst/>
              </a:prstGeom>
              <a:blipFill>
                <a:blip r:embed="rId8"/>
                <a:stretch>
                  <a:fillRect l="-2540" t="-4000" r="-2540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241C821A-3169-43B4-A321-81962BDD9E9B}"/>
                  </a:ext>
                </a:extLst>
              </p:cNvPr>
              <p:cNvSpPr txBox="1"/>
              <p:nvPr/>
            </p:nvSpPr>
            <p:spPr>
              <a:xfrm>
                <a:off x="5253530" y="4596005"/>
                <a:ext cx="4462504" cy="597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0.6⋅</m:t>
                              </m:r>
                              <m:d>
                                <m:d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70.1−100</m:t>
                                  </m:r>
                                </m:e>
                              </m:d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−1⋅(109−100)</m:t>
                              </m:r>
                            </m:e>
                          </m:d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70.1−109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241C821A-3169-43B4-A321-81962BDD9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3530" y="4596005"/>
                <a:ext cx="4462504" cy="59798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C1B3DB13-E002-4A6C-8EBB-364F5716E0CB}"/>
                  </a:ext>
                </a:extLst>
              </p:cNvPr>
              <p:cNvSpPr txBox="1"/>
              <p:nvPr/>
            </p:nvSpPr>
            <p:spPr>
              <a:xfrm>
                <a:off x="308997" y="4604272"/>
                <a:ext cx="4858446" cy="650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|"/>
                                      <m:ctrlPr>
                                        <a:rPr lang="it-IT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b>
                              </m:s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|"/>
                                      <m:ctrlPr>
                                        <a:rPr lang="it-IT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b>
                              </m:s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C1B3DB13-E002-4A6C-8EBB-364F5716E0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97" y="4604272"/>
                <a:ext cx="4858446" cy="6501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2559A42B-D833-437B-A615-44A8BCE3CAC0}"/>
                  </a:ext>
                </a:extLst>
              </p:cNvPr>
              <p:cNvSpPr txBox="1"/>
              <p:nvPr/>
            </p:nvSpPr>
            <p:spPr>
              <a:xfrm>
                <a:off x="9629087" y="4775473"/>
                <a:ext cx="6812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0.693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2559A42B-D833-437B-A615-44A8BCE3CA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9087" y="4775473"/>
                <a:ext cx="681276" cy="307777"/>
              </a:xfrm>
              <a:prstGeom prst="rect">
                <a:avLst/>
              </a:prstGeom>
              <a:blipFill>
                <a:blip r:embed="rId11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50F586D-1A5D-4BBA-9C60-D2C8B7570314}"/>
                  </a:ext>
                </a:extLst>
              </p:cNvPr>
              <p:cNvSpPr txBox="1"/>
              <p:nvPr/>
            </p:nvSpPr>
            <p:spPr>
              <a:xfrm>
                <a:off x="308996" y="5773027"/>
                <a:ext cx="1121249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Ora si può utilizzare lo stesso procedimento per calcolare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it-IT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it-IT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50F586D-1A5D-4BBA-9C60-D2C8B75703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96" y="5773027"/>
                <a:ext cx="11212497" cy="400110"/>
              </a:xfrm>
              <a:prstGeom prst="rect">
                <a:avLst/>
              </a:prstGeom>
              <a:blipFill>
                <a:blip r:embed="rId12"/>
                <a:stretch>
                  <a:fillRect l="-598" t="-6061" b="-272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2064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41" grpId="0"/>
      <p:bldP spid="26" grpId="0"/>
      <p:bldP spid="27" grpId="0"/>
      <p:bldP spid="7" grpId="0"/>
      <p:bldP spid="29" grpId="0"/>
      <p:bldP spid="30" grpId="0"/>
      <p:bldP spid="31" grpId="0"/>
      <p:bldP spid="3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13A792D-AF1B-46CA-9601-816CDBA076E2}"/>
              </a:ext>
            </a:extLst>
          </p:cNvPr>
          <p:cNvSpPr txBox="1"/>
          <p:nvPr/>
        </p:nvSpPr>
        <p:spPr>
          <a:xfrm>
            <a:off x="262019" y="846373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 i rapporti critici: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/>
              <p:nvPr/>
            </p:nvSpPr>
            <p:spPr>
              <a:xfrm>
                <a:off x="1509543" y="1371059"/>
                <a:ext cx="57547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543" y="1371059"/>
                <a:ext cx="575478" cy="5789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/>
              <p:nvPr/>
            </p:nvSpPr>
            <p:spPr>
              <a:xfrm>
                <a:off x="4347741" y="1332477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741" y="1332477"/>
                <a:ext cx="674672" cy="6417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/>
              <p:nvPr/>
            </p:nvSpPr>
            <p:spPr>
              <a:xfrm>
                <a:off x="2110946" y="148154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1.44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946" y="1481547"/>
                <a:ext cx="538609" cy="307777"/>
              </a:xfrm>
              <a:prstGeom prst="rect">
                <a:avLst/>
              </a:prstGeom>
              <a:blipFill>
                <a:blip r:embed="rId5"/>
                <a:stretch>
                  <a:fillRect l="-10112" r="-10112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/>
              <p:nvPr/>
            </p:nvSpPr>
            <p:spPr>
              <a:xfrm>
                <a:off x="5093380" y="1492809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0.903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3380" y="1492809"/>
                <a:ext cx="681277" cy="307777"/>
              </a:xfrm>
              <a:prstGeom prst="rect">
                <a:avLst/>
              </a:prstGeom>
              <a:blipFill>
                <a:blip r:embed="rId6"/>
                <a:stretch>
                  <a:fillRect l="-9009" r="-8108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0B12C33-F0A5-4820-87DD-073EA57F58C3}"/>
              </a:ext>
            </a:extLst>
          </p:cNvPr>
          <p:cNvSpPr txBox="1"/>
          <p:nvPr/>
        </p:nvSpPr>
        <p:spPr>
          <a:xfrm>
            <a:off x="262019" y="204429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cui si ottengono: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/>
              <p:nvPr/>
            </p:nvSpPr>
            <p:spPr>
              <a:xfrm>
                <a:off x="639881" y="2571772"/>
                <a:ext cx="1672124" cy="644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81" y="2571772"/>
                <a:ext cx="1672124" cy="6442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/>
              <p:nvPr/>
            </p:nvSpPr>
            <p:spPr>
              <a:xfrm>
                <a:off x="2465667" y="2622268"/>
                <a:ext cx="979435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476.19</m:t>
                          </m:r>
                        </m:num>
                        <m:den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0.903</m:t>
                          </m:r>
                        </m:den>
                      </m:f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667" y="2622268"/>
                <a:ext cx="979435" cy="5203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/>
              <p:nvPr/>
            </p:nvSpPr>
            <p:spPr>
              <a:xfrm>
                <a:off x="3506082" y="2768856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527.343 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082" y="2768856"/>
                <a:ext cx="1210011" cy="307777"/>
              </a:xfrm>
              <a:prstGeom prst="rect">
                <a:avLst/>
              </a:prstGeom>
              <a:blipFill>
                <a:blip r:embed="rId9"/>
                <a:stretch>
                  <a:fillRect l="-4523" r="-351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B7D6BE66-0C91-4048-AE44-2B6AA683BEA7}"/>
                  </a:ext>
                </a:extLst>
              </p:cNvPr>
              <p:cNvSpPr txBox="1"/>
              <p:nvPr/>
            </p:nvSpPr>
            <p:spPr>
              <a:xfrm>
                <a:off x="1509543" y="344627"/>
                <a:ext cx="495065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=0.693                      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=476.19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B7D6BE66-0C91-4048-AE44-2B6AA683B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543" y="344627"/>
                <a:ext cx="4950651" cy="307777"/>
              </a:xfrm>
              <a:prstGeom prst="rect">
                <a:avLst/>
              </a:prstGeom>
              <a:blipFill>
                <a:blip r:embed="rId10"/>
                <a:stretch>
                  <a:fillRect l="-739" r="-493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ED96BE02-FD54-4A58-BF34-86774A0B9EA9}"/>
              </a:ext>
            </a:extLst>
          </p:cNvPr>
          <p:cNvCxnSpPr>
            <a:cxnSpLocks/>
          </p:cNvCxnSpPr>
          <p:nvPr/>
        </p:nvCxnSpPr>
        <p:spPr>
          <a:xfrm>
            <a:off x="4882358" y="2927672"/>
            <a:ext cx="131099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DC96A6B1-CC90-40CD-9B02-98AF714E4C47}"/>
                  </a:ext>
                </a:extLst>
              </p:cNvPr>
              <p:cNvSpPr txBox="1"/>
              <p:nvPr/>
            </p:nvSpPr>
            <p:spPr>
              <a:xfrm>
                <a:off x="6359614" y="2597919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DC96A6B1-CC90-40CD-9B02-98AF714E4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614" y="2597919"/>
                <a:ext cx="674672" cy="6417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7AACF319-A684-4876-A71E-A8161E92ED7B}"/>
                  </a:ext>
                </a:extLst>
              </p:cNvPr>
              <p:cNvSpPr txBox="1"/>
              <p:nvPr/>
            </p:nvSpPr>
            <p:spPr>
              <a:xfrm>
                <a:off x="7105253" y="2758251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0.5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69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7AACF319-A684-4876-A71E-A8161E92E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5253" y="2758251"/>
                <a:ext cx="681277" cy="307777"/>
              </a:xfrm>
              <a:prstGeom prst="rect">
                <a:avLst/>
              </a:prstGeom>
              <a:blipFill>
                <a:blip r:embed="rId12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663EB4F2-F27A-45A8-8E88-F1075924DD6C}"/>
              </a:ext>
            </a:extLst>
          </p:cNvPr>
          <p:cNvSpPr txBox="1"/>
          <p:nvPr/>
        </p:nvSpPr>
        <p:spPr>
          <a:xfrm>
            <a:off x="286615" y="3540014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0A31600E-8C99-4973-99EB-6EEAB2DEC85D}"/>
                  </a:ext>
                </a:extLst>
              </p:cNvPr>
              <p:cNvSpPr txBox="1"/>
              <p:nvPr/>
            </p:nvSpPr>
            <p:spPr>
              <a:xfrm>
                <a:off x="4137012" y="3586181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0A31600E-8C99-4973-99EB-6EEAB2DEC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012" y="3586181"/>
                <a:ext cx="637995" cy="307777"/>
              </a:xfrm>
              <a:prstGeom prst="rect">
                <a:avLst/>
              </a:prstGeom>
              <a:blipFill>
                <a:blip r:embed="rId13"/>
                <a:stretch>
                  <a:fillRect l="-9615" r="-3846" b="-1372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09A5A4F5-FF69-4393-BE2E-EE25470DF704}"/>
                  </a:ext>
                </a:extLst>
              </p:cNvPr>
              <p:cNvSpPr txBox="1"/>
              <p:nvPr/>
            </p:nvSpPr>
            <p:spPr>
              <a:xfrm>
                <a:off x="4775007" y="3609264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0.423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09A5A4F5-FF69-4393-BE2E-EE25470DF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007" y="3609264"/>
                <a:ext cx="681277" cy="307777"/>
              </a:xfrm>
              <a:prstGeom prst="rect">
                <a:avLst/>
              </a:prstGeom>
              <a:blipFill>
                <a:blip r:embed="rId14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A853A4E-2CD0-4DC5-ACF8-A125D97FF61A}"/>
                  </a:ext>
                </a:extLst>
              </p:cNvPr>
              <p:cNvSpPr txBox="1"/>
              <p:nvPr/>
            </p:nvSpPr>
            <p:spPr>
              <a:xfrm>
                <a:off x="6339065" y="3469155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A853A4E-2CD0-4DC5-ACF8-A125D97FF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065" y="3469155"/>
                <a:ext cx="570028" cy="57894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D5666F38-FAA0-4797-88C8-8035F1A40CD2}"/>
                  </a:ext>
                </a:extLst>
              </p:cNvPr>
              <p:cNvSpPr txBox="1"/>
              <p:nvPr/>
            </p:nvSpPr>
            <p:spPr>
              <a:xfrm>
                <a:off x="6950931" y="3575895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1.92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D5666F38-FAA0-4797-88C8-8035F1A40C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0931" y="3575895"/>
                <a:ext cx="538609" cy="307777"/>
              </a:xfrm>
              <a:prstGeom prst="rect">
                <a:avLst/>
              </a:prstGeom>
              <a:blipFill>
                <a:blip r:embed="rId16"/>
                <a:stretch>
                  <a:fillRect l="-10112" r="-1011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E7BAE647-B619-40AE-A5CB-38EA0B051296}"/>
              </a:ext>
            </a:extLst>
          </p:cNvPr>
          <p:cNvSpPr txBox="1"/>
          <p:nvPr/>
        </p:nvSpPr>
        <p:spPr>
          <a:xfrm>
            <a:off x="286615" y="4118101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F62FD3B6-09E0-4A89-807F-DD84D37923B8}"/>
              </a:ext>
            </a:extLst>
          </p:cNvPr>
          <p:cNvSpPr txBox="1"/>
          <p:nvPr/>
        </p:nvSpPr>
        <p:spPr>
          <a:xfrm>
            <a:off x="286615" y="5537188"/>
            <a:ext cx="11457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una catena di rapporti si può calcolare la pressione nella sezione d'uscita.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7D2A7102-7965-48E4-9029-13701D798386}"/>
                  </a:ext>
                </a:extLst>
              </p:cNvPr>
              <p:cNvSpPr txBox="1"/>
              <p:nvPr/>
            </p:nvSpPr>
            <p:spPr>
              <a:xfrm>
                <a:off x="1509543" y="4726247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7D2A7102-7965-48E4-9029-13701D798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543" y="4726247"/>
                <a:ext cx="684483" cy="57932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ABD51F9-0037-49E2-89F3-EA1A5D91DC86}"/>
                  </a:ext>
                </a:extLst>
              </p:cNvPr>
              <p:cNvSpPr txBox="1"/>
              <p:nvPr/>
            </p:nvSpPr>
            <p:spPr>
              <a:xfrm>
                <a:off x="2194026" y="4864049"/>
                <a:ext cx="6812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0.884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ABD51F9-0037-49E2-89F3-EA1A5D91D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4026" y="4864049"/>
                <a:ext cx="681276" cy="307777"/>
              </a:xfrm>
              <a:prstGeom prst="rect">
                <a:avLst/>
              </a:prstGeom>
              <a:blipFill>
                <a:blip r:embed="rId18"/>
                <a:stretch>
                  <a:fillRect l="-8929" r="-7143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793DD915-F3D8-4BB5-A5C5-D0D7BEEE8200}"/>
                  </a:ext>
                </a:extLst>
              </p:cNvPr>
              <p:cNvSpPr txBox="1"/>
              <p:nvPr/>
            </p:nvSpPr>
            <p:spPr>
              <a:xfrm>
                <a:off x="913789" y="6167367"/>
                <a:ext cx="2267864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793DD915-F3D8-4BB5-A5C5-D0D7BEEE8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789" y="6167367"/>
                <a:ext cx="2267864" cy="63947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042E47EC-8267-4CAC-B5EE-7C466DEF148F}"/>
                  </a:ext>
                </a:extLst>
              </p:cNvPr>
              <p:cNvSpPr txBox="1"/>
              <p:nvPr/>
            </p:nvSpPr>
            <p:spPr>
              <a:xfrm>
                <a:off x="3181141" y="6122930"/>
                <a:ext cx="3197478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1.44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1.92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0.884⋅150⋅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042E47EC-8267-4CAC-B5EE-7C466DEF1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141" y="6122930"/>
                <a:ext cx="3197478" cy="57823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E46B6E8A-E08E-434E-871F-EDF19F781FF2}"/>
                  </a:ext>
                </a:extLst>
              </p:cNvPr>
              <p:cNvSpPr txBox="1"/>
              <p:nvPr/>
            </p:nvSpPr>
            <p:spPr>
              <a:xfrm>
                <a:off x="6378618" y="6280493"/>
                <a:ext cx="16361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99.45⋅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E46B6E8A-E08E-434E-871F-EDF19F781F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8618" y="6280493"/>
                <a:ext cx="1636154" cy="307777"/>
              </a:xfrm>
              <a:prstGeom prst="rect">
                <a:avLst/>
              </a:prstGeom>
              <a:blipFill>
                <a:blip r:embed="rId21"/>
                <a:stretch>
                  <a:fillRect l="-2974" t="-1961" r="-2602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56F30D19-55B5-4CDA-A824-2BADEC68F40E}"/>
                  </a:ext>
                </a:extLst>
              </p:cNvPr>
              <p:cNvSpPr txBox="1"/>
              <p:nvPr/>
            </p:nvSpPr>
            <p:spPr>
              <a:xfrm>
                <a:off x="4347741" y="4675464"/>
                <a:ext cx="596895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56F30D19-55B5-4CDA-A824-2BADEC68F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741" y="4675464"/>
                <a:ext cx="596895" cy="57618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2DAB7A50-14DF-42C5-B999-82AF277850F3}"/>
                  </a:ext>
                </a:extLst>
              </p:cNvPr>
              <p:cNvSpPr txBox="1"/>
              <p:nvPr/>
            </p:nvSpPr>
            <p:spPr>
              <a:xfrm>
                <a:off x="4953905" y="4842409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1.52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2DAB7A50-14DF-42C5-B999-82AF27785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905" y="4842409"/>
                <a:ext cx="538609" cy="307777"/>
              </a:xfrm>
              <a:prstGeom prst="rect">
                <a:avLst/>
              </a:prstGeom>
              <a:blipFill>
                <a:blip r:embed="rId23"/>
                <a:stretch>
                  <a:fillRect l="-11364" r="-11364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94245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4" grpId="0"/>
      <p:bldP spid="25" grpId="0"/>
      <p:bldP spid="28" grpId="0"/>
      <p:bldP spid="32" grpId="0"/>
      <p:bldP spid="33" grpId="0"/>
      <p:bldP spid="34" grpId="0"/>
      <p:bldP spid="4" grpId="0"/>
      <p:bldP spid="39" grpId="0"/>
      <p:bldP spid="40" grpId="0"/>
      <p:bldP spid="41" grpId="0"/>
      <p:bldP spid="23" grpId="0"/>
      <p:bldP spid="42" grpId="0"/>
      <p:bldP spid="43" grpId="0"/>
      <p:bldP spid="44" grpId="0"/>
      <p:bldP spid="26" grpId="0"/>
      <p:bldP spid="27" grpId="0"/>
      <p:bldP spid="29" grpId="0"/>
      <p:bldP spid="30" grpId="0"/>
      <p:bldP spid="31" grpId="0"/>
      <p:bldP spid="35" grpId="0"/>
      <p:bldP spid="36" grpId="0"/>
      <p:bldP spid="37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13A792D-AF1B-46CA-9601-816CDBA076E2}"/>
              </a:ext>
            </a:extLst>
          </p:cNvPr>
          <p:cNvSpPr txBox="1"/>
          <p:nvPr/>
        </p:nvSpPr>
        <p:spPr>
          <a:xfrm>
            <a:off x="281580" y="538811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 il calcolo della portata si procede come nel caso a):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06B11198-08E0-40B1-8BB8-19E691F9BD75}"/>
                  </a:ext>
                </a:extLst>
              </p:cNvPr>
              <p:cNvSpPr txBox="1"/>
              <p:nvPr/>
            </p:nvSpPr>
            <p:spPr>
              <a:xfrm>
                <a:off x="617323" y="1403802"/>
                <a:ext cx="1509901" cy="63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06B11198-08E0-40B1-8BB8-19E691F9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323" y="1403802"/>
                <a:ext cx="1509901" cy="6375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24C889F6-7CBC-4D54-A952-5779A50559F0}"/>
                  </a:ext>
                </a:extLst>
              </p:cNvPr>
              <p:cNvSpPr txBox="1"/>
              <p:nvPr/>
            </p:nvSpPr>
            <p:spPr>
              <a:xfrm>
                <a:off x="2140496" y="1365702"/>
                <a:ext cx="1672253" cy="619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7.854⋅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1.52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24C889F6-7CBC-4D54-A952-5779A50559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496" y="1365702"/>
                <a:ext cx="1672253" cy="6199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A5279B83-3172-4B5B-8AA2-1DE4C4A356C4}"/>
                  </a:ext>
                </a:extLst>
              </p:cNvPr>
              <p:cNvSpPr txBox="1"/>
              <p:nvPr/>
            </p:nvSpPr>
            <p:spPr>
              <a:xfrm>
                <a:off x="3812749" y="1564167"/>
                <a:ext cx="1803571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5.167⋅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A5279B83-3172-4B5B-8AA2-1DE4C4A356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49" y="1564167"/>
                <a:ext cx="1803571" cy="311304"/>
              </a:xfrm>
              <a:prstGeom prst="rect">
                <a:avLst/>
              </a:prstGeom>
              <a:blipFill>
                <a:blip r:embed="rId5"/>
                <a:stretch>
                  <a:fillRect l="-3041" t="-1961" r="-1351" b="-78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509475F1-4FEC-4FA4-B3D5-D1AAE197882D}"/>
                  </a:ext>
                </a:extLst>
              </p:cNvPr>
              <p:cNvSpPr txBox="1"/>
              <p:nvPr/>
            </p:nvSpPr>
            <p:spPr>
              <a:xfrm>
                <a:off x="617323" y="3148221"/>
                <a:ext cx="1807226" cy="716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509475F1-4FEC-4FA4-B3D5-D1AAE1978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323" y="3148221"/>
                <a:ext cx="1807226" cy="7164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750B275E-671D-4D6E-9F50-182EE6AD2BBB}"/>
                  </a:ext>
                </a:extLst>
              </p:cNvPr>
              <p:cNvSpPr txBox="1"/>
              <p:nvPr/>
            </p:nvSpPr>
            <p:spPr>
              <a:xfrm>
                <a:off x="2463340" y="3153263"/>
                <a:ext cx="1026563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0.018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750B275E-671D-4D6E-9F50-182EE6AD2B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340" y="3153263"/>
                <a:ext cx="1026563" cy="58451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8475DF65-872E-43A5-BFE3-7828F6A07487}"/>
              </a:ext>
            </a:extLst>
          </p:cNvPr>
          <p:cNvSpPr txBox="1"/>
          <p:nvPr/>
        </p:nvSpPr>
        <p:spPr>
          <a:xfrm>
            <a:off x="281580" y="2344409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Quindi la portata si calcola come:</a:t>
            </a:r>
          </a:p>
        </p:txBody>
      </p: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C647626A-5BB9-4E63-B888-8599507F7FDF}"/>
              </a:ext>
            </a:extLst>
          </p:cNvPr>
          <p:cNvSpPr txBox="1"/>
          <p:nvPr/>
        </p:nvSpPr>
        <p:spPr>
          <a:xfrm>
            <a:off x="333062" y="4320722"/>
            <a:ext cx="13034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un confronto con il caso a) si vede, come era facilmente prevedibile, che la portata è diminuita.</a:t>
            </a:r>
          </a:p>
        </p:txBody>
      </p:sp>
    </p:spTree>
    <p:extLst>
      <p:ext uri="{BB962C8B-B14F-4D97-AF65-F5344CB8AC3E}">
        <p14:creationId xmlns:p14="http://schemas.microsoft.com/office/powerpoint/2010/main" val="3447188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(3/3)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/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 ugello convergente è collegato ad un condotto circolare (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=0.01 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nel quale è imposto un flusso d'energia nel modo calore. Le condizioni di ristagno sono: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blipFill>
                <a:blip r:embed="rId2"/>
                <a:stretch>
                  <a:fillRect l="-598" t="-3448" b="-155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8682" y="4917988"/>
            <a:ext cx="5513128" cy="16426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/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portata, la pressione critica e il flusso di energia nel modo calore critico  quando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=0.46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lo stesso flusso di energia nel modo calore, ma per una pressione ambiente di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it-IT" sz="2000" b="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50 </m:t>
                    </m:r>
                    <m:r>
                      <a:rPr lang="it-IT" sz="2000" i="1" dirty="0" err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portata.</a:t>
                </a:r>
              </a:p>
              <a:p>
                <a:endParaRPr lang="it-IT" sz="2000" dirty="0"/>
              </a:p>
            </p:txBody>
          </p:sp>
        </mc:Choice>
        <mc:Fallback xmlns="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blipFill>
                <a:blip r:embed="rId4"/>
                <a:stretch>
                  <a:fillRect l="-500" t="-106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/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=150⋅</m:t>
                      </m:r>
                      <m:sSup>
                        <m:sSup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it-IT" sz="2000" i="1" dirty="0" err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𝑃𝑎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	  </m:t>
                      </m:r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=300 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𝐾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blipFill>
                <a:blip r:embed="rId5"/>
                <a:stretch>
                  <a:fillRect l="-947" t="-4000" r="-677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51366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295299" y="1281538"/>
            <a:ext cx="115201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Poichè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il flusso termico imposto è minore di quello del caso a, la pressione critica, in questo caso, sarà maggiore quindi il flusso nel condotto sarà strozzato a all'uscita del condotto ci sarà un ventaglio d'espansione.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/>
              <p:nvPr/>
            </p:nvSpPr>
            <p:spPr>
              <a:xfrm>
                <a:off x="768447" y="501332"/>
                <a:ext cx="2001958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501332"/>
                <a:ext cx="2001958" cy="630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/>
              <p:nvPr/>
            </p:nvSpPr>
            <p:spPr>
              <a:xfrm>
                <a:off x="5130841" y="628266"/>
                <a:ext cx="85786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841" y="628266"/>
                <a:ext cx="857864" cy="307777"/>
              </a:xfrm>
              <a:prstGeom prst="rect">
                <a:avLst/>
              </a:prstGeom>
              <a:blipFill>
                <a:blip r:embed="rId4"/>
                <a:stretch>
                  <a:fillRect l="-7143" r="-6429" b="-156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88BFBC91-BB75-4B02-95EF-C31313B1EFAF}"/>
              </a:ext>
            </a:extLst>
          </p:cNvPr>
          <p:cNvSpPr txBox="1"/>
          <p:nvPr/>
        </p:nvSpPr>
        <p:spPr>
          <a:xfrm>
            <a:off x="295299" y="2332256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Facendo un bilancio di energia:</a:t>
            </a:r>
          </a:p>
        </p:txBody>
      </p: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E36E3D93-F4D6-475C-AB2E-D15413C72A65}"/>
              </a:ext>
            </a:extLst>
          </p:cNvPr>
          <p:cNvCxnSpPr/>
          <p:nvPr/>
        </p:nvCxnSpPr>
        <p:spPr>
          <a:xfrm>
            <a:off x="6641432" y="3277513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9A16BB1-7A55-4514-86AC-6B89036FCA7B}"/>
                  </a:ext>
                </a:extLst>
              </p:cNvPr>
              <p:cNvSpPr txBox="1"/>
              <p:nvPr/>
            </p:nvSpPr>
            <p:spPr>
              <a:xfrm>
                <a:off x="768447" y="2947764"/>
                <a:ext cx="2048446" cy="663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9A16BB1-7A55-4514-86AC-6B89036FC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2947764"/>
                <a:ext cx="2048446" cy="663964"/>
              </a:xfrm>
              <a:prstGeom prst="rect">
                <a:avLst/>
              </a:prstGeom>
              <a:blipFill>
                <a:blip r:embed="rId5"/>
                <a:stretch>
                  <a:fillRect b="-92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ECAFD8D-6050-42AC-B173-1F0695C500F6}"/>
                  </a:ext>
                </a:extLst>
              </p:cNvPr>
              <p:cNvSpPr txBox="1"/>
              <p:nvPr/>
            </p:nvSpPr>
            <p:spPr>
              <a:xfrm>
                <a:off x="2825357" y="2922822"/>
                <a:ext cx="2270365" cy="6176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300+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50⋅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1.004⋅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ECAFD8D-6050-42AC-B173-1F0695C50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5357" y="2922822"/>
                <a:ext cx="2270365" cy="6176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D444214A-F1FA-4118-9AF7-0069F69928FD}"/>
                  </a:ext>
                </a:extLst>
              </p:cNvPr>
              <p:cNvSpPr txBox="1"/>
              <p:nvPr/>
            </p:nvSpPr>
            <p:spPr>
              <a:xfrm>
                <a:off x="5104186" y="3117801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349.801 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D444214A-F1FA-4118-9AF7-0069F6992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4186" y="3117801"/>
                <a:ext cx="1210011" cy="307777"/>
              </a:xfrm>
              <a:prstGeom prst="rect">
                <a:avLst/>
              </a:prstGeom>
              <a:blipFill>
                <a:blip r:embed="rId7"/>
                <a:stretch>
                  <a:fillRect l="-4020" r="-351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87D4D00B-DC2D-4C01-AED9-F27DB7336598}"/>
              </a:ext>
            </a:extLst>
          </p:cNvPr>
          <p:cNvSpPr txBox="1"/>
          <p:nvPr/>
        </p:nvSpPr>
        <p:spPr>
          <a:xfrm>
            <a:off x="295299" y="385430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A4674D0-432F-4AAC-AFF7-B490E05D40BC}"/>
                  </a:ext>
                </a:extLst>
              </p:cNvPr>
              <p:cNvSpPr txBox="1"/>
              <p:nvPr/>
            </p:nvSpPr>
            <p:spPr>
              <a:xfrm>
                <a:off x="768447" y="4669324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A4674D0-432F-4AAC-AFF7-B490E05D4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4669324"/>
                <a:ext cx="637995" cy="307777"/>
              </a:xfrm>
              <a:prstGeom prst="rect">
                <a:avLst/>
              </a:prstGeom>
              <a:blipFill>
                <a:blip r:embed="rId8"/>
                <a:stretch>
                  <a:fillRect l="-8571" r="-3810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6CB55048-6ED0-4A9A-B528-F8D3AEE7E937}"/>
                  </a:ext>
                </a:extLst>
              </p:cNvPr>
              <p:cNvSpPr txBox="1"/>
              <p:nvPr/>
            </p:nvSpPr>
            <p:spPr>
              <a:xfrm>
                <a:off x="1406442" y="4660323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0.638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6CB55048-6ED0-4A9A-B528-F8D3AEE7E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442" y="4660323"/>
                <a:ext cx="681277" cy="307777"/>
              </a:xfrm>
              <a:prstGeom prst="rect">
                <a:avLst/>
              </a:prstGeom>
              <a:blipFill>
                <a:blip r:embed="rId9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144950E5-8A9A-40D8-8B78-1AAE74B8F816}"/>
                  </a:ext>
                </a:extLst>
              </p:cNvPr>
              <p:cNvSpPr txBox="1"/>
              <p:nvPr/>
            </p:nvSpPr>
            <p:spPr>
              <a:xfrm>
                <a:off x="5130841" y="4525652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144950E5-8A9A-40D8-8B78-1AAE74B8F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841" y="4525652"/>
                <a:ext cx="570028" cy="5789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2C18D-7467-4373-8EBA-3532E9A57CED}"/>
                  </a:ext>
                </a:extLst>
              </p:cNvPr>
              <p:cNvSpPr txBox="1"/>
              <p:nvPr/>
            </p:nvSpPr>
            <p:spPr>
              <a:xfrm>
                <a:off x="5742707" y="4629183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1.53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2C18D-7467-4373-8EBA-3532E9A57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707" y="4629183"/>
                <a:ext cx="538609" cy="307777"/>
              </a:xfrm>
              <a:prstGeom prst="rect">
                <a:avLst/>
              </a:prstGeom>
              <a:blipFill>
                <a:blip r:embed="rId11"/>
                <a:stretch>
                  <a:fillRect l="-10227" r="-11364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361665C2-7EBB-4B4B-A421-36A8122B350E}"/>
              </a:ext>
            </a:extLst>
          </p:cNvPr>
          <p:cNvSpPr txBox="1"/>
          <p:nvPr/>
        </p:nvSpPr>
        <p:spPr>
          <a:xfrm>
            <a:off x="295299" y="5339658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EDBDEE44-D765-4552-AFC6-91C6E9F002F4}"/>
                  </a:ext>
                </a:extLst>
              </p:cNvPr>
              <p:cNvSpPr txBox="1"/>
              <p:nvPr/>
            </p:nvSpPr>
            <p:spPr>
              <a:xfrm>
                <a:off x="768447" y="5974769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EDBDEE44-D765-4552-AFC6-91C6E9F00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5974769"/>
                <a:ext cx="684483" cy="5793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4555FADF-2177-486F-A43C-C90A0B767C27}"/>
                  </a:ext>
                </a:extLst>
              </p:cNvPr>
              <p:cNvSpPr txBox="1"/>
              <p:nvPr/>
            </p:nvSpPr>
            <p:spPr>
              <a:xfrm>
                <a:off x="1452930" y="6080487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0.760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4555FADF-2177-486F-A43C-C90A0B767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930" y="6080487"/>
                <a:ext cx="681277" cy="307777"/>
              </a:xfrm>
              <a:prstGeom prst="rect">
                <a:avLst/>
              </a:prstGeom>
              <a:blipFill>
                <a:blip r:embed="rId13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0838AC2-2874-4251-A2A9-F7637ECDCD8B}"/>
                  </a:ext>
                </a:extLst>
              </p:cNvPr>
              <p:cNvSpPr txBox="1"/>
              <p:nvPr/>
            </p:nvSpPr>
            <p:spPr>
              <a:xfrm>
                <a:off x="5130841" y="5923986"/>
                <a:ext cx="596895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0838AC2-2874-4251-A2A9-F7637ECDCD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841" y="5923986"/>
                <a:ext cx="596895" cy="5761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sellaDiTesto 51">
                <a:extLst>
                  <a:ext uri="{FF2B5EF4-FFF2-40B4-BE49-F238E27FC236}">
                    <a16:creationId xmlns:a16="http://schemas.microsoft.com/office/drawing/2014/main" id="{1324AF45-8B75-402B-9178-A595855E790D}"/>
                  </a:ext>
                </a:extLst>
              </p:cNvPr>
              <p:cNvSpPr txBox="1"/>
              <p:nvPr/>
            </p:nvSpPr>
            <p:spPr>
              <a:xfrm>
                <a:off x="5737005" y="605884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1.15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2" name="CasellaDiTesto 51">
                <a:extLst>
                  <a:ext uri="{FF2B5EF4-FFF2-40B4-BE49-F238E27FC236}">
                    <a16:creationId xmlns:a16="http://schemas.microsoft.com/office/drawing/2014/main" id="{1324AF45-8B75-402B-9178-A595855E7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005" y="6058847"/>
                <a:ext cx="538609" cy="307777"/>
              </a:xfrm>
              <a:prstGeom prst="rect">
                <a:avLst/>
              </a:prstGeom>
              <a:blipFill>
                <a:blip r:embed="rId15"/>
                <a:stretch>
                  <a:fillRect l="-10227" r="-11364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magine 6">
            <a:extLst>
              <a:ext uri="{FF2B5EF4-FFF2-40B4-BE49-F238E27FC236}">
                <a16:creationId xmlns:a16="http://schemas.microsoft.com/office/drawing/2014/main" id="{2E88A512-0B0A-48E3-8EDD-93E4D52FA50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285726" y="3758499"/>
            <a:ext cx="3573734" cy="29635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asellaDiTesto 52">
                <a:extLst>
                  <a:ext uri="{FF2B5EF4-FFF2-40B4-BE49-F238E27FC236}">
                    <a16:creationId xmlns:a16="http://schemas.microsoft.com/office/drawing/2014/main" id="{C3FC67F7-A83D-4BCD-906A-E7390CE823CA}"/>
                  </a:ext>
                </a:extLst>
              </p:cNvPr>
              <p:cNvSpPr txBox="1"/>
              <p:nvPr/>
            </p:nvSpPr>
            <p:spPr>
              <a:xfrm>
                <a:off x="8460116" y="2933660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3" name="CasellaDiTesto 52">
                <a:extLst>
                  <a:ext uri="{FF2B5EF4-FFF2-40B4-BE49-F238E27FC236}">
                    <a16:creationId xmlns:a16="http://schemas.microsoft.com/office/drawing/2014/main" id="{C3FC67F7-A83D-4BCD-906A-E7390CE823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0116" y="2933660"/>
                <a:ext cx="674672" cy="6417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asellaDiTesto 53">
                <a:extLst>
                  <a:ext uri="{FF2B5EF4-FFF2-40B4-BE49-F238E27FC236}">
                    <a16:creationId xmlns:a16="http://schemas.microsoft.com/office/drawing/2014/main" id="{2E795174-2C45-4A5F-B5B9-017F6980042B}"/>
                  </a:ext>
                </a:extLst>
              </p:cNvPr>
              <p:cNvSpPr txBox="1"/>
              <p:nvPr/>
            </p:nvSpPr>
            <p:spPr>
              <a:xfrm>
                <a:off x="9205755" y="3093992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0.858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4" name="CasellaDiTesto 53">
                <a:extLst>
                  <a:ext uri="{FF2B5EF4-FFF2-40B4-BE49-F238E27FC236}">
                    <a16:creationId xmlns:a16="http://schemas.microsoft.com/office/drawing/2014/main" id="{2E795174-2C45-4A5F-B5B9-017F698004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55" y="3093992"/>
                <a:ext cx="681277" cy="307777"/>
              </a:xfrm>
              <a:prstGeom prst="rect">
                <a:avLst/>
              </a:prstGeom>
              <a:blipFill>
                <a:blip r:embed="rId18"/>
                <a:stretch>
                  <a:fillRect l="-8036" r="-8036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9696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30" grpId="0"/>
      <p:bldP spid="31" grpId="0"/>
      <p:bldP spid="35" grpId="0"/>
      <p:bldP spid="36" grpId="0"/>
      <p:bldP spid="37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295299" y="755705"/>
            <a:ext cx="1152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Si può quindi calcolare la pressione critica: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88BFBC91-BB75-4B02-95EF-C31313B1EFAF}"/>
              </a:ext>
            </a:extLst>
          </p:cNvPr>
          <p:cNvSpPr txBox="1"/>
          <p:nvPr/>
        </p:nvSpPr>
        <p:spPr>
          <a:xfrm>
            <a:off x="295299" y="2332256"/>
            <a:ext cx="1121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Quindi l'ipotesi iniziale è stata confermata. 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 il calcolo della portata si procede in modo analogo al caso a e b.: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/>
              <p:nvPr/>
            </p:nvSpPr>
            <p:spPr>
              <a:xfrm>
                <a:off x="546748" y="1483038"/>
                <a:ext cx="1965473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48" y="1483038"/>
                <a:ext cx="1965473" cy="639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/>
              <p:nvPr/>
            </p:nvSpPr>
            <p:spPr>
              <a:xfrm>
                <a:off x="2506835" y="1414010"/>
                <a:ext cx="2673809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1.53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0.760⋅150⋅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835" y="1414010"/>
                <a:ext cx="2673809" cy="5782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/>
              <p:nvPr/>
            </p:nvSpPr>
            <p:spPr>
              <a:xfrm>
                <a:off x="5180644" y="1573970"/>
                <a:ext cx="16361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74.51⋅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0644" y="1573970"/>
                <a:ext cx="1636154" cy="307777"/>
              </a:xfrm>
              <a:prstGeom prst="rect">
                <a:avLst/>
              </a:prstGeom>
              <a:blipFill>
                <a:blip r:embed="rId5"/>
                <a:stretch>
                  <a:fillRect l="-3358" t="-1961" r="-2612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798FD1AA-9E29-450D-9C50-70830926EA78}"/>
                  </a:ext>
                </a:extLst>
              </p:cNvPr>
              <p:cNvSpPr txBox="1"/>
              <p:nvPr/>
            </p:nvSpPr>
            <p:spPr>
              <a:xfrm>
                <a:off x="631042" y="3402770"/>
                <a:ext cx="1509901" cy="63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798FD1AA-9E29-450D-9C50-70830926E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42" y="3402770"/>
                <a:ext cx="1509901" cy="6375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4924F98A-95E0-4253-B90B-602F57464579}"/>
                  </a:ext>
                </a:extLst>
              </p:cNvPr>
              <p:cNvSpPr txBox="1"/>
              <p:nvPr/>
            </p:nvSpPr>
            <p:spPr>
              <a:xfrm>
                <a:off x="2154215" y="3364670"/>
                <a:ext cx="1672253" cy="619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7.854⋅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1.15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4924F98A-95E0-4253-B90B-602F57464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215" y="3364670"/>
                <a:ext cx="1672253" cy="6199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724CB6B3-9229-4741-93E3-9FA28B10F25F}"/>
                  </a:ext>
                </a:extLst>
              </p:cNvPr>
              <p:cNvSpPr txBox="1"/>
              <p:nvPr/>
            </p:nvSpPr>
            <p:spPr>
              <a:xfrm>
                <a:off x="3826468" y="3563135"/>
                <a:ext cx="1660904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6.83⋅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724CB6B3-9229-4741-93E3-9FA28B10F2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468" y="3563135"/>
                <a:ext cx="1660904" cy="311304"/>
              </a:xfrm>
              <a:prstGeom prst="rect">
                <a:avLst/>
              </a:prstGeom>
              <a:blipFill>
                <a:blip r:embed="rId8"/>
                <a:stretch>
                  <a:fillRect l="-3309" t="-1961" r="-1471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67F0DC1F-16C8-4F08-9165-8277CB3A67DC}"/>
                  </a:ext>
                </a:extLst>
              </p:cNvPr>
              <p:cNvSpPr txBox="1"/>
              <p:nvPr/>
            </p:nvSpPr>
            <p:spPr>
              <a:xfrm>
                <a:off x="631042" y="5147189"/>
                <a:ext cx="1807226" cy="716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67F0DC1F-16C8-4F08-9165-8277CB3A6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42" y="5147189"/>
                <a:ext cx="1807226" cy="71641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F965D0A6-D43A-4E08-98C2-E4B68595D0F0}"/>
                  </a:ext>
                </a:extLst>
              </p:cNvPr>
              <p:cNvSpPr txBox="1"/>
              <p:nvPr/>
            </p:nvSpPr>
            <p:spPr>
              <a:xfrm>
                <a:off x="2506835" y="5151730"/>
                <a:ext cx="1026563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0.024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F965D0A6-D43A-4E08-98C2-E4B68595D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835" y="5151730"/>
                <a:ext cx="1026563" cy="58451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A53BCD61-D605-4F78-920B-E76409FE0047}"/>
              </a:ext>
            </a:extLst>
          </p:cNvPr>
          <p:cNvSpPr txBox="1"/>
          <p:nvPr/>
        </p:nvSpPr>
        <p:spPr>
          <a:xfrm>
            <a:off x="295299" y="434337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Quindi la portata si calcola come: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70ED3E1-B14C-425D-B293-279A62610A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85726" y="3758499"/>
            <a:ext cx="3573734" cy="296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7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32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(3/3)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/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 ugello convergente è collegato ad un condotto circolare (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=0.01 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nel quale è imposto un flusso d'energia nel modo calore. Le condizioni di ristagno sono: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blipFill>
                <a:blip r:embed="rId2"/>
                <a:stretch>
                  <a:fillRect l="-598" t="-3448" b="-155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8682" y="4917988"/>
            <a:ext cx="5513128" cy="16426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/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portata, la pressione critica e il flusso di energia nel modo calore critico  quando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=0.46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lo stesso flusso di energia nel modo calore, ma per una pressione ambiente di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it-IT" sz="2000" b="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500 </m:t>
                    </m:r>
                    <m:r>
                      <a:rPr lang="it-IT" sz="2000" i="1" dirty="0" err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it-IT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portata.</a:t>
                </a:r>
              </a:p>
              <a:p>
                <a:endParaRPr lang="it-IT" sz="2000" dirty="0"/>
              </a:p>
            </p:txBody>
          </p:sp>
        </mc:Choice>
        <mc:Fallback xmlns="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blipFill>
                <a:blip r:embed="rId4"/>
                <a:stretch>
                  <a:fillRect l="-500" t="-106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/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=150⋅</m:t>
                      </m:r>
                      <m:sSup>
                        <m:sSup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it-IT" sz="2000" i="1" dirty="0" err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𝑃𝑎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	  </m:t>
                      </m:r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=300 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𝐾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blipFill>
                <a:blip r:embed="rId5"/>
                <a:stretch>
                  <a:fillRect l="-947" t="-4000" r="-677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81089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295300" y="107068"/>
            <a:ext cx="75791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Aumentando il flusso termico imposto, rispetto al caso a, la pressione critica diminuirà, quindi non ci saranno più condizioni critiche all'uscita ed è necessario procedere per tentativi.  Supponiamo inizialmente che: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/>
              <p:nvPr/>
            </p:nvSpPr>
            <p:spPr>
              <a:xfrm>
                <a:off x="5130841" y="1625921"/>
                <a:ext cx="2144626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=500⋅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841" y="1625921"/>
                <a:ext cx="2144626" cy="630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/>
              <p:nvPr/>
            </p:nvSpPr>
            <p:spPr>
              <a:xfrm>
                <a:off x="768447" y="1787120"/>
                <a:ext cx="85786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1787120"/>
                <a:ext cx="857864" cy="307777"/>
              </a:xfrm>
              <a:prstGeom prst="rect">
                <a:avLst/>
              </a:prstGeom>
              <a:blipFill>
                <a:blip r:embed="rId4"/>
                <a:stretch>
                  <a:fillRect l="-6383" r="-6383" b="-156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88BFBC91-BB75-4B02-95EF-C31313B1EFAF}"/>
              </a:ext>
            </a:extLst>
          </p:cNvPr>
          <p:cNvSpPr txBox="1"/>
          <p:nvPr/>
        </p:nvSpPr>
        <p:spPr>
          <a:xfrm>
            <a:off x="295299" y="2509811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Facendo un bilancio di energia:</a:t>
            </a:r>
          </a:p>
        </p:txBody>
      </p: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E36E3D93-F4D6-475C-AB2E-D15413C72A65}"/>
              </a:ext>
            </a:extLst>
          </p:cNvPr>
          <p:cNvCxnSpPr/>
          <p:nvPr/>
        </p:nvCxnSpPr>
        <p:spPr>
          <a:xfrm>
            <a:off x="7188833" y="3316839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9A16BB1-7A55-4514-86AC-6B89036FCA7B}"/>
                  </a:ext>
                </a:extLst>
              </p:cNvPr>
              <p:cNvSpPr txBox="1"/>
              <p:nvPr/>
            </p:nvSpPr>
            <p:spPr>
              <a:xfrm>
                <a:off x="768447" y="2992165"/>
                <a:ext cx="2658227" cy="663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39A16BB1-7A55-4514-86AC-6B89036FC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2992165"/>
                <a:ext cx="2658227" cy="6639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ECAFD8D-6050-42AC-B173-1F0695C500F6}"/>
                  </a:ext>
                </a:extLst>
              </p:cNvPr>
              <p:cNvSpPr txBox="1"/>
              <p:nvPr/>
            </p:nvSpPr>
            <p:spPr>
              <a:xfrm>
                <a:off x="3531209" y="2967223"/>
                <a:ext cx="2270365" cy="6176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300+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500⋅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1.004⋅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ECAFD8D-6050-42AC-B173-1F0695C50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209" y="2967223"/>
                <a:ext cx="2270365" cy="6176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D444214A-F1FA-4118-9AF7-0069F69928FD}"/>
                  </a:ext>
                </a:extLst>
              </p:cNvPr>
              <p:cNvSpPr txBox="1"/>
              <p:nvPr/>
            </p:nvSpPr>
            <p:spPr>
              <a:xfrm>
                <a:off x="5810038" y="3162202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798.008 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D444214A-F1FA-4118-9AF7-0069F6992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0038" y="3162202"/>
                <a:ext cx="1210011" cy="307777"/>
              </a:xfrm>
              <a:prstGeom prst="rect">
                <a:avLst/>
              </a:prstGeom>
              <a:blipFill>
                <a:blip r:embed="rId7"/>
                <a:stretch>
                  <a:fillRect l="-4020" r="-3518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87D4D00B-DC2D-4C01-AED9-F27DB7336598}"/>
              </a:ext>
            </a:extLst>
          </p:cNvPr>
          <p:cNvSpPr txBox="1"/>
          <p:nvPr/>
        </p:nvSpPr>
        <p:spPr>
          <a:xfrm>
            <a:off x="295299" y="385430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A4674D0-432F-4AAC-AFF7-B490E05D40BC}"/>
                  </a:ext>
                </a:extLst>
              </p:cNvPr>
              <p:cNvSpPr txBox="1"/>
              <p:nvPr/>
            </p:nvSpPr>
            <p:spPr>
              <a:xfrm>
                <a:off x="768447" y="4669324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A4674D0-432F-4AAC-AFF7-B490E05D4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4669324"/>
                <a:ext cx="637995" cy="307777"/>
              </a:xfrm>
              <a:prstGeom prst="rect">
                <a:avLst/>
              </a:prstGeom>
              <a:blipFill>
                <a:blip r:embed="rId8"/>
                <a:stretch>
                  <a:fillRect l="-8571" r="-3810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6CB55048-6ED0-4A9A-B528-F8D3AEE7E937}"/>
                  </a:ext>
                </a:extLst>
              </p:cNvPr>
              <p:cNvSpPr txBox="1"/>
              <p:nvPr/>
            </p:nvSpPr>
            <p:spPr>
              <a:xfrm>
                <a:off x="1406442" y="4660323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0.316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6CB55048-6ED0-4A9A-B528-F8D3AEE7E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442" y="4660323"/>
                <a:ext cx="681277" cy="307777"/>
              </a:xfrm>
              <a:prstGeom prst="rect">
                <a:avLst/>
              </a:prstGeom>
              <a:blipFill>
                <a:blip r:embed="rId9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144950E5-8A9A-40D8-8B78-1AAE74B8F816}"/>
                  </a:ext>
                </a:extLst>
              </p:cNvPr>
              <p:cNvSpPr txBox="1"/>
              <p:nvPr/>
            </p:nvSpPr>
            <p:spPr>
              <a:xfrm>
                <a:off x="5130841" y="4525652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144950E5-8A9A-40D8-8B78-1AAE74B8F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841" y="4525652"/>
                <a:ext cx="570028" cy="5789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2C18D-7467-4373-8EBA-3532E9A57CED}"/>
                  </a:ext>
                </a:extLst>
              </p:cNvPr>
              <p:cNvSpPr txBox="1"/>
              <p:nvPr/>
            </p:nvSpPr>
            <p:spPr>
              <a:xfrm>
                <a:off x="5742707" y="4629183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2.11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2C18D-7467-4373-8EBA-3532E9A57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707" y="4629183"/>
                <a:ext cx="538609" cy="307777"/>
              </a:xfrm>
              <a:prstGeom prst="rect">
                <a:avLst/>
              </a:prstGeom>
              <a:blipFill>
                <a:blip r:embed="rId11"/>
                <a:stretch>
                  <a:fillRect l="-10227" r="-11364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361665C2-7EBB-4B4B-A421-36A8122B350E}"/>
              </a:ext>
            </a:extLst>
          </p:cNvPr>
          <p:cNvSpPr txBox="1"/>
          <p:nvPr/>
        </p:nvSpPr>
        <p:spPr>
          <a:xfrm>
            <a:off x="295299" y="5339658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EDBDEE44-D765-4552-AFC6-91C6E9F002F4}"/>
                  </a:ext>
                </a:extLst>
              </p:cNvPr>
              <p:cNvSpPr txBox="1"/>
              <p:nvPr/>
            </p:nvSpPr>
            <p:spPr>
              <a:xfrm>
                <a:off x="768447" y="5974769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9" name="CasellaDiTesto 48">
                <a:extLst>
                  <a:ext uri="{FF2B5EF4-FFF2-40B4-BE49-F238E27FC236}">
                    <a16:creationId xmlns:a16="http://schemas.microsoft.com/office/drawing/2014/main" id="{EDBDEE44-D765-4552-AFC6-91C6E9F00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5974769"/>
                <a:ext cx="684483" cy="5793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4555FADF-2177-486F-A43C-C90A0B767C27}"/>
                  </a:ext>
                </a:extLst>
              </p:cNvPr>
              <p:cNvSpPr txBox="1"/>
              <p:nvPr/>
            </p:nvSpPr>
            <p:spPr>
              <a:xfrm>
                <a:off x="1452930" y="6112571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4555FADF-2177-486F-A43C-C90A0B767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930" y="6112571"/>
                <a:ext cx="681277" cy="307777"/>
              </a:xfrm>
              <a:prstGeom prst="rect">
                <a:avLst/>
              </a:prstGeom>
              <a:blipFill>
                <a:blip r:embed="rId13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BE3F8ED2-69D4-4E73-8849-02F6DFAF9A7F}"/>
                  </a:ext>
                </a:extLst>
              </p:cNvPr>
              <p:cNvSpPr txBox="1"/>
              <p:nvPr/>
            </p:nvSpPr>
            <p:spPr>
              <a:xfrm>
                <a:off x="8849066" y="2954616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BE3F8ED2-69D4-4E73-8849-02F6DFAF9A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066" y="2954616"/>
                <a:ext cx="674672" cy="64177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19905E72-8796-4194-968A-3718107AC110}"/>
                  </a:ext>
                </a:extLst>
              </p:cNvPr>
              <p:cNvSpPr txBox="1"/>
              <p:nvPr/>
            </p:nvSpPr>
            <p:spPr>
              <a:xfrm>
                <a:off x="9594705" y="3114948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0.376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19905E72-8796-4194-968A-3718107AC1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705" y="3114948"/>
                <a:ext cx="681277" cy="307777"/>
              </a:xfrm>
              <a:prstGeom prst="rect">
                <a:avLst/>
              </a:prstGeom>
              <a:blipFill>
                <a:blip r:embed="rId15"/>
                <a:stretch>
                  <a:fillRect l="-8929" r="-7143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68813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26" grpId="0"/>
      <p:bldP spid="30" grpId="0"/>
      <p:bldP spid="31" grpId="0"/>
      <p:bldP spid="35" grpId="0"/>
      <p:bldP spid="36" grpId="0"/>
      <p:bldP spid="37" grpId="0"/>
      <p:bldP spid="45" grpId="0"/>
      <p:bldP spid="46" grpId="0"/>
      <p:bldP spid="47" grpId="0"/>
      <p:bldP spid="48" grpId="0"/>
      <p:bldP spid="49" grpId="0"/>
      <p:bldP spid="50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35926" y="226362"/>
            <a:ext cx="1152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Si può quindi calcolare la pressione critica: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88BFBC91-BB75-4B02-95EF-C31313B1EFAF}"/>
              </a:ext>
            </a:extLst>
          </p:cNvPr>
          <p:cNvSpPr txBox="1"/>
          <p:nvPr/>
        </p:nvSpPr>
        <p:spPr>
          <a:xfrm>
            <a:off x="295299" y="164483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Il secondo tentativo può essere scelto a piacere, supponiamo: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/>
              <p:nvPr/>
            </p:nvSpPr>
            <p:spPr>
              <a:xfrm>
                <a:off x="604024" y="726640"/>
                <a:ext cx="1965473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24" y="726640"/>
                <a:ext cx="1965473" cy="639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/>
              <p:nvPr/>
            </p:nvSpPr>
            <p:spPr>
              <a:xfrm>
                <a:off x="2564111" y="657612"/>
                <a:ext cx="2673809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2.11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111" y="657612"/>
                <a:ext cx="2673809" cy="5761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/>
              <p:nvPr/>
            </p:nvSpPr>
            <p:spPr>
              <a:xfrm>
                <a:off x="5237920" y="817572"/>
                <a:ext cx="17788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6.327⋅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920" y="817572"/>
                <a:ext cx="1778820" cy="307777"/>
              </a:xfrm>
              <a:prstGeom prst="rect">
                <a:avLst/>
              </a:prstGeom>
              <a:blipFill>
                <a:blip r:embed="rId5"/>
                <a:stretch>
                  <a:fillRect l="-2740" t="-1961" r="-274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0F800682-2B89-492C-8782-565C54BB5C43}"/>
                  </a:ext>
                </a:extLst>
              </p:cNvPr>
              <p:cNvSpPr txBox="1"/>
              <p:nvPr/>
            </p:nvSpPr>
            <p:spPr>
              <a:xfrm>
                <a:off x="4909142" y="2065682"/>
                <a:ext cx="2144626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=500⋅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0F800682-2B89-492C-8782-565C54BB5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142" y="2065682"/>
                <a:ext cx="2144626" cy="6301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5E151301-A9BD-4772-A42F-CABEB7B23679}"/>
                  </a:ext>
                </a:extLst>
              </p:cNvPr>
              <p:cNvSpPr txBox="1"/>
              <p:nvPr/>
            </p:nvSpPr>
            <p:spPr>
              <a:xfrm>
                <a:off x="546748" y="2226881"/>
                <a:ext cx="105343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0.9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5E151301-A9BD-4772-A42F-CABEB7B23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48" y="2226881"/>
                <a:ext cx="1053430" cy="307777"/>
              </a:xfrm>
              <a:prstGeom prst="rect">
                <a:avLst/>
              </a:prstGeom>
              <a:blipFill>
                <a:blip r:embed="rId7"/>
                <a:stretch>
                  <a:fillRect l="-5814" r="-5233" b="-156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2B9A4B4-5EE6-47D6-9FE7-B6394F91DC15}"/>
              </a:ext>
            </a:extLst>
          </p:cNvPr>
          <p:cNvSpPr txBox="1"/>
          <p:nvPr/>
        </p:nvSpPr>
        <p:spPr>
          <a:xfrm>
            <a:off x="295299" y="2831276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54A9C296-1348-4E51-84FD-C65E6BA168FE}"/>
                  </a:ext>
                </a:extLst>
              </p:cNvPr>
              <p:cNvSpPr txBox="1"/>
              <p:nvPr/>
            </p:nvSpPr>
            <p:spPr>
              <a:xfrm>
                <a:off x="612151" y="3528004"/>
                <a:ext cx="57547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54A9C296-1348-4E51-84FD-C65E6BA16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151" y="3528004"/>
                <a:ext cx="575478" cy="5789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851F288E-3227-4B90-8F0F-B3D12571B7D5}"/>
                  </a:ext>
                </a:extLst>
              </p:cNvPr>
              <p:cNvSpPr txBox="1"/>
              <p:nvPr/>
            </p:nvSpPr>
            <p:spPr>
              <a:xfrm>
                <a:off x="1229980" y="3637299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1.12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851F288E-3227-4B90-8F0F-B3D12571B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80" y="3637299"/>
                <a:ext cx="538609" cy="307777"/>
              </a:xfrm>
              <a:prstGeom prst="rect">
                <a:avLst/>
              </a:prstGeom>
              <a:blipFill>
                <a:blip r:embed="rId9"/>
                <a:stretch>
                  <a:fillRect l="-11364" r="-10227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49A56F24-E767-4345-9F5A-C93C2692F601}"/>
                  </a:ext>
                </a:extLst>
              </p:cNvPr>
              <p:cNvSpPr txBox="1"/>
              <p:nvPr/>
            </p:nvSpPr>
            <p:spPr>
              <a:xfrm>
                <a:off x="2564111" y="3502628"/>
                <a:ext cx="674672" cy="6417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49A56F24-E767-4345-9F5A-C93C2692F6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111" y="3502628"/>
                <a:ext cx="674672" cy="64177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FCD637-F59F-4200-90EE-96FF7277B4C4}"/>
                  </a:ext>
                </a:extLst>
              </p:cNvPr>
              <p:cNvSpPr txBox="1"/>
              <p:nvPr/>
            </p:nvSpPr>
            <p:spPr>
              <a:xfrm>
                <a:off x="3195227" y="3663909"/>
                <a:ext cx="6812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0.99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FCD637-F59F-4200-90EE-96FF7277B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227" y="3663909"/>
                <a:ext cx="681277" cy="307777"/>
              </a:xfrm>
              <a:prstGeom prst="rect">
                <a:avLst/>
              </a:prstGeom>
              <a:blipFill>
                <a:blip r:embed="rId11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08386F5A-27E6-4F8C-8C9F-4AAA4A7139F5}"/>
              </a:ext>
            </a:extLst>
          </p:cNvPr>
          <p:cNvCxnSpPr>
            <a:cxnSpLocks/>
          </p:cNvCxnSpPr>
          <p:nvPr/>
        </p:nvCxnSpPr>
        <p:spPr>
          <a:xfrm>
            <a:off x="3964375" y="3793205"/>
            <a:ext cx="67205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CA67F67-06FE-423A-BE3B-6A5245746838}"/>
                  </a:ext>
                </a:extLst>
              </p:cNvPr>
              <p:cNvSpPr txBox="1"/>
              <p:nvPr/>
            </p:nvSpPr>
            <p:spPr>
              <a:xfrm>
                <a:off x="9908698" y="3413604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CA67F67-06FE-423A-BE3B-6A5245746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8698" y="3413604"/>
                <a:ext cx="674672" cy="64177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8317193-EE01-4A5D-A34A-E847064C1622}"/>
                  </a:ext>
                </a:extLst>
              </p:cNvPr>
              <p:cNvSpPr txBox="1"/>
              <p:nvPr/>
            </p:nvSpPr>
            <p:spPr>
              <a:xfrm>
                <a:off x="10654337" y="3573936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0.37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8317193-EE01-4A5D-A34A-E847064C1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4337" y="3573936"/>
                <a:ext cx="681277" cy="307777"/>
              </a:xfrm>
              <a:prstGeom prst="rect">
                <a:avLst/>
              </a:prstGeom>
              <a:blipFill>
                <a:blip r:embed="rId13"/>
                <a:stretch>
                  <a:fillRect l="-8929" r="-7143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1459C375-E329-4927-8345-25BFBE573613}"/>
                  </a:ext>
                </a:extLst>
              </p:cNvPr>
              <p:cNvSpPr txBox="1"/>
              <p:nvPr/>
            </p:nvSpPr>
            <p:spPr>
              <a:xfrm>
                <a:off x="3780691" y="3435245"/>
                <a:ext cx="3599186" cy="9212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sz="2000" b="0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1459C375-E329-4927-8345-25BFBE573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691" y="3435245"/>
                <a:ext cx="3599186" cy="92127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10FE3830-D22D-4AF7-96C6-3417D706C975}"/>
                  </a:ext>
                </a:extLst>
              </p:cNvPr>
              <p:cNvSpPr txBox="1"/>
              <p:nvPr/>
            </p:nvSpPr>
            <p:spPr>
              <a:xfrm>
                <a:off x="7721460" y="3580188"/>
                <a:ext cx="6812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804.444 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10FE3830-D22D-4AF7-96C6-3417D706C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460" y="3580188"/>
                <a:ext cx="681277" cy="307777"/>
              </a:xfrm>
              <a:prstGeom prst="rect">
                <a:avLst/>
              </a:prstGeom>
              <a:blipFill>
                <a:blip r:embed="rId15"/>
                <a:stretch>
                  <a:fillRect l="-13514" r="-8018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682E080-5888-4E5A-9F00-6C70CB960B93}"/>
                  </a:ext>
                </a:extLst>
              </p:cNvPr>
              <p:cNvSpPr txBox="1"/>
              <p:nvPr/>
            </p:nvSpPr>
            <p:spPr>
              <a:xfrm>
                <a:off x="6386075" y="3437179"/>
                <a:ext cx="1335385" cy="5782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798.008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0.992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682E080-5888-4E5A-9F00-6C70CB960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075" y="3437179"/>
                <a:ext cx="1335385" cy="57823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D1318B2D-8E64-40AE-BCE3-367BDD3E6AF0}"/>
              </a:ext>
            </a:extLst>
          </p:cNvPr>
          <p:cNvCxnSpPr/>
          <p:nvPr/>
        </p:nvCxnSpPr>
        <p:spPr>
          <a:xfrm>
            <a:off x="9024647" y="3739937"/>
            <a:ext cx="67205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45E21B5F-649E-4636-92D0-67C8C9CF6E64}"/>
              </a:ext>
            </a:extLst>
          </p:cNvPr>
          <p:cNvSpPr txBox="1"/>
          <p:nvPr/>
        </p:nvSpPr>
        <p:spPr>
          <a:xfrm>
            <a:off x="335926" y="4411873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0D8157DF-1B36-43B7-9E48-754C64B66988}"/>
                  </a:ext>
                </a:extLst>
              </p:cNvPr>
              <p:cNvSpPr txBox="1"/>
              <p:nvPr/>
            </p:nvSpPr>
            <p:spPr>
              <a:xfrm>
                <a:off x="809074" y="5018351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0D8157DF-1B36-43B7-9E48-754C64B66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4" y="5018351"/>
                <a:ext cx="637995" cy="307777"/>
              </a:xfrm>
              <a:prstGeom prst="rect">
                <a:avLst/>
              </a:prstGeom>
              <a:blipFill>
                <a:blip r:embed="rId17"/>
                <a:stretch>
                  <a:fillRect l="-9615" r="-3846" b="-1372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66BBB58B-A25F-4977-8AA4-D4C1ACA5BD3F}"/>
                  </a:ext>
                </a:extLst>
              </p:cNvPr>
              <p:cNvSpPr txBox="1"/>
              <p:nvPr/>
            </p:nvSpPr>
            <p:spPr>
              <a:xfrm>
                <a:off x="1447069" y="5009350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0.314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66BBB58B-A25F-4977-8AA4-D4C1ACA5B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069" y="5009350"/>
                <a:ext cx="681277" cy="307777"/>
              </a:xfrm>
              <a:prstGeom prst="rect">
                <a:avLst/>
              </a:prstGeom>
              <a:blipFill>
                <a:blip r:embed="rId18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497C1B3C-54AC-4D20-8346-1AB3A463EF58}"/>
                  </a:ext>
                </a:extLst>
              </p:cNvPr>
              <p:cNvSpPr txBox="1"/>
              <p:nvPr/>
            </p:nvSpPr>
            <p:spPr>
              <a:xfrm>
                <a:off x="5171468" y="4874679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497C1B3C-54AC-4D20-8346-1AB3A463E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468" y="4874679"/>
                <a:ext cx="570028" cy="57894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835EDACE-2718-41BD-9441-5AB80889B87D}"/>
                  </a:ext>
                </a:extLst>
              </p:cNvPr>
              <p:cNvSpPr txBox="1"/>
              <p:nvPr/>
            </p:nvSpPr>
            <p:spPr>
              <a:xfrm>
                <a:off x="5783334" y="4978210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2.11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835EDACE-2718-41BD-9441-5AB80889B8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3334" y="4978210"/>
                <a:ext cx="538609" cy="307777"/>
              </a:xfrm>
              <a:prstGeom prst="rect">
                <a:avLst/>
              </a:prstGeom>
              <a:blipFill>
                <a:blip r:embed="rId20"/>
                <a:stretch>
                  <a:fillRect l="-11364" r="-10227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CasellaDiTesto 48">
            <a:extLst>
              <a:ext uri="{FF2B5EF4-FFF2-40B4-BE49-F238E27FC236}">
                <a16:creationId xmlns:a16="http://schemas.microsoft.com/office/drawing/2014/main" id="{79366C1E-4CD1-46B1-B97F-57EF2C722432}"/>
              </a:ext>
            </a:extLst>
          </p:cNvPr>
          <p:cNvSpPr txBox="1"/>
          <p:nvPr/>
        </p:nvSpPr>
        <p:spPr>
          <a:xfrm>
            <a:off x="295299" y="5532496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34CA1823-EEA0-45A2-A88C-88A79CB9F798}"/>
                  </a:ext>
                </a:extLst>
              </p:cNvPr>
              <p:cNvSpPr txBox="1"/>
              <p:nvPr/>
            </p:nvSpPr>
            <p:spPr>
              <a:xfrm>
                <a:off x="768447" y="6167607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34CA1823-EEA0-45A2-A88C-88A79CB9F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6167607"/>
                <a:ext cx="684483" cy="57932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D909741-F416-455E-BA7F-1CF7C0B6D602}"/>
                  </a:ext>
                </a:extLst>
              </p:cNvPr>
              <p:cNvSpPr txBox="1"/>
              <p:nvPr/>
            </p:nvSpPr>
            <p:spPr>
              <a:xfrm>
                <a:off x="1472180" y="6276534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D909741-F416-455E-BA7F-1CF7C0B6D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180" y="6276534"/>
                <a:ext cx="681277" cy="307777"/>
              </a:xfrm>
              <a:prstGeom prst="rect">
                <a:avLst/>
              </a:prstGeom>
              <a:blipFill>
                <a:blip r:embed="rId22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18866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0" grpId="0"/>
      <p:bldP spid="21" grpId="0"/>
      <p:bldP spid="22" grpId="0"/>
      <p:bldP spid="15" grpId="0"/>
      <p:bldP spid="16" grpId="0"/>
      <p:bldP spid="17" grpId="0"/>
      <p:bldP spid="18" grpId="0"/>
      <p:bldP spid="19" grpId="0"/>
      <p:bldP spid="27" grpId="0"/>
      <p:bldP spid="29" grpId="0"/>
      <p:bldP spid="31" grpId="0"/>
      <p:bldP spid="34" grpId="0"/>
      <p:bldP spid="35" grpId="0"/>
      <p:bldP spid="36" grpId="0"/>
      <p:bldP spid="37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22090" y="275206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Iniziamo a determinare le condizioni di ristagno,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/>
              <p:nvPr/>
            </p:nvSpPr>
            <p:spPr>
              <a:xfrm>
                <a:off x="1018674" y="991881"/>
                <a:ext cx="674672" cy="6284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74" y="991881"/>
                <a:ext cx="674672" cy="6284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/>
              <p:nvPr/>
            </p:nvSpPr>
            <p:spPr>
              <a:xfrm>
                <a:off x="1693346" y="114851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0.97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346" y="1148517"/>
                <a:ext cx="538609" cy="307777"/>
              </a:xfrm>
              <a:prstGeom prst="rect">
                <a:avLst/>
              </a:prstGeom>
              <a:blipFill>
                <a:blip r:embed="rId3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1BB3DD5-45B0-4060-BC52-B2E7C865221B}"/>
              </a:ext>
            </a:extLst>
          </p:cNvPr>
          <p:cNvSpPr txBox="1"/>
          <p:nvPr/>
        </p:nvSpPr>
        <p:spPr>
          <a:xfrm>
            <a:off x="322089" y="194867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cui: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5A23763-BBAE-4FAF-BE25-342495204F1A}"/>
              </a:ext>
            </a:extLst>
          </p:cNvPr>
          <p:cNvSpPr txBox="1"/>
          <p:nvPr/>
        </p:nvSpPr>
        <p:spPr>
          <a:xfrm>
            <a:off x="322088" y="346518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5792" y="222649"/>
            <a:ext cx="3630944" cy="9231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F222D337-0542-461E-AAC7-1875D25446B1}"/>
                  </a:ext>
                </a:extLst>
              </p:cNvPr>
              <p:cNvSpPr txBox="1"/>
              <p:nvPr/>
            </p:nvSpPr>
            <p:spPr>
              <a:xfrm>
                <a:off x="3753374" y="1041477"/>
                <a:ext cx="684482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F222D337-0542-461E-AAC7-1875D2544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374" y="1041477"/>
                <a:ext cx="684482" cy="579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829388D1-6E06-43E9-A95F-70C7AD320730}"/>
                  </a:ext>
                </a:extLst>
              </p:cNvPr>
              <p:cNvSpPr txBox="1"/>
              <p:nvPr/>
            </p:nvSpPr>
            <p:spPr>
              <a:xfrm>
                <a:off x="4437856" y="1147960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829388D1-6E06-43E9-A95F-70C7AD320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856" y="1147960"/>
                <a:ext cx="538609" cy="307777"/>
              </a:xfrm>
              <a:prstGeom prst="rect">
                <a:avLst/>
              </a:prstGeom>
              <a:blipFill>
                <a:blip r:embed="rId6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>
                <a:extLst>
                  <a:ext uri="{FF2B5EF4-FFF2-40B4-BE49-F238E27FC236}">
                    <a16:creationId xmlns:a16="http://schemas.microsoft.com/office/drawing/2014/main" id="{D595D9DE-AF34-48C2-894F-4D04274F671C}"/>
                  </a:ext>
                </a:extLst>
              </p:cNvPr>
              <p:cNvSpPr txBox="1"/>
              <p:nvPr/>
            </p:nvSpPr>
            <p:spPr>
              <a:xfrm>
                <a:off x="1018674" y="2552166"/>
                <a:ext cx="1644040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7" name="CasellaDiTesto 16">
                <a:extLst>
                  <a:ext uri="{FF2B5EF4-FFF2-40B4-BE49-F238E27FC236}">
                    <a16:creationId xmlns:a16="http://schemas.microsoft.com/office/drawing/2014/main" id="{D595D9DE-AF34-48C2-894F-4D04274F6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74" y="2552166"/>
                <a:ext cx="1644040" cy="6265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1381F2BC-B733-4F2B-B352-5AFC7FABECB4}"/>
                  </a:ext>
                </a:extLst>
              </p:cNvPr>
              <p:cNvSpPr txBox="1"/>
              <p:nvPr/>
            </p:nvSpPr>
            <p:spPr>
              <a:xfrm>
                <a:off x="2662714" y="2541971"/>
                <a:ext cx="802207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775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0.97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1381F2BC-B733-4F2B-B352-5AFC7FABEC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2714" y="2541971"/>
                <a:ext cx="802207" cy="5845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96B87E2D-CFB7-4F69-B664-B8C5F773925E}"/>
                  </a:ext>
                </a:extLst>
              </p:cNvPr>
              <p:cNvSpPr txBox="1"/>
              <p:nvPr/>
            </p:nvSpPr>
            <p:spPr>
              <a:xfrm>
                <a:off x="3484069" y="2701651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798.969 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96B87E2D-CFB7-4F69-B664-B8C5F77392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069" y="2701651"/>
                <a:ext cx="1210011" cy="307777"/>
              </a:xfrm>
              <a:prstGeom prst="rect">
                <a:avLst/>
              </a:prstGeom>
              <a:blipFill>
                <a:blip r:embed="rId9"/>
                <a:stretch>
                  <a:fillRect l="-4545" r="-3535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D4A28DE8-67DE-49CE-A1CF-D501AC8BB83B}"/>
                  </a:ext>
                </a:extLst>
              </p:cNvPr>
              <p:cNvSpPr txBox="1"/>
              <p:nvPr/>
            </p:nvSpPr>
            <p:spPr>
              <a:xfrm>
                <a:off x="5928337" y="2587936"/>
                <a:ext cx="1673470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D4A28DE8-67DE-49CE-A1CF-D501AC8BB8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337" y="2587936"/>
                <a:ext cx="1673470" cy="5789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5F156C7E-E97C-4530-96BC-115A1EB7E57F}"/>
                  </a:ext>
                </a:extLst>
              </p:cNvPr>
              <p:cNvSpPr txBox="1"/>
              <p:nvPr/>
            </p:nvSpPr>
            <p:spPr>
              <a:xfrm>
                <a:off x="7684099" y="2508625"/>
                <a:ext cx="1340432" cy="6176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100⋅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0.90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5F156C7E-E97C-4530-96BC-115A1EB7E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099" y="2508625"/>
                <a:ext cx="1340432" cy="61760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BFDBCFB-0534-4528-9DC4-72A05317918D}"/>
                  </a:ext>
                </a:extLst>
              </p:cNvPr>
              <p:cNvSpPr txBox="1"/>
              <p:nvPr/>
            </p:nvSpPr>
            <p:spPr>
              <a:xfrm>
                <a:off x="9090781" y="2700306"/>
                <a:ext cx="186538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111.111⋅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BFDBCFB-0534-4528-9DC4-72A053179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0781" y="2700306"/>
                <a:ext cx="1865382" cy="307777"/>
              </a:xfrm>
              <a:prstGeom prst="rect">
                <a:avLst/>
              </a:prstGeom>
              <a:blipFill>
                <a:blip r:embed="rId12"/>
                <a:stretch>
                  <a:fillRect l="-2614" t="-4000" r="-2614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/>
              <p:nvPr/>
            </p:nvSpPr>
            <p:spPr>
              <a:xfrm>
                <a:off x="915184" y="4050365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184" y="4050365"/>
                <a:ext cx="570028" cy="5789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72A4EE76-9E50-4023-A81C-A9D348716D6F}"/>
                  </a:ext>
                </a:extLst>
              </p:cNvPr>
              <p:cNvSpPr txBox="1"/>
              <p:nvPr/>
            </p:nvSpPr>
            <p:spPr>
              <a:xfrm>
                <a:off x="2888236" y="4000520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72A4EE76-9E50-4023-A81C-A9D348716D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236" y="4000520"/>
                <a:ext cx="674672" cy="64177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D392F677-21D1-4DD3-98BC-C8FB6F9388CB}"/>
                  </a:ext>
                </a:extLst>
              </p:cNvPr>
              <p:cNvSpPr txBox="1"/>
              <p:nvPr/>
            </p:nvSpPr>
            <p:spPr>
              <a:xfrm>
                <a:off x="5009380" y="4049636"/>
                <a:ext cx="684482" cy="592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D392F677-21D1-4DD3-98BC-C8FB6F938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380" y="4049636"/>
                <a:ext cx="684482" cy="59266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560FDA8-6480-44B4-A7EE-8AEB446A6B09}"/>
                  </a:ext>
                </a:extLst>
              </p:cNvPr>
              <p:cNvSpPr txBox="1"/>
              <p:nvPr/>
            </p:nvSpPr>
            <p:spPr>
              <a:xfrm>
                <a:off x="7321955" y="4008340"/>
                <a:ext cx="587789" cy="574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560FDA8-6480-44B4-A7EE-8AEB446A6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1955" y="4008340"/>
                <a:ext cx="587789" cy="5741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243C90A4-406C-4C60-8ACF-29CC40A91345}"/>
                  </a:ext>
                </a:extLst>
              </p:cNvPr>
              <p:cNvSpPr txBox="1"/>
              <p:nvPr/>
            </p:nvSpPr>
            <p:spPr>
              <a:xfrm>
                <a:off x="1516587" y="4160853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1.96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243C90A4-406C-4C60-8ACF-29CC40A913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587" y="4160853"/>
                <a:ext cx="538609" cy="307777"/>
              </a:xfrm>
              <a:prstGeom prst="rect">
                <a:avLst/>
              </a:prstGeom>
              <a:blipFill>
                <a:blip r:embed="rId17"/>
                <a:stretch>
                  <a:fillRect l="-11364" r="-10227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FAEE42BC-2964-4A6C-967C-9C66A13E31E7}"/>
                  </a:ext>
                </a:extLst>
              </p:cNvPr>
              <p:cNvSpPr txBox="1"/>
              <p:nvPr/>
            </p:nvSpPr>
            <p:spPr>
              <a:xfrm>
                <a:off x="3633875" y="4160852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0.53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FAEE42BC-2964-4A6C-967C-9C66A13E31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3875" y="4160852"/>
                <a:ext cx="538609" cy="307777"/>
              </a:xfrm>
              <a:prstGeom prst="rect">
                <a:avLst/>
              </a:prstGeom>
              <a:blipFill>
                <a:blip r:embed="rId18"/>
                <a:stretch>
                  <a:fillRect l="-10227" r="-11364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D060FB85-8673-44E6-B13B-5F6F1CA17895}"/>
                  </a:ext>
                </a:extLst>
              </p:cNvPr>
              <p:cNvSpPr txBox="1"/>
              <p:nvPr/>
            </p:nvSpPr>
            <p:spPr>
              <a:xfrm>
                <a:off x="5704465" y="416594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1.16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D060FB85-8673-44E6-B13B-5F6F1CA178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4465" y="4165947"/>
                <a:ext cx="538609" cy="307777"/>
              </a:xfrm>
              <a:prstGeom prst="rect">
                <a:avLst/>
              </a:prstGeom>
              <a:blipFill>
                <a:blip r:embed="rId19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267F3EC-EC79-4056-9E70-EE676230F92C}"/>
                  </a:ext>
                </a:extLst>
              </p:cNvPr>
              <p:cNvSpPr txBox="1"/>
              <p:nvPr/>
            </p:nvSpPr>
            <p:spPr>
              <a:xfrm>
                <a:off x="7896687" y="4168511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0.62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267F3EC-EC79-4056-9E70-EE676230F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6687" y="4168511"/>
                <a:ext cx="538609" cy="307777"/>
              </a:xfrm>
              <a:prstGeom prst="rect">
                <a:avLst/>
              </a:prstGeom>
              <a:blipFill>
                <a:blip r:embed="rId20"/>
                <a:stretch>
                  <a:fillRect l="-10112" r="-1011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A30EA5F2-F186-4F30-B545-5927654205F7}"/>
              </a:ext>
            </a:extLst>
          </p:cNvPr>
          <p:cNvSpPr txBox="1"/>
          <p:nvPr/>
        </p:nvSpPr>
        <p:spPr>
          <a:xfrm>
            <a:off x="322087" y="498169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Facendo un bilancio di energia: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D31734F0-C157-42D4-84DF-50E2B1FDBAB1}"/>
                  </a:ext>
                </a:extLst>
              </p:cNvPr>
              <p:cNvSpPr txBox="1"/>
              <p:nvPr/>
            </p:nvSpPr>
            <p:spPr>
              <a:xfrm>
                <a:off x="795235" y="5769221"/>
                <a:ext cx="2250103" cy="331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D31734F0-C157-42D4-84DF-50E2B1FDB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35" y="5769221"/>
                <a:ext cx="2250103" cy="331437"/>
              </a:xfrm>
              <a:prstGeom prst="rect">
                <a:avLst/>
              </a:prstGeom>
              <a:blipFill>
                <a:blip r:embed="rId21"/>
                <a:stretch>
                  <a:fillRect l="-3243" b="-20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A6B27436-F510-439D-8401-D1D34298CA8B}"/>
              </a:ext>
            </a:extLst>
          </p:cNvPr>
          <p:cNvCxnSpPr/>
          <p:nvPr/>
        </p:nvCxnSpPr>
        <p:spPr>
          <a:xfrm>
            <a:off x="3355759" y="5942995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F837380A-DC41-466E-AA46-1C27222534B8}"/>
                  </a:ext>
                </a:extLst>
              </p:cNvPr>
              <p:cNvSpPr txBox="1"/>
              <p:nvPr/>
            </p:nvSpPr>
            <p:spPr>
              <a:xfrm>
                <a:off x="5157629" y="5611013"/>
                <a:ext cx="2056910" cy="663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F837380A-DC41-466E-AA46-1C2722253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629" y="5611013"/>
                <a:ext cx="2056910" cy="663964"/>
              </a:xfrm>
              <a:prstGeom prst="rect">
                <a:avLst/>
              </a:prstGeom>
              <a:blipFill>
                <a:blip r:embed="rId22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A6F8646-68D7-4DDA-ABE0-4CAAA5356B00}"/>
                  </a:ext>
                </a:extLst>
              </p:cNvPr>
              <p:cNvSpPr txBox="1"/>
              <p:nvPr/>
            </p:nvSpPr>
            <p:spPr>
              <a:xfrm>
                <a:off x="7214539" y="5586071"/>
                <a:ext cx="2751266" cy="6176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798.969+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−300⋅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1.004⋅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A6F8646-68D7-4DDA-ABE0-4CAAA5356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39" y="5586071"/>
                <a:ext cx="2751266" cy="61760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94483280-5698-4B1D-B483-DE4344D481CE}"/>
                  </a:ext>
                </a:extLst>
              </p:cNvPr>
              <p:cNvSpPr txBox="1"/>
              <p:nvPr/>
            </p:nvSpPr>
            <p:spPr>
              <a:xfrm>
                <a:off x="10023472" y="5768984"/>
                <a:ext cx="12100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500.164 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94483280-5698-4B1D-B483-DE4344D481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472" y="5768984"/>
                <a:ext cx="1210011" cy="307777"/>
              </a:xfrm>
              <a:prstGeom prst="rect">
                <a:avLst/>
              </a:prstGeom>
              <a:blipFill>
                <a:blip r:embed="rId24"/>
                <a:stretch>
                  <a:fillRect l="-4523" r="-351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217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1459C375-E329-4927-8345-25BFBE573613}"/>
                  </a:ext>
                </a:extLst>
              </p:cNvPr>
              <p:cNvSpPr txBox="1"/>
              <p:nvPr/>
            </p:nvSpPr>
            <p:spPr>
              <a:xfrm>
                <a:off x="3780691" y="3483372"/>
                <a:ext cx="3599186" cy="9212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sz="2000" b="0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1459C375-E329-4927-8345-25BFBE573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691" y="3483372"/>
                <a:ext cx="3599186" cy="9212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35926" y="226362"/>
            <a:ext cx="1152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Si può quindi calcolare la pressione nella sezione 2: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88BFBC91-BB75-4B02-95EF-C31313B1EFAF}"/>
              </a:ext>
            </a:extLst>
          </p:cNvPr>
          <p:cNvSpPr txBox="1"/>
          <p:nvPr/>
        </p:nvSpPr>
        <p:spPr>
          <a:xfrm>
            <a:off x="295299" y="1532543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Utilizzando il metodo di falsa posizione si ha: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/>
              <p:nvPr/>
            </p:nvSpPr>
            <p:spPr>
              <a:xfrm>
                <a:off x="570908" y="709497"/>
                <a:ext cx="2267864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08" y="709497"/>
                <a:ext cx="2267864" cy="6394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/>
              <p:nvPr/>
            </p:nvSpPr>
            <p:spPr>
              <a:xfrm>
                <a:off x="2804741" y="657612"/>
                <a:ext cx="3197478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1.12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2.11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741" y="657612"/>
                <a:ext cx="3197478" cy="5761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/>
              <p:nvPr/>
            </p:nvSpPr>
            <p:spPr>
              <a:xfrm>
                <a:off x="5975856" y="817572"/>
                <a:ext cx="17788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74.286⋅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856" y="817572"/>
                <a:ext cx="1778820" cy="307777"/>
              </a:xfrm>
              <a:prstGeom prst="rect">
                <a:avLst/>
              </a:prstGeom>
              <a:blipFill>
                <a:blip r:embed="rId6"/>
                <a:stretch>
                  <a:fillRect l="-2740" t="-1961" r="-274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2B9A4B4-5EE6-47D6-9FE7-B6394F91DC15}"/>
              </a:ext>
            </a:extLst>
          </p:cNvPr>
          <p:cNvSpPr txBox="1"/>
          <p:nvPr/>
        </p:nvSpPr>
        <p:spPr>
          <a:xfrm>
            <a:off x="295299" y="2879403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54A9C296-1348-4E51-84FD-C65E6BA168FE}"/>
                  </a:ext>
                </a:extLst>
              </p:cNvPr>
              <p:cNvSpPr txBox="1"/>
              <p:nvPr/>
            </p:nvSpPr>
            <p:spPr>
              <a:xfrm>
                <a:off x="612151" y="3576131"/>
                <a:ext cx="57547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54A9C296-1348-4E51-84FD-C65E6BA16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151" y="3576131"/>
                <a:ext cx="575478" cy="5789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851F288E-3227-4B90-8F0F-B3D12571B7D5}"/>
                  </a:ext>
                </a:extLst>
              </p:cNvPr>
              <p:cNvSpPr txBox="1"/>
              <p:nvPr/>
            </p:nvSpPr>
            <p:spPr>
              <a:xfrm>
                <a:off x="1229980" y="3685426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1.05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851F288E-3227-4B90-8F0F-B3D12571B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80" y="3685426"/>
                <a:ext cx="538609" cy="307777"/>
              </a:xfrm>
              <a:prstGeom prst="rect">
                <a:avLst/>
              </a:prstGeom>
              <a:blipFill>
                <a:blip r:embed="rId8"/>
                <a:stretch>
                  <a:fillRect l="-11364" r="-11364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49A56F24-E767-4345-9F5A-C93C2692F601}"/>
                  </a:ext>
                </a:extLst>
              </p:cNvPr>
              <p:cNvSpPr txBox="1"/>
              <p:nvPr/>
            </p:nvSpPr>
            <p:spPr>
              <a:xfrm>
                <a:off x="2564111" y="3550755"/>
                <a:ext cx="674672" cy="6417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49A56F24-E767-4345-9F5A-C93C2692F6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111" y="3550755"/>
                <a:ext cx="674672" cy="6417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FCD637-F59F-4200-90EE-96FF7277B4C4}"/>
                  </a:ext>
                </a:extLst>
              </p:cNvPr>
              <p:cNvSpPr txBox="1"/>
              <p:nvPr/>
            </p:nvSpPr>
            <p:spPr>
              <a:xfrm>
                <a:off x="3195227" y="3712036"/>
                <a:ext cx="6812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0.99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81FCD637-F59F-4200-90EE-96FF7277B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227" y="3712036"/>
                <a:ext cx="681277" cy="307777"/>
              </a:xfrm>
              <a:prstGeom prst="rect">
                <a:avLst/>
              </a:prstGeom>
              <a:blipFill>
                <a:blip r:embed="rId10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08386F5A-27E6-4F8C-8C9F-4AAA4A7139F5}"/>
              </a:ext>
            </a:extLst>
          </p:cNvPr>
          <p:cNvCxnSpPr>
            <a:cxnSpLocks/>
          </p:cNvCxnSpPr>
          <p:nvPr/>
        </p:nvCxnSpPr>
        <p:spPr>
          <a:xfrm>
            <a:off x="3945325" y="3830302"/>
            <a:ext cx="67205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CA67F67-06FE-423A-BE3B-6A5245746838}"/>
                  </a:ext>
                </a:extLst>
              </p:cNvPr>
              <p:cNvSpPr txBox="1"/>
              <p:nvPr/>
            </p:nvSpPr>
            <p:spPr>
              <a:xfrm>
                <a:off x="9908698" y="3461731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0CA67F67-06FE-423A-BE3B-6A5245746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8698" y="3461731"/>
                <a:ext cx="674672" cy="6417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8317193-EE01-4A5D-A34A-E847064C1622}"/>
                  </a:ext>
                </a:extLst>
              </p:cNvPr>
              <p:cNvSpPr txBox="1"/>
              <p:nvPr/>
            </p:nvSpPr>
            <p:spPr>
              <a:xfrm>
                <a:off x="10654337" y="3622063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0.375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28317193-EE01-4A5D-A34A-E847064C1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4337" y="3622063"/>
                <a:ext cx="681277" cy="307777"/>
              </a:xfrm>
              <a:prstGeom prst="rect">
                <a:avLst/>
              </a:prstGeom>
              <a:blipFill>
                <a:blip r:embed="rId12"/>
                <a:stretch>
                  <a:fillRect l="-8929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10FE3830-D22D-4AF7-96C6-3417D706C975}"/>
                  </a:ext>
                </a:extLst>
              </p:cNvPr>
              <p:cNvSpPr txBox="1"/>
              <p:nvPr/>
            </p:nvSpPr>
            <p:spPr>
              <a:xfrm>
                <a:off x="7721460" y="3628315"/>
                <a:ext cx="6812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799.607 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10FE3830-D22D-4AF7-96C6-3417D706C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460" y="3628315"/>
                <a:ext cx="681277" cy="307777"/>
              </a:xfrm>
              <a:prstGeom prst="rect">
                <a:avLst/>
              </a:prstGeom>
              <a:blipFill>
                <a:blip r:embed="rId13"/>
                <a:stretch>
                  <a:fillRect l="-13514" r="-8018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682E080-5888-4E5A-9F00-6C70CB960B93}"/>
                  </a:ext>
                </a:extLst>
              </p:cNvPr>
              <p:cNvSpPr txBox="1"/>
              <p:nvPr/>
            </p:nvSpPr>
            <p:spPr>
              <a:xfrm>
                <a:off x="6386075" y="3485306"/>
                <a:ext cx="1335385" cy="5782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798.008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0.992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2682E080-5888-4E5A-9F00-6C70CB960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075" y="3485306"/>
                <a:ext cx="1335385" cy="57823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D1318B2D-8E64-40AE-BCE3-367BDD3E6AF0}"/>
              </a:ext>
            </a:extLst>
          </p:cNvPr>
          <p:cNvCxnSpPr/>
          <p:nvPr/>
        </p:nvCxnSpPr>
        <p:spPr>
          <a:xfrm>
            <a:off x="9024647" y="3788064"/>
            <a:ext cx="67205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45E21B5F-649E-4636-92D0-67C8C9CF6E64}"/>
              </a:ext>
            </a:extLst>
          </p:cNvPr>
          <p:cNvSpPr txBox="1"/>
          <p:nvPr/>
        </p:nvSpPr>
        <p:spPr>
          <a:xfrm>
            <a:off x="335926" y="446000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ricavano: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0D8157DF-1B36-43B7-9E48-754C64B66988}"/>
                  </a:ext>
                </a:extLst>
              </p:cNvPr>
              <p:cNvSpPr txBox="1"/>
              <p:nvPr/>
            </p:nvSpPr>
            <p:spPr>
              <a:xfrm>
                <a:off x="809074" y="5066478"/>
                <a:ext cx="63799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0D8157DF-1B36-43B7-9E48-754C64B66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4" y="5066478"/>
                <a:ext cx="637995" cy="307777"/>
              </a:xfrm>
              <a:prstGeom prst="rect">
                <a:avLst/>
              </a:prstGeom>
              <a:blipFill>
                <a:blip r:embed="rId15"/>
                <a:stretch>
                  <a:fillRect l="-9615" r="-3846" b="-1372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66BBB58B-A25F-4977-8AA4-D4C1ACA5BD3F}"/>
                  </a:ext>
                </a:extLst>
              </p:cNvPr>
              <p:cNvSpPr txBox="1"/>
              <p:nvPr/>
            </p:nvSpPr>
            <p:spPr>
              <a:xfrm>
                <a:off x="1447069" y="5057477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0.31</m:t>
                      </m:r>
                      <m:r>
                        <a:rPr lang="it-IT" sz="2000" b="0" i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66BBB58B-A25F-4977-8AA4-D4C1ACA5B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069" y="5057477"/>
                <a:ext cx="681277" cy="307777"/>
              </a:xfrm>
              <a:prstGeom prst="rect">
                <a:avLst/>
              </a:prstGeom>
              <a:blipFill>
                <a:blip r:embed="rId16"/>
                <a:stretch>
                  <a:fillRect l="-8036" r="-8036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497C1B3C-54AC-4D20-8346-1AB3A463EF58}"/>
                  </a:ext>
                </a:extLst>
              </p:cNvPr>
              <p:cNvSpPr txBox="1"/>
              <p:nvPr/>
            </p:nvSpPr>
            <p:spPr>
              <a:xfrm>
                <a:off x="5171468" y="4922806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497C1B3C-54AC-4D20-8346-1AB3A463E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468" y="4922806"/>
                <a:ext cx="570028" cy="57894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835EDACE-2718-41BD-9441-5AB80889B87D}"/>
                  </a:ext>
                </a:extLst>
              </p:cNvPr>
              <p:cNvSpPr txBox="1"/>
              <p:nvPr/>
            </p:nvSpPr>
            <p:spPr>
              <a:xfrm>
                <a:off x="5783334" y="502633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2.11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835EDACE-2718-41BD-9441-5AB80889B8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3334" y="5026337"/>
                <a:ext cx="538609" cy="307777"/>
              </a:xfrm>
              <a:prstGeom prst="rect">
                <a:avLst/>
              </a:prstGeom>
              <a:blipFill>
                <a:blip r:embed="rId18"/>
                <a:stretch>
                  <a:fillRect l="-11364" r="-10227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CasellaDiTesto 48">
            <a:extLst>
              <a:ext uri="{FF2B5EF4-FFF2-40B4-BE49-F238E27FC236}">
                <a16:creationId xmlns:a16="http://schemas.microsoft.com/office/drawing/2014/main" id="{79366C1E-4CD1-46B1-B97F-57EF2C722432}"/>
              </a:ext>
            </a:extLst>
          </p:cNvPr>
          <p:cNvSpPr txBox="1"/>
          <p:nvPr/>
        </p:nvSpPr>
        <p:spPr>
          <a:xfrm>
            <a:off x="295299" y="5580623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il numero di Mach nella sezione 1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si ha: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34CA1823-EEA0-45A2-A88C-88A79CB9F798}"/>
                  </a:ext>
                </a:extLst>
              </p:cNvPr>
              <p:cNvSpPr txBox="1"/>
              <p:nvPr/>
            </p:nvSpPr>
            <p:spPr>
              <a:xfrm>
                <a:off x="768447" y="6215734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34CA1823-EEA0-45A2-A88C-88A79CB9F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7" y="6215734"/>
                <a:ext cx="684483" cy="57932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D909741-F416-455E-BA7F-1CF7C0B6D602}"/>
                  </a:ext>
                </a:extLst>
              </p:cNvPr>
              <p:cNvSpPr txBox="1"/>
              <p:nvPr/>
            </p:nvSpPr>
            <p:spPr>
              <a:xfrm>
                <a:off x="1472180" y="6324661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FD909741-F416-455E-BA7F-1CF7C0B6D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180" y="6324661"/>
                <a:ext cx="681277" cy="307777"/>
              </a:xfrm>
              <a:prstGeom prst="rect">
                <a:avLst/>
              </a:prstGeom>
              <a:blipFill>
                <a:blip r:embed="rId20"/>
                <a:stretch>
                  <a:fillRect l="-8036" r="-8036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E722DFED-B3BD-4D3C-95C6-8E05A2718DCB}"/>
                  </a:ext>
                </a:extLst>
              </p:cNvPr>
              <p:cNvSpPr txBox="1"/>
              <p:nvPr/>
            </p:nvSpPr>
            <p:spPr>
              <a:xfrm>
                <a:off x="5515441" y="2090023"/>
                <a:ext cx="4621200" cy="597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0.9⋅</m:t>
                              </m:r>
                              <m:d>
                                <m:d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66.3−70.1</m:t>
                                  </m:r>
                                </m:e>
                              </m:d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−1⋅(74.3−70.1)</m:t>
                              </m:r>
                            </m:e>
                          </m:d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66.3−74.3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E722DFED-B3BD-4D3C-95C6-8E05A2718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441" y="2090023"/>
                <a:ext cx="4621200" cy="59798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256CA5C-881F-4201-AE92-9E77074231E2}"/>
                  </a:ext>
                </a:extLst>
              </p:cNvPr>
              <p:cNvSpPr txBox="1"/>
              <p:nvPr/>
            </p:nvSpPr>
            <p:spPr>
              <a:xfrm>
                <a:off x="570908" y="2098290"/>
                <a:ext cx="4858446" cy="650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|"/>
                                      <m:ctrlPr>
                                        <a:rPr lang="it-IT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b>
                              </m:s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|"/>
                                      <m:ctrlPr>
                                        <a:rPr lang="it-IT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it-IT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b>
                              </m:s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it-IT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256CA5C-881F-4201-AE92-9E77074231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08" y="2098290"/>
                <a:ext cx="4858446" cy="65017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8D5A137C-4739-4CB3-82C2-4D563CB2BA76}"/>
                  </a:ext>
                </a:extLst>
              </p:cNvPr>
              <p:cNvSpPr txBox="1"/>
              <p:nvPr/>
            </p:nvSpPr>
            <p:spPr>
              <a:xfrm>
                <a:off x="10131628" y="2269491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0.953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8D5A137C-4739-4CB3-82C2-4D563CB2BA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1628" y="2269491"/>
                <a:ext cx="681277" cy="307777"/>
              </a:xfrm>
              <a:prstGeom prst="rect">
                <a:avLst/>
              </a:prstGeom>
              <a:blipFill>
                <a:blip r:embed="rId23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46D4C6AF-1B80-48E7-8686-FEDB052B73C1}"/>
                  </a:ext>
                </a:extLst>
              </p:cNvPr>
              <p:cNvSpPr txBox="1"/>
              <p:nvPr/>
            </p:nvSpPr>
            <p:spPr>
              <a:xfrm>
                <a:off x="5171468" y="6164951"/>
                <a:ext cx="596895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46D4C6AF-1B80-48E7-8686-FEDB052B73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468" y="6164951"/>
                <a:ext cx="596895" cy="576183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CF40DB9E-A3BC-4FD1-9288-8F7B1A9CA903}"/>
                  </a:ext>
                </a:extLst>
              </p:cNvPr>
              <p:cNvSpPr txBox="1"/>
              <p:nvPr/>
            </p:nvSpPr>
            <p:spPr>
              <a:xfrm>
                <a:off x="5777632" y="632868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1.95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CF40DB9E-A3BC-4FD1-9288-8F7B1A9CA9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632" y="6328687"/>
                <a:ext cx="538609" cy="307777"/>
              </a:xfrm>
              <a:prstGeom prst="rect">
                <a:avLst/>
              </a:prstGeom>
              <a:blipFill>
                <a:blip r:embed="rId25"/>
                <a:stretch>
                  <a:fillRect l="-11364" r="-11364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2390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" grpId="0"/>
      <p:bldP spid="26" grpId="0"/>
      <p:bldP spid="20" grpId="0"/>
      <p:bldP spid="21" grpId="0"/>
      <p:bldP spid="22" grpId="0"/>
      <p:bldP spid="17" grpId="0"/>
      <p:bldP spid="18" grpId="0"/>
      <p:bldP spid="19" grpId="0"/>
      <p:bldP spid="27" grpId="0"/>
      <p:bldP spid="29" grpId="0"/>
      <p:bldP spid="31" grpId="0"/>
      <p:bldP spid="34" grpId="0"/>
      <p:bldP spid="36" grpId="0"/>
      <p:bldP spid="37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32" grpId="0"/>
      <p:bldP spid="33" grpId="0"/>
      <p:bldP spid="38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35926" y="226362"/>
            <a:ext cx="1152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Si può quindi calcolare la pressione nella sezione 2: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/>
              <p:nvPr/>
            </p:nvSpPr>
            <p:spPr>
              <a:xfrm>
                <a:off x="570908" y="1014295"/>
                <a:ext cx="2267864" cy="639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E0A9992D-2682-48F5-9F35-CAC7FEDE7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08" y="1014295"/>
                <a:ext cx="2267864" cy="639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/>
              <p:nvPr/>
            </p:nvSpPr>
            <p:spPr>
              <a:xfrm>
                <a:off x="2804741" y="962410"/>
                <a:ext cx="3197478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1.05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2.11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0.933⋅150⋅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706424C3-50D0-4C05-A9C3-3C5CEBF94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741" y="962410"/>
                <a:ext cx="3197478" cy="5761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/>
              <p:nvPr/>
            </p:nvSpPr>
            <p:spPr>
              <a:xfrm>
                <a:off x="5975856" y="1122370"/>
                <a:ext cx="17788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69.643⋅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4A5C31E-1F23-48B5-BABF-C3BCF5D84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856" y="1122370"/>
                <a:ext cx="1778820" cy="307777"/>
              </a:xfrm>
              <a:prstGeom prst="rect">
                <a:avLst/>
              </a:prstGeom>
              <a:blipFill>
                <a:blip r:embed="rId5"/>
                <a:stretch>
                  <a:fillRect l="-2740" t="-1961" r="-274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32B2FD9-E3A3-4EEA-B1BD-EF2C7C24DB9E}"/>
              </a:ext>
            </a:extLst>
          </p:cNvPr>
          <p:cNvSpPr txBox="1"/>
          <p:nvPr/>
        </p:nvSpPr>
        <p:spPr>
          <a:xfrm>
            <a:off x="335926" y="190239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 il calcolo della portata si procede come nel caso a, b e c: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84344ED7-6020-4D35-B255-F2A5BE590EC1}"/>
                  </a:ext>
                </a:extLst>
              </p:cNvPr>
              <p:cNvSpPr txBox="1"/>
              <p:nvPr/>
            </p:nvSpPr>
            <p:spPr>
              <a:xfrm>
                <a:off x="671669" y="2767381"/>
                <a:ext cx="1509901" cy="63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84344ED7-6020-4D35-B255-F2A5BE590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69" y="2767381"/>
                <a:ext cx="1509901" cy="6375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55ED8A93-92F5-4046-9FCC-FDBEAA4F7E57}"/>
                  </a:ext>
                </a:extLst>
              </p:cNvPr>
              <p:cNvSpPr txBox="1"/>
              <p:nvPr/>
            </p:nvSpPr>
            <p:spPr>
              <a:xfrm>
                <a:off x="2194842" y="2729281"/>
                <a:ext cx="1672253" cy="619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7.854⋅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1.95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55ED8A93-92F5-4046-9FCC-FDBEAA4F7E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4842" y="2729281"/>
                <a:ext cx="1672253" cy="619978"/>
              </a:xfrm>
              <a:prstGeom prst="rect">
                <a:avLst/>
              </a:prstGeom>
              <a:blipFill>
                <a:blip r:embed="rId7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sellaDiTesto 51">
                <a:extLst>
                  <a:ext uri="{FF2B5EF4-FFF2-40B4-BE49-F238E27FC236}">
                    <a16:creationId xmlns:a16="http://schemas.microsoft.com/office/drawing/2014/main" id="{132D9E5E-3CCD-40BA-91F9-2E030D94BA78}"/>
                  </a:ext>
                </a:extLst>
              </p:cNvPr>
              <p:cNvSpPr txBox="1"/>
              <p:nvPr/>
            </p:nvSpPr>
            <p:spPr>
              <a:xfrm>
                <a:off x="3867095" y="2927746"/>
                <a:ext cx="1803571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4.028⋅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2" name="CasellaDiTesto 51">
                <a:extLst>
                  <a:ext uri="{FF2B5EF4-FFF2-40B4-BE49-F238E27FC236}">
                    <a16:creationId xmlns:a16="http://schemas.microsoft.com/office/drawing/2014/main" id="{132D9E5E-3CCD-40BA-91F9-2E030D94B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095" y="2927746"/>
                <a:ext cx="1803571" cy="311304"/>
              </a:xfrm>
              <a:prstGeom prst="rect">
                <a:avLst/>
              </a:prstGeom>
              <a:blipFill>
                <a:blip r:embed="rId8"/>
                <a:stretch>
                  <a:fillRect l="-2703" r="-1351" b="-78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asellaDiTesto 52">
                <a:extLst>
                  <a:ext uri="{FF2B5EF4-FFF2-40B4-BE49-F238E27FC236}">
                    <a16:creationId xmlns:a16="http://schemas.microsoft.com/office/drawing/2014/main" id="{F86ED1BB-3052-4554-AF90-4A04FA7171D3}"/>
                  </a:ext>
                </a:extLst>
              </p:cNvPr>
              <p:cNvSpPr txBox="1"/>
              <p:nvPr/>
            </p:nvSpPr>
            <p:spPr>
              <a:xfrm>
                <a:off x="671669" y="4511800"/>
                <a:ext cx="1807226" cy="716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3" name="CasellaDiTesto 52">
                <a:extLst>
                  <a:ext uri="{FF2B5EF4-FFF2-40B4-BE49-F238E27FC236}">
                    <a16:creationId xmlns:a16="http://schemas.microsoft.com/office/drawing/2014/main" id="{F86ED1BB-3052-4554-AF90-4A04FA717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69" y="4511800"/>
                <a:ext cx="1807226" cy="71641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asellaDiTesto 53">
                <a:extLst>
                  <a:ext uri="{FF2B5EF4-FFF2-40B4-BE49-F238E27FC236}">
                    <a16:creationId xmlns:a16="http://schemas.microsoft.com/office/drawing/2014/main" id="{5421EC48-F1F8-4969-AECF-347490C443DD}"/>
                  </a:ext>
                </a:extLst>
              </p:cNvPr>
              <p:cNvSpPr txBox="1"/>
              <p:nvPr/>
            </p:nvSpPr>
            <p:spPr>
              <a:xfrm>
                <a:off x="2517686" y="4516842"/>
                <a:ext cx="1026563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0.014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4" name="CasellaDiTesto 53">
                <a:extLst>
                  <a:ext uri="{FF2B5EF4-FFF2-40B4-BE49-F238E27FC236}">
                    <a16:creationId xmlns:a16="http://schemas.microsoft.com/office/drawing/2014/main" id="{5421EC48-F1F8-4969-AECF-347490C44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686" y="4516842"/>
                <a:ext cx="1026563" cy="58451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CasellaDiTesto 54">
            <a:extLst>
              <a:ext uri="{FF2B5EF4-FFF2-40B4-BE49-F238E27FC236}">
                <a16:creationId xmlns:a16="http://schemas.microsoft.com/office/drawing/2014/main" id="{32E31011-D9AF-4DA7-829C-B5490A1C9318}"/>
              </a:ext>
            </a:extLst>
          </p:cNvPr>
          <p:cNvSpPr txBox="1"/>
          <p:nvPr/>
        </p:nvSpPr>
        <p:spPr>
          <a:xfrm>
            <a:off x="335926" y="3707988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Quindi la portata si calcola come:</a:t>
            </a:r>
          </a:p>
        </p:txBody>
      </p:sp>
    </p:spTree>
    <p:extLst>
      <p:ext uri="{BB962C8B-B14F-4D97-AF65-F5344CB8AC3E}">
        <p14:creationId xmlns:p14="http://schemas.microsoft.com/office/powerpoint/2010/main" val="21025609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21" grpId="0"/>
      <p:bldP spid="22" grpId="0"/>
      <p:bldP spid="41" grpId="0"/>
      <p:bldP spid="42" grpId="0"/>
      <p:bldP spid="43" grpId="0"/>
      <p:bldP spid="52" grpId="0"/>
      <p:bldP spid="53" grpId="0"/>
      <p:bldP spid="54" grpId="0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22090" y="275206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E’ possibile quindi calcolare il seguente rapporto: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/>
              <p:nvPr/>
            </p:nvSpPr>
            <p:spPr>
              <a:xfrm>
                <a:off x="1018674" y="895629"/>
                <a:ext cx="1759007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74" y="895629"/>
                <a:ext cx="1759007" cy="6417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/>
              <p:nvPr/>
            </p:nvSpPr>
            <p:spPr>
              <a:xfrm>
                <a:off x="2809766" y="891376"/>
                <a:ext cx="1753878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500.164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798.969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0.53=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766" y="891376"/>
                <a:ext cx="1753878" cy="5845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1BB3DD5-45B0-4060-BC52-B2E7C865221B}"/>
              </a:ext>
            </a:extLst>
          </p:cNvPr>
          <p:cNvSpPr txBox="1"/>
          <p:nvPr/>
        </p:nvSpPr>
        <p:spPr>
          <a:xfrm>
            <a:off x="322089" y="1805301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cui si entra nelle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per ottenere: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5792" y="222649"/>
            <a:ext cx="3630944" cy="9231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/>
              <p:nvPr/>
            </p:nvSpPr>
            <p:spPr>
              <a:xfrm>
                <a:off x="787549" y="2523903"/>
                <a:ext cx="64395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549" y="2523903"/>
                <a:ext cx="643958" cy="307777"/>
              </a:xfrm>
              <a:prstGeom prst="rect">
                <a:avLst/>
              </a:prstGeom>
              <a:blipFill>
                <a:blip r:embed="rId5"/>
                <a:stretch>
                  <a:fillRect l="-8491" r="-3774" b="-156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72A4EE76-9E50-4023-A81C-A9D348716D6F}"/>
                  </a:ext>
                </a:extLst>
              </p:cNvPr>
              <p:cNvSpPr txBox="1"/>
              <p:nvPr/>
            </p:nvSpPr>
            <p:spPr>
              <a:xfrm>
                <a:off x="2883059" y="2402850"/>
                <a:ext cx="57547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72A4EE76-9E50-4023-A81C-A9D348716D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059" y="2402850"/>
                <a:ext cx="575478" cy="5789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D392F677-21D1-4DD3-98BC-C8FB6F9388CB}"/>
                  </a:ext>
                </a:extLst>
              </p:cNvPr>
              <p:cNvSpPr txBox="1"/>
              <p:nvPr/>
            </p:nvSpPr>
            <p:spPr>
              <a:xfrm>
                <a:off x="5009380" y="2408831"/>
                <a:ext cx="684483" cy="592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D392F677-21D1-4DD3-98BC-C8FB6F938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380" y="2408831"/>
                <a:ext cx="684483" cy="5926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560FDA8-6480-44B4-A7EE-8AEB446A6B09}"/>
                  </a:ext>
                </a:extLst>
              </p:cNvPr>
              <p:cNvSpPr txBox="1"/>
              <p:nvPr/>
            </p:nvSpPr>
            <p:spPr>
              <a:xfrm>
                <a:off x="7321955" y="2367535"/>
                <a:ext cx="587789" cy="574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8560FDA8-6480-44B4-A7EE-8AEB446A6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1955" y="2367535"/>
                <a:ext cx="587789" cy="5741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243C90A4-406C-4C60-8ACF-29CC40A91345}"/>
                  </a:ext>
                </a:extLst>
              </p:cNvPr>
              <p:cNvSpPr txBox="1"/>
              <p:nvPr/>
            </p:nvSpPr>
            <p:spPr>
              <a:xfrm>
                <a:off x="1472197" y="2530867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0.29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243C90A4-406C-4C60-8ACF-29CC40A913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197" y="2530867"/>
                <a:ext cx="538609" cy="307777"/>
              </a:xfrm>
              <a:prstGeom prst="rect">
                <a:avLst/>
              </a:prstGeom>
              <a:blipFill>
                <a:blip r:embed="rId9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FAEE42BC-2964-4A6C-967C-9C66A13E31E7}"/>
                  </a:ext>
                </a:extLst>
              </p:cNvPr>
              <p:cNvSpPr txBox="1"/>
              <p:nvPr/>
            </p:nvSpPr>
            <p:spPr>
              <a:xfrm>
                <a:off x="3503452" y="2527706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2.14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FAEE42BC-2964-4A6C-967C-9C66A13E31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452" y="2527706"/>
                <a:ext cx="538609" cy="307777"/>
              </a:xfrm>
              <a:prstGeom prst="rect">
                <a:avLst/>
              </a:prstGeom>
              <a:blipFill>
                <a:blip r:embed="rId10"/>
                <a:stretch>
                  <a:fillRect l="-11364" r="-10227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D060FB85-8673-44E6-B13B-5F6F1CA17895}"/>
                  </a:ext>
                </a:extLst>
              </p:cNvPr>
              <p:cNvSpPr txBox="1"/>
              <p:nvPr/>
            </p:nvSpPr>
            <p:spPr>
              <a:xfrm>
                <a:off x="5704465" y="2525142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1.20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D060FB85-8673-44E6-B13B-5F6F1CA178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4465" y="2525142"/>
                <a:ext cx="538609" cy="307777"/>
              </a:xfrm>
              <a:prstGeom prst="rect">
                <a:avLst/>
              </a:prstGeom>
              <a:blipFill>
                <a:blip r:embed="rId11"/>
                <a:stretch>
                  <a:fillRect l="-11364" r="-1022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267F3EC-EC79-4056-9E70-EE676230F92C}"/>
                  </a:ext>
                </a:extLst>
              </p:cNvPr>
              <p:cNvSpPr txBox="1"/>
              <p:nvPr/>
            </p:nvSpPr>
            <p:spPr>
              <a:xfrm>
                <a:off x="7896687" y="2527706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0.39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267F3EC-EC79-4056-9E70-EE676230F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6687" y="2527706"/>
                <a:ext cx="538609" cy="307777"/>
              </a:xfrm>
              <a:prstGeom prst="rect">
                <a:avLst/>
              </a:prstGeom>
              <a:blipFill>
                <a:blip r:embed="rId12"/>
                <a:stretch>
                  <a:fillRect l="-10112" r="-1011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A30EA5F2-F186-4F30-B545-5927654205F7}"/>
              </a:ext>
            </a:extLst>
          </p:cNvPr>
          <p:cNvSpPr txBox="1"/>
          <p:nvPr/>
        </p:nvSpPr>
        <p:spPr>
          <a:xfrm>
            <a:off x="322088" y="3219383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delle catene di rapporti è possibile ricavare le condizioni nella sezione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D8E04B7A-43F6-4E00-AF49-FA2BF35E2498}"/>
                  </a:ext>
                </a:extLst>
              </p:cNvPr>
              <p:cNvSpPr txBox="1"/>
              <p:nvPr/>
            </p:nvSpPr>
            <p:spPr>
              <a:xfrm>
                <a:off x="4595728" y="1061856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0.332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D8E04B7A-43F6-4E00-AF49-FA2BF35E24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728" y="1061856"/>
                <a:ext cx="681277" cy="307777"/>
              </a:xfrm>
              <a:prstGeom prst="rect">
                <a:avLst/>
              </a:prstGeom>
              <a:blipFill>
                <a:blip r:embed="rId13"/>
                <a:stretch>
                  <a:fillRect l="-8929" r="-7143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42451EB-5FEB-47C5-B8AA-0B90E96E1898}"/>
                  </a:ext>
                </a:extLst>
              </p:cNvPr>
              <p:cNvSpPr txBox="1"/>
              <p:nvPr/>
            </p:nvSpPr>
            <p:spPr>
              <a:xfrm>
                <a:off x="730935" y="3850719"/>
                <a:ext cx="1746952" cy="63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942451EB-5FEB-47C5-B8AA-0B90E96E18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35" y="3850719"/>
                <a:ext cx="1746952" cy="63908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CF7B906F-57B3-4CF7-95E0-5A7D5C75D04A}"/>
                  </a:ext>
                </a:extLst>
              </p:cNvPr>
              <p:cNvSpPr txBox="1"/>
              <p:nvPr/>
            </p:nvSpPr>
            <p:spPr>
              <a:xfrm>
                <a:off x="730935" y="4660950"/>
                <a:ext cx="1757404" cy="63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CF7B906F-57B3-4CF7-95E0-5A7D5C75D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35" y="4660950"/>
                <a:ext cx="1757404" cy="63754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8769D2E7-34A8-4C5A-B86A-FFBB700CF2AA}"/>
                  </a:ext>
                </a:extLst>
              </p:cNvPr>
              <p:cNvSpPr txBox="1"/>
              <p:nvPr/>
            </p:nvSpPr>
            <p:spPr>
              <a:xfrm>
                <a:off x="730935" y="5584555"/>
                <a:ext cx="2194382" cy="670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8769D2E7-34A8-4C5A-B86A-FFBB700CF2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35" y="5584555"/>
                <a:ext cx="2194382" cy="67024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D64CA42F-75DB-4569-9C05-B4B4B3CE853A}"/>
                  </a:ext>
                </a:extLst>
              </p:cNvPr>
              <p:cNvSpPr txBox="1"/>
              <p:nvPr/>
            </p:nvSpPr>
            <p:spPr>
              <a:xfrm>
                <a:off x="2581598" y="3782994"/>
                <a:ext cx="1864100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2.14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1.96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D64CA42F-75DB-4569-9C05-B4B4B3CE8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598" y="3782994"/>
                <a:ext cx="1864100" cy="57823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60A94895-2634-42C7-ADE8-9C7470D93B37}"/>
                  </a:ext>
                </a:extLst>
              </p:cNvPr>
              <p:cNvSpPr txBox="1"/>
              <p:nvPr/>
            </p:nvSpPr>
            <p:spPr>
              <a:xfrm>
                <a:off x="4405660" y="3953474"/>
                <a:ext cx="19214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109.184⋅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60A94895-2634-42C7-ADE8-9C7470D93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660" y="3953474"/>
                <a:ext cx="1921488" cy="307777"/>
              </a:xfrm>
              <a:prstGeom prst="rect">
                <a:avLst/>
              </a:prstGeom>
              <a:blipFill>
                <a:blip r:embed="rId18"/>
                <a:stretch>
                  <a:fillRect l="-2857" t="-4000" r="-222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186E463B-57CB-47A8-8551-44415CC7F1DB}"/>
                  </a:ext>
                </a:extLst>
              </p:cNvPr>
              <p:cNvSpPr txBox="1"/>
              <p:nvPr/>
            </p:nvSpPr>
            <p:spPr>
              <a:xfrm>
                <a:off x="2925318" y="5525922"/>
                <a:ext cx="2345001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1.20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1.16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111.111⋅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186E463B-57CB-47A8-8551-44415CC7F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5318" y="5525922"/>
                <a:ext cx="2345001" cy="57823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5A9AB53D-516C-4E30-A8D4-0F6778CEEB57}"/>
                  </a:ext>
                </a:extLst>
              </p:cNvPr>
              <p:cNvSpPr txBox="1"/>
              <p:nvPr/>
            </p:nvSpPr>
            <p:spPr>
              <a:xfrm>
                <a:off x="5225630" y="5696402"/>
                <a:ext cx="19214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114.943⋅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5A9AB53D-516C-4E30-A8D4-0F6778CEEB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630" y="5696402"/>
                <a:ext cx="1921488" cy="307777"/>
              </a:xfrm>
              <a:prstGeom prst="rect">
                <a:avLst/>
              </a:prstGeom>
              <a:blipFill>
                <a:blip r:embed="rId20"/>
                <a:stretch>
                  <a:fillRect l="-2540" t="-1961" r="-2540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0F38754B-315E-4E29-A4BE-64AFD83A2DAD}"/>
                  </a:ext>
                </a:extLst>
              </p:cNvPr>
              <p:cNvSpPr txBox="1"/>
              <p:nvPr/>
            </p:nvSpPr>
            <p:spPr>
              <a:xfrm>
                <a:off x="2477375" y="4652267"/>
                <a:ext cx="1272977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0.39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0.62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775=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0F38754B-315E-4E29-A4BE-64AFD83A2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375" y="4652267"/>
                <a:ext cx="1272977" cy="57823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280D97F3-CF8A-4801-BFF3-E87C0193BC53}"/>
                  </a:ext>
                </a:extLst>
              </p:cNvPr>
              <p:cNvSpPr txBox="1"/>
              <p:nvPr/>
            </p:nvSpPr>
            <p:spPr>
              <a:xfrm>
                <a:off x="3800287" y="4824938"/>
                <a:ext cx="9246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487.5 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280D97F3-CF8A-4801-BFF3-E87C0193B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287" y="4824938"/>
                <a:ext cx="924676" cy="307777"/>
              </a:xfrm>
              <a:prstGeom prst="rect">
                <a:avLst/>
              </a:prstGeom>
              <a:blipFill>
                <a:blip r:embed="rId22"/>
                <a:stretch>
                  <a:fillRect l="-5921" r="-5263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D5BA858F-373B-4BBC-B3E6-91AAA529E16A}"/>
              </a:ext>
            </a:extLst>
          </p:cNvPr>
          <p:cNvSpPr txBox="1"/>
          <p:nvPr/>
        </p:nvSpPr>
        <p:spPr>
          <a:xfrm>
            <a:off x="8503335" y="4429724"/>
            <a:ext cx="3320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una caduta di pressione di ristagno pari 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3B2F3-02DA-496E-BEB7-46732E113C0B}"/>
                  </a:ext>
                </a:extLst>
              </p:cNvPr>
              <p:cNvSpPr txBox="1"/>
              <p:nvPr/>
            </p:nvSpPr>
            <p:spPr>
              <a:xfrm>
                <a:off x="8665260" y="5270964"/>
                <a:ext cx="135402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343B2F3-02DA-496E-BEB7-46732E113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260" y="5270964"/>
                <a:ext cx="1354025" cy="307777"/>
              </a:xfrm>
              <a:prstGeom prst="rect">
                <a:avLst/>
              </a:prstGeom>
              <a:blipFill>
                <a:blip r:embed="rId23"/>
                <a:stretch>
                  <a:fillRect l="-4036" r="-1345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3B82D2B2-1710-41A6-8FC7-3A11F6F9E15F}"/>
                  </a:ext>
                </a:extLst>
              </p:cNvPr>
              <p:cNvSpPr txBox="1"/>
              <p:nvPr/>
            </p:nvSpPr>
            <p:spPr>
              <a:xfrm>
                <a:off x="10030404" y="5289071"/>
                <a:ext cx="16361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3.831⋅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8" name="CasellaDiTesto 47">
                <a:extLst>
                  <a:ext uri="{FF2B5EF4-FFF2-40B4-BE49-F238E27FC236}">
                    <a16:creationId xmlns:a16="http://schemas.microsoft.com/office/drawing/2014/main" id="{3B82D2B2-1710-41A6-8FC7-3A11F6F9E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404" y="5289071"/>
                <a:ext cx="1636154" cy="307777"/>
              </a:xfrm>
              <a:prstGeom prst="rect">
                <a:avLst/>
              </a:prstGeom>
              <a:blipFill>
                <a:blip r:embed="rId24"/>
                <a:stretch>
                  <a:fillRect l="-2974" t="-4000" r="-260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7046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(2/3)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594804" y="896645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All'ingresso di un condotto le condizioni sono: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/>
              <p:nvPr/>
            </p:nvSpPr>
            <p:spPr>
              <a:xfrm>
                <a:off x="1243263" y="1704700"/>
                <a:ext cx="10474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=0.4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263" y="1704700"/>
                <a:ext cx="1047466" cy="307777"/>
              </a:xfrm>
              <a:prstGeom prst="rect">
                <a:avLst/>
              </a:prstGeom>
              <a:blipFill>
                <a:blip r:embed="rId2"/>
                <a:stretch>
                  <a:fillRect l="-5814" r="-4651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/>
              <p:nvPr/>
            </p:nvSpPr>
            <p:spPr>
              <a:xfrm>
                <a:off x="4125207" y="1704699"/>
                <a:ext cx="130234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=775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207" y="1704699"/>
                <a:ext cx="1302344" cy="307777"/>
              </a:xfrm>
              <a:prstGeom prst="rect">
                <a:avLst/>
              </a:prstGeom>
              <a:blipFill>
                <a:blip r:embed="rId3"/>
                <a:stretch>
                  <a:fillRect l="-4225" r="-3286" b="-1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02E1EED-4C29-4A23-B083-38C16924D946}"/>
                  </a:ext>
                </a:extLst>
              </p:cNvPr>
              <p:cNvSpPr txBox="1"/>
              <p:nvPr/>
            </p:nvSpPr>
            <p:spPr>
              <a:xfrm>
                <a:off x="7262029" y="1704699"/>
                <a:ext cx="19675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=100⋅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302E1EED-4C29-4A23-B083-38C16924D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2029" y="1704699"/>
                <a:ext cx="1967526" cy="307777"/>
              </a:xfrm>
              <a:prstGeom prst="rect">
                <a:avLst/>
              </a:prstGeom>
              <a:blipFill>
                <a:blip r:embed="rId4"/>
                <a:stretch>
                  <a:fillRect l="-2786" t="-4000" r="-2477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5A23763-BBAE-4FAF-BE25-342495204F1A}"/>
                  </a:ext>
                </a:extLst>
              </p:cNvPr>
              <p:cNvSpPr txBox="1"/>
              <p:nvPr/>
            </p:nvSpPr>
            <p:spPr>
              <a:xfrm>
                <a:off x="489751" y="2445179"/>
                <a:ext cx="11212497" cy="1180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Supponendo che nel condotto venga aggiunto del combustibile che produce un calore di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reazione pari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=42.8⋅</m:t>
                    </m:r>
                    <m:sSup>
                      <m:sSupPr>
                        <m:ctrlP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, determinare la massima portata di combustibile che non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provoca una riduzione di portata.</a:t>
                </a:r>
              </a:p>
            </p:txBody>
          </p:sp>
        </mc:Choice>
        <mc:Fallback xmlns="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5A23763-BBAE-4FAF-BE25-342495204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51" y="2445179"/>
                <a:ext cx="11212497" cy="1180067"/>
              </a:xfrm>
              <a:prstGeom prst="rect">
                <a:avLst/>
              </a:prstGeom>
              <a:blipFill>
                <a:blip r:embed="rId5"/>
                <a:stretch>
                  <a:fillRect l="-543" t="-2062" b="-82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9831" y="4013113"/>
            <a:ext cx="5983051" cy="152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75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22090" y="275206"/>
            <a:ext cx="75745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Iniziamo a determinare il flusso di energia, nel modo calore, che provoca condizioni critiche in uscita. Le condizioni di ristagno sono le stesse dell’esercizio precedente.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/>
              <p:nvPr/>
            </p:nvSpPr>
            <p:spPr>
              <a:xfrm>
                <a:off x="1018674" y="1485366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F633A4B-0A9D-413D-B4CD-83E75C83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74" y="1485366"/>
                <a:ext cx="674672" cy="6417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/>
              <p:nvPr/>
            </p:nvSpPr>
            <p:spPr>
              <a:xfrm>
                <a:off x="1693346" y="1642002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0.53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2352737B-5511-4408-9349-18D5737F4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346" y="1642002"/>
                <a:ext cx="538609" cy="307777"/>
              </a:xfrm>
              <a:prstGeom prst="rect">
                <a:avLst/>
              </a:prstGeom>
              <a:blipFill>
                <a:blip r:embed="rId3"/>
                <a:stretch>
                  <a:fillRect l="-11364" r="-11364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1BB3DD5-45B0-4060-BC52-B2E7C865221B}"/>
              </a:ext>
            </a:extLst>
          </p:cNvPr>
          <p:cNvSpPr txBox="1"/>
          <p:nvPr/>
        </p:nvSpPr>
        <p:spPr>
          <a:xfrm>
            <a:off x="2662714" y="1545993"/>
            <a:ext cx="1056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cui: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5A23763-BBAE-4FAF-BE25-342495204F1A}"/>
                  </a:ext>
                </a:extLst>
              </p:cNvPr>
              <p:cNvSpPr txBox="1"/>
              <p:nvPr/>
            </p:nvSpPr>
            <p:spPr>
              <a:xfrm>
                <a:off x="321658" y="3494200"/>
                <a:ext cx="1121249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Supponendo che la portata di combustibile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it-IT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it-IT" sz="2000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f</m:t>
                        </m:r>
                      </m:sub>
                    </m:sSub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sia molto minore di quella in ingresso si ha:</a:t>
                </a:r>
              </a:p>
            </p:txBody>
          </p:sp>
        </mc:Choice>
        <mc:Fallback xmlns="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5A23763-BBAE-4FAF-BE25-342495204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58" y="3494200"/>
                <a:ext cx="11212497" cy="400110"/>
              </a:xfrm>
              <a:prstGeom prst="rect">
                <a:avLst/>
              </a:prstGeom>
              <a:blipFill>
                <a:blip r:embed="rId4"/>
                <a:stretch>
                  <a:fillRect l="-598" t="-6061" b="-272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5792" y="222649"/>
            <a:ext cx="3630944" cy="9231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/>
              <p:nvPr/>
            </p:nvSpPr>
            <p:spPr>
              <a:xfrm>
                <a:off x="831384" y="4379121"/>
                <a:ext cx="2888098" cy="332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𝑎𝑖𝑟</m:t>
                          </m:r>
                        </m:sub>
                      </m:sSub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6949DD4F-5B33-46E4-872A-DB82B393A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384" y="4379121"/>
                <a:ext cx="2888098" cy="332399"/>
              </a:xfrm>
              <a:prstGeom prst="rect">
                <a:avLst/>
              </a:prstGeom>
              <a:blipFill>
                <a:blip r:embed="rId6"/>
                <a:stretch>
                  <a:fillRect b="-2545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A30EA5F2-F186-4F30-B545-5927654205F7}"/>
                  </a:ext>
                </a:extLst>
              </p:cNvPr>
              <p:cNvSpPr txBox="1"/>
              <p:nvPr/>
            </p:nvSpPr>
            <p:spPr>
              <a:xfrm>
                <a:off x="321658" y="5267189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Quindi se la portata di combustibile è maggiore del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1.7% 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di quella in ingresso ci sarà una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riduzione della portata.</a:t>
                </a:r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A30EA5F2-F186-4F30-B545-592765420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58" y="5267189"/>
                <a:ext cx="11212497" cy="707886"/>
              </a:xfrm>
              <a:prstGeom prst="rect">
                <a:avLst/>
              </a:prstGeom>
              <a:blipFill>
                <a:blip r:embed="rId7"/>
                <a:stretch>
                  <a:fillRect l="-598" t="-3448" b="-155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A6B27436-F510-439D-8401-D1D34298CA8B}"/>
              </a:ext>
            </a:extLst>
          </p:cNvPr>
          <p:cNvCxnSpPr/>
          <p:nvPr/>
        </p:nvCxnSpPr>
        <p:spPr>
          <a:xfrm>
            <a:off x="3903179" y="4545320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AD5D668D-18EA-4B3A-8886-AD3D40EDC110}"/>
                  </a:ext>
                </a:extLst>
              </p:cNvPr>
              <p:cNvSpPr txBox="1"/>
              <p:nvPr/>
            </p:nvSpPr>
            <p:spPr>
              <a:xfrm>
                <a:off x="3966224" y="1439980"/>
                <a:ext cx="1672124" cy="644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AD5D668D-18EA-4B3A-8886-AD3D40EDC1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224" y="1439980"/>
                <a:ext cx="1672124" cy="6442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486A35CE-AB68-4AD6-B492-38030772D952}"/>
                  </a:ext>
                </a:extLst>
              </p:cNvPr>
              <p:cNvSpPr txBox="1"/>
              <p:nvPr/>
            </p:nvSpPr>
            <p:spPr>
              <a:xfrm>
                <a:off x="8435296" y="4206674"/>
                <a:ext cx="1821331" cy="6176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711.354⋅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42.8⋅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486A35CE-AB68-4AD6-B492-38030772D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296" y="4206674"/>
                <a:ext cx="1821331" cy="6176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8305933B-A040-401A-901F-ABC36BB8E587}"/>
                  </a:ext>
                </a:extLst>
              </p:cNvPr>
              <p:cNvSpPr txBox="1"/>
              <p:nvPr/>
            </p:nvSpPr>
            <p:spPr>
              <a:xfrm>
                <a:off x="10361706" y="4407377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0.017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8305933B-A040-401A-901F-ABC36BB8E5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1706" y="4407377"/>
                <a:ext cx="681277" cy="307777"/>
              </a:xfrm>
              <a:prstGeom prst="rect">
                <a:avLst/>
              </a:prstGeom>
              <a:blipFill>
                <a:blip r:embed="rId10"/>
                <a:stretch>
                  <a:fillRect l="-8929" r="-7143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41641C55-9023-4118-9F3A-48526C7802D8}"/>
                  </a:ext>
                </a:extLst>
              </p:cNvPr>
              <p:cNvSpPr txBox="1"/>
              <p:nvPr/>
            </p:nvSpPr>
            <p:spPr>
              <a:xfrm>
                <a:off x="1018674" y="2847733"/>
                <a:ext cx="2505238" cy="331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e>
                      </m:d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41641C55-9023-4118-9F3A-48526C780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74" y="2847733"/>
                <a:ext cx="2505238" cy="331437"/>
              </a:xfrm>
              <a:prstGeom prst="rect">
                <a:avLst/>
              </a:prstGeom>
              <a:blipFill>
                <a:blip r:embed="rId11"/>
                <a:stretch>
                  <a:fillRect l="-1217" b="-20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EF388A37-B286-4368-9CF6-8AB7ADCC6B1D}"/>
                  </a:ext>
                </a:extLst>
              </p:cNvPr>
              <p:cNvSpPr txBox="1"/>
              <p:nvPr/>
            </p:nvSpPr>
            <p:spPr>
              <a:xfrm>
                <a:off x="3529878" y="2867926"/>
                <a:ext cx="353481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1.004⋅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1507−798.969</m:t>
                          </m:r>
                        </m:e>
                      </m:d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EF388A37-B286-4368-9CF6-8AB7ADCC6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878" y="2867926"/>
                <a:ext cx="3534814" cy="307777"/>
              </a:xfrm>
              <a:prstGeom prst="rect">
                <a:avLst/>
              </a:prstGeom>
              <a:blipFill>
                <a:blip r:embed="rId12"/>
                <a:stretch>
                  <a:fillRect l="-1207" t="-1961" r="-345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5BCFB3FA-3AC4-480E-8207-B7E17C702EE6}"/>
                  </a:ext>
                </a:extLst>
              </p:cNvPr>
              <p:cNvSpPr txBox="1"/>
              <p:nvPr/>
            </p:nvSpPr>
            <p:spPr>
              <a:xfrm>
                <a:off x="7121511" y="2738485"/>
                <a:ext cx="1903020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711.354⋅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5BCFB3FA-3AC4-480E-8207-B7E17C702E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511" y="2738485"/>
                <a:ext cx="1903020" cy="63017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811A55E7-AF07-40C8-A465-8B41CA4A8BBB}"/>
                  </a:ext>
                </a:extLst>
              </p:cNvPr>
              <p:cNvSpPr txBox="1"/>
              <p:nvPr/>
            </p:nvSpPr>
            <p:spPr>
              <a:xfrm>
                <a:off x="5693862" y="4226517"/>
                <a:ext cx="2631105" cy="6571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𝑎𝑖𝑟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d>
                            <m:d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811A55E7-AF07-40C8-A465-8B41CA4A8B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862" y="4226517"/>
                <a:ext cx="2631105" cy="6571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0A193E45-8192-49DB-ADF5-8CF4F46818DB}"/>
                  </a:ext>
                </a:extLst>
              </p:cNvPr>
              <p:cNvSpPr txBox="1"/>
              <p:nvPr/>
            </p:nvSpPr>
            <p:spPr>
              <a:xfrm>
                <a:off x="5716768" y="1431979"/>
                <a:ext cx="1230209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798.969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0.53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0A193E45-8192-49DB-ADF5-8CF4F4681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768" y="1431979"/>
                <a:ext cx="1230209" cy="57823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E93F0FF1-3AA3-4B25-B9D0-14F882A299E3}"/>
                  </a:ext>
                </a:extLst>
              </p:cNvPr>
              <p:cNvSpPr txBox="1"/>
              <p:nvPr/>
            </p:nvSpPr>
            <p:spPr>
              <a:xfrm>
                <a:off x="6946977" y="1592159"/>
                <a:ext cx="8717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1507 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E93F0FF1-3AA3-4B25-B9D0-14F882A29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977" y="1592159"/>
                <a:ext cx="871777" cy="307777"/>
              </a:xfrm>
              <a:prstGeom prst="rect">
                <a:avLst/>
              </a:prstGeom>
              <a:blipFill>
                <a:blip r:embed="rId16"/>
                <a:stretch>
                  <a:fillRect l="-6993" r="-4895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CD17C2F3-D9EB-4DBE-BA61-796E5E896E27}"/>
              </a:ext>
            </a:extLst>
          </p:cNvPr>
          <p:cNvSpPr txBox="1"/>
          <p:nvPr/>
        </p:nvSpPr>
        <p:spPr>
          <a:xfrm>
            <a:off x="322090" y="2198777"/>
            <a:ext cx="75745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Il flusso di calore richiesto è quindi:</a:t>
            </a:r>
          </a:p>
        </p:txBody>
      </p:sp>
    </p:spTree>
    <p:extLst>
      <p:ext uri="{BB962C8B-B14F-4D97-AF65-F5344CB8AC3E}">
        <p14:creationId xmlns:p14="http://schemas.microsoft.com/office/powerpoint/2010/main" val="314213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3" grpId="0"/>
      <p:bldP spid="23" grpId="0"/>
      <p:bldP spid="31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(3/3)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/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 ugello convergente è collegato ad un condotto circolare (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=0.01 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nel quale è imposto un flusso d'energia nel modo calore. Le condizioni di ristagno sono: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blipFill>
                <a:blip r:embed="rId2"/>
                <a:stretch>
                  <a:fillRect l="-598" t="-3448" b="-155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8682" y="4917988"/>
            <a:ext cx="5513128" cy="16426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/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portata, la pressione critica e il flusso di energia nel modo calore critico  quando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it-IT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=0.46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lo stesso flusso di energia nel modo calore, ma per una pressione ambiente di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it-IT" sz="2000" b="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portata.</a:t>
                </a:r>
              </a:p>
              <a:p>
                <a:endParaRPr lang="it-IT" sz="2000" dirty="0"/>
              </a:p>
            </p:txBody>
          </p:sp>
        </mc:Choice>
        <mc:Fallback xmlns="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blipFill>
                <a:blip r:embed="rId4"/>
                <a:stretch>
                  <a:fillRect l="-500" t="-106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/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=150⋅</m:t>
                      </m:r>
                      <m:sSup>
                        <m:sSup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it-IT" sz="2000" i="1" dirty="0" err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𝑃𝑎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	  </m:t>
                      </m:r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=300 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𝐾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blipFill>
                <a:blip r:embed="rId5"/>
                <a:stretch>
                  <a:fillRect l="-947" t="-4000" r="-677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7288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062A36-EA62-4358-89D4-267BB608874D}"/>
              </a:ext>
            </a:extLst>
          </p:cNvPr>
          <p:cNvSpPr txBox="1"/>
          <p:nvPr/>
        </p:nvSpPr>
        <p:spPr>
          <a:xfrm>
            <a:off x="308997" y="1802948"/>
            <a:ext cx="7352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e M=0.46 si ha: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/>
              <p:nvPr/>
            </p:nvSpPr>
            <p:spPr>
              <a:xfrm>
                <a:off x="674628" y="390922"/>
                <a:ext cx="3310585" cy="522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=7.854⋅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CBBB36-2B8A-4C3E-BB80-A5226AB7F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28" y="390922"/>
                <a:ext cx="3310585" cy="5229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/>
              <p:nvPr/>
            </p:nvSpPr>
            <p:spPr>
              <a:xfrm>
                <a:off x="4497240" y="283713"/>
                <a:ext cx="2379369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=1.004⋅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F13A3FEC-5103-499A-A644-EFAA602AE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240" y="283713"/>
                <a:ext cx="2379369" cy="6301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11424D75-8E1F-44AE-8A67-B013D1E193F6}"/>
                  </a:ext>
                </a:extLst>
              </p:cNvPr>
              <p:cNvSpPr txBox="1"/>
              <p:nvPr/>
            </p:nvSpPr>
            <p:spPr>
              <a:xfrm>
                <a:off x="674628" y="955256"/>
                <a:ext cx="1519775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=287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11424D75-8E1F-44AE-8A67-B013D1E19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28" y="955256"/>
                <a:ext cx="1519775" cy="6301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865FFF86-ED40-4DEE-8883-FE579F3433E3}"/>
                  </a:ext>
                </a:extLst>
              </p:cNvPr>
              <p:cNvSpPr txBox="1"/>
              <p:nvPr/>
            </p:nvSpPr>
            <p:spPr>
              <a:xfrm>
                <a:off x="3050658" y="1086063"/>
                <a:ext cx="118237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it-IT" sz="20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=0.81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865FFF86-ED40-4DEE-8883-FE579F3433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658" y="1086063"/>
                <a:ext cx="1182375" cy="307777"/>
              </a:xfrm>
              <a:prstGeom prst="rect">
                <a:avLst/>
              </a:prstGeom>
              <a:blipFill>
                <a:blip r:embed="rId6"/>
                <a:stretch>
                  <a:fillRect l="-4124" r="-4639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7C708F9F-06BF-4C93-99F1-DCAC0121B3C5}"/>
                  </a:ext>
                </a:extLst>
              </p:cNvPr>
              <p:cNvSpPr txBox="1"/>
              <p:nvPr/>
            </p:nvSpPr>
            <p:spPr>
              <a:xfrm>
                <a:off x="5127701" y="1086063"/>
                <a:ext cx="87229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=1.4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1" name="CasellaDiTesto 10">
                <a:extLst>
                  <a:ext uri="{FF2B5EF4-FFF2-40B4-BE49-F238E27FC236}">
                    <a16:creationId xmlns:a16="http://schemas.microsoft.com/office/drawing/2014/main" id="{7C708F9F-06BF-4C93-99F1-DCAC0121B3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7701" y="1086063"/>
                <a:ext cx="872290" cy="307777"/>
              </a:xfrm>
              <a:prstGeom prst="rect">
                <a:avLst/>
              </a:prstGeom>
              <a:blipFill>
                <a:blip r:embed="rId7"/>
                <a:stretch>
                  <a:fillRect l="-6294" r="-6993" b="-2156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81C2125A-CABD-42C4-890A-74D8E7CDB4A4}"/>
                  </a:ext>
                </a:extLst>
              </p:cNvPr>
              <p:cNvSpPr txBox="1"/>
              <p:nvPr/>
            </p:nvSpPr>
            <p:spPr>
              <a:xfrm>
                <a:off x="674628" y="2372451"/>
                <a:ext cx="684483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81C2125A-CABD-42C4-890A-74D8E7CDB4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28" y="2372451"/>
                <a:ext cx="684483" cy="5793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45458A8-D615-4ED3-86B7-7FA29A64D816}"/>
                  </a:ext>
                </a:extLst>
              </p:cNvPr>
              <p:cNvSpPr txBox="1"/>
              <p:nvPr/>
            </p:nvSpPr>
            <p:spPr>
              <a:xfrm>
                <a:off x="1434516" y="2508225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0.865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D45458A8-D615-4ED3-86B7-7FA29A64D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4516" y="2508225"/>
                <a:ext cx="681277" cy="307777"/>
              </a:xfrm>
              <a:prstGeom prst="rect">
                <a:avLst/>
              </a:prstGeom>
              <a:blipFill>
                <a:blip r:embed="rId9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4B6E35B-AE25-4697-84F2-48D18AC401C1}"/>
              </a:ext>
            </a:extLst>
          </p:cNvPr>
          <p:cNvCxnSpPr/>
          <p:nvPr/>
        </p:nvCxnSpPr>
        <p:spPr>
          <a:xfrm>
            <a:off x="2304934" y="2662905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5DC3219C-0F52-4836-8D14-35CEF48B3558}"/>
                  </a:ext>
                </a:extLst>
              </p:cNvPr>
              <p:cNvSpPr txBox="1"/>
              <p:nvPr/>
            </p:nvSpPr>
            <p:spPr>
              <a:xfrm>
                <a:off x="4043610" y="2372450"/>
                <a:ext cx="1673471" cy="579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5DC3219C-0F52-4836-8D14-35CEF48B35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610" y="2372450"/>
                <a:ext cx="1673471" cy="57932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>
                <a:extLst>
                  <a:ext uri="{FF2B5EF4-FFF2-40B4-BE49-F238E27FC236}">
                    <a16:creationId xmlns:a16="http://schemas.microsoft.com/office/drawing/2014/main" id="{A5D93DBE-1BED-4C89-A87A-C2D1C202DF08}"/>
                  </a:ext>
                </a:extLst>
              </p:cNvPr>
              <p:cNvSpPr txBox="1"/>
              <p:nvPr/>
            </p:nvSpPr>
            <p:spPr>
              <a:xfrm>
                <a:off x="5753240" y="2508224"/>
                <a:ext cx="215014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0.865⋅150⋅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7" name="CasellaDiTesto 16">
                <a:extLst>
                  <a:ext uri="{FF2B5EF4-FFF2-40B4-BE49-F238E27FC236}">
                    <a16:creationId xmlns:a16="http://schemas.microsoft.com/office/drawing/2014/main" id="{A5D93DBE-1BED-4C89-A87A-C2D1C202D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240" y="2508224"/>
                <a:ext cx="2150140" cy="307777"/>
              </a:xfrm>
              <a:prstGeom prst="rect">
                <a:avLst/>
              </a:prstGeom>
              <a:blipFill>
                <a:blip r:embed="rId11"/>
                <a:stretch>
                  <a:fillRect l="-2557" t="-1961" r="-852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14C05237-8917-49A0-94C9-3EC4967D2F24}"/>
                  </a:ext>
                </a:extLst>
              </p:cNvPr>
              <p:cNvSpPr txBox="1"/>
              <p:nvPr/>
            </p:nvSpPr>
            <p:spPr>
              <a:xfrm>
                <a:off x="7996859" y="2508223"/>
                <a:ext cx="17788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129.75⋅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14C05237-8917-49A0-94C9-3EC4967D2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859" y="2508223"/>
                <a:ext cx="1778820" cy="307777"/>
              </a:xfrm>
              <a:prstGeom prst="rect">
                <a:avLst/>
              </a:prstGeom>
              <a:blipFill>
                <a:blip r:embed="rId12"/>
                <a:stretch>
                  <a:fillRect l="-3082" t="-1961" r="-239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13A792D-AF1B-46CA-9601-816CDBA076E2}"/>
              </a:ext>
            </a:extLst>
          </p:cNvPr>
          <p:cNvSpPr txBox="1"/>
          <p:nvPr/>
        </p:nvSpPr>
        <p:spPr>
          <a:xfrm>
            <a:off x="553919" y="3160690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Dalle tabelle (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e M=0.46 si ricavano i rapporti critici: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/>
              <p:nvPr/>
            </p:nvSpPr>
            <p:spPr>
              <a:xfrm>
                <a:off x="1147015" y="3745868"/>
                <a:ext cx="570028" cy="5789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5B697F93-42BF-4C74-889A-EF3D4DDF0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015" y="3745868"/>
                <a:ext cx="570028" cy="5789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/>
              <p:nvPr/>
            </p:nvSpPr>
            <p:spPr>
              <a:xfrm>
                <a:off x="3985213" y="3707286"/>
                <a:ext cx="674672" cy="641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49DE7423-096B-4F04-80DA-E16524117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213" y="3707286"/>
                <a:ext cx="674672" cy="64177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2104CAAE-212A-4C80-8BFC-22FADAA81BBC}"/>
                  </a:ext>
                </a:extLst>
              </p:cNvPr>
              <p:cNvSpPr txBox="1"/>
              <p:nvPr/>
            </p:nvSpPr>
            <p:spPr>
              <a:xfrm>
                <a:off x="6928568" y="3744161"/>
                <a:ext cx="684483" cy="6052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2104CAAE-212A-4C80-8BFC-22FADAA81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568" y="3744161"/>
                <a:ext cx="684483" cy="60529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/>
              <p:nvPr/>
            </p:nvSpPr>
            <p:spPr>
              <a:xfrm>
                <a:off x="1748418" y="3856356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1.85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A9589106-56D7-4B6A-926E-A0EB90562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418" y="3856356"/>
                <a:ext cx="538609" cy="307777"/>
              </a:xfrm>
              <a:prstGeom prst="rect">
                <a:avLst/>
              </a:prstGeom>
              <a:blipFill>
                <a:blip r:embed="rId16"/>
                <a:stretch>
                  <a:fillRect l="-11364" r="-11364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/>
              <p:nvPr/>
            </p:nvSpPr>
            <p:spPr>
              <a:xfrm>
                <a:off x="4730852" y="3867618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0.630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9896284B-6BF5-454E-955D-0AB9A5683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852" y="3867618"/>
                <a:ext cx="681277" cy="307777"/>
              </a:xfrm>
              <a:prstGeom prst="rect">
                <a:avLst/>
              </a:prstGeom>
              <a:blipFill>
                <a:blip r:embed="rId17"/>
                <a:stretch>
                  <a:fillRect l="-8036" r="-8036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23ABE015-DE2C-40D6-923D-6769F4A49D15}"/>
                  </a:ext>
                </a:extLst>
              </p:cNvPr>
              <p:cNvSpPr txBox="1"/>
              <p:nvPr/>
            </p:nvSpPr>
            <p:spPr>
              <a:xfrm>
                <a:off x="7623653" y="3860472"/>
                <a:ext cx="68127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1.131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23ABE015-DE2C-40D6-923D-6769F4A49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3653" y="3860472"/>
                <a:ext cx="681277" cy="307777"/>
              </a:xfrm>
              <a:prstGeom prst="rect">
                <a:avLst/>
              </a:prstGeom>
              <a:blipFill>
                <a:blip r:embed="rId18"/>
                <a:stretch>
                  <a:fillRect l="-9009" r="-8108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0B12C33-F0A5-4820-87DD-073EA57F58C3}"/>
              </a:ext>
            </a:extLst>
          </p:cNvPr>
          <p:cNvSpPr txBox="1"/>
          <p:nvPr/>
        </p:nvSpPr>
        <p:spPr>
          <a:xfrm>
            <a:off x="553919" y="4562094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Da cui si ottengono: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2D642911-A130-4FFD-AA96-20F9750B2377}"/>
                  </a:ext>
                </a:extLst>
              </p:cNvPr>
              <p:cNvSpPr txBox="1"/>
              <p:nvPr/>
            </p:nvSpPr>
            <p:spPr>
              <a:xfrm>
                <a:off x="789596" y="5101579"/>
                <a:ext cx="1444562" cy="63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2D642911-A130-4FFD-AA96-20F9750B23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96" y="5101579"/>
                <a:ext cx="1444562" cy="63908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D4A5104-6F50-43C8-8C8D-DE95BA1257A7}"/>
                  </a:ext>
                </a:extLst>
              </p:cNvPr>
              <p:cNvSpPr txBox="1"/>
              <p:nvPr/>
            </p:nvSpPr>
            <p:spPr>
              <a:xfrm>
                <a:off x="2284815" y="5047078"/>
                <a:ext cx="1511568" cy="5558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129.75⋅</m:t>
                          </m:r>
                          <m:sSup>
                            <m:sSup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1.85</m:t>
                          </m:r>
                        </m:den>
                      </m:f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ED4A5104-6F50-43C8-8C8D-DE95BA125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815" y="5047078"/>
                <a:ext cx="1511568" cy="55585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A83A909D-D888-4D2F-9D5B-F2A5AF3906D9}"/>
                  </a:ext>
                </a:extLst>
              </p:cNvPr>
              <p:cNvSpPr txBox="1"/>
              <p:nvPr/>
            </p:nvSpPr>
            <p:spPr>
              <a:xfrm>
                <a:off x="3852426" y="5221549"/>
                <a:ext cx="17788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70.135⋅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A83A909D-D888-4D2F-9D5B-F2A5AF390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426" y="5221549"/>
                <a:ext cx="1778820" cy="307777"/>
              </a:xfrm>
              <a:prstGeom prst="rect">
                <a:avLst/>
              </a:prstGeom>
              <a:blipFill>
                <a:blip r:embed="rId21"/>
                <a:stretch>
                  <a:fillRect l="-3082" t="-4000" r="-2397" b="-8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/>
              <p:nvPr/>
            </p:nvSpPr>
            <p:spPr>
              <a:xfrm>
                <a:off x="6557683" y="5023995"/>
                <a:ext cx="1672124" cy="644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BA323930-274A-4D97-B551-EBD3DAC6B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3" y="5023995"/>
                <a:ext cx="1672124" cy="64427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/>
              <p:nvPr/>
            </p:nvSpPr>
            <p:spPr>
              <a:xfrm>
                <a:off x="8383469" y="5074491"/>
                <a:ext cx="851195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</m:num>
                        <m:den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0.630</m:t>
                          </m:r>
                        </m:den>
                      </m:f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C3188108-520A-4372-A8A6-FC0B44BE0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469" y="5074491"/>
                <a:ext cx="851195" cy="5203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/>
              <p:nvPr/>
            </p:nvSpPr>
            <p:spPr>
              <a:xfrm>
                <a:off x="9309906" y="5221548"/>
                <a:ext cx="106734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476.19 </m:t>
                      </m:r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4B1552A8-77FE-4BBA-9A9F-0F25197EBF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9906" y="5221548"/>
                <a:ext cx="1067343" cy="307777"/>
              </a:xfrm>
              <a:prstGeom prst="rect">
                <a:avLst/>
              </a:prstGeom>
              <a:blipFill>
                <a:blip r:embed="rId24"/>
                <a:stretch>
                  <a:fillRect l="-5143" r="-4571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6A9CF206-2020-40EA-AA61-0636C7E06B00}"/>
                  </a:ext>
                </a:extLst>
              </p:cNvPr>
              <p:cNvSpPr txBox="1"/>
              <p:nvPr/>
            </p:nvSpPr>
            <p:spPr>
              <a:xfrm>
                <a:off x="789596" y="6143724"/>
                <a:ext cx="2505238" cy="331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</m:e>
                      </m:d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6A9CF206-2020-40EA-AA61-0636C7E06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96" y="6143724"/>
                <a:ext cx="2505238" cy="331437"/>
              </a:xfrm>
              <a:prstGeom prst="rect">
                <a:avLst/>
              </a:prstGeom>
              <a:blipFill>
                <a:blip r:embed="rId25"/>
                <a:stretch>
                  <a:fillRect l="-1220" b="-2222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985DA991-1629-48E3-91B5-3225C9113CCB}"/>
                  </a:ext>
                </a:extLst>
              </p:cNvPr>
              <p:cNvSpPr txBox="1"/>
              <p:nvPr/>
            </p:nvSpPr>
            <p:spPr>
              <a:xfrm>
                <a:off x="3300800" y="6163917"/>
                <a:ext cx="324947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1.004⋅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476.19−300</m:t>
                          </m:r>
                        </m:e>
                      </m:d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985DA991-1629-48E3-91B5-3225C9113C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800" y="6163917"/>
                <a:ext cx="3249479" cy="307777"/>
              </a:xfrm>
              <a:prstGeom prst="rect">
                <a:avLst/>
              </a:prstGeom>
              <a:blipFill>
                <a:blip r:embed="rId26"/>
                <a:stretch>
                  <a:fillRect l="-1311" t="-1961" r="-187" b="-58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CC89AC7D-D578-4F28-85D2-7AAAD75A17B2}"/>
                  </a:ext>
                </a:extLst>
              </p:cNvPr>
              <p:cNvSpPr txBox="1"/>
              <p:nvPr/>
            </p:nvSpPr>
            <p:spPr>
              <a:xfrm>
                <a:off x="6557683" y="6018039"/>
                <a:ext cx="1903021" cy="630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176.895⋅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CC89AC7D-D578-4F28-85D2-7AAAD75A17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3" y="6018039"/>
                <a:ext cx="1903021" cy="63017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97107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/>
              <p:nvPr/>
            </p:nvSpPr>
            <p:spPr>
              <a:xfrm>
                <a:off x="308997" y="222714"/>
                <a:ext cx="7352432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La portata può essere calcolata in più modi. Per esempio conoscendo il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nella sezione di ingresso si può calcolare l'area critica fittizia, oppure si può calcolare la pressione di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ristagno nella sezione di uscita dove il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è unitario. </a:t>
                </a:r>
              </a:p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Dalle tabelle (</a:t>
                </a:r>
                <a:r>
                  <a:rPr lang="it-IT" sz="20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ISO</a:t>
                </a:r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per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=0.46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97" y="222714"/>
                <a:ext cx="7352432" cy="1631216"/>
              </a:xfrm>
              <a:prstGeom prst="rect">
                <a:avLst/>
              </a:prstGeom>
              <a:blipFill>
                <a:blip r:embed="rId2"/>
                <a:stretch>
                  <a:fillRect l="-912" t="-1873" b="-63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4768" y="58325"/>
            <a:ext cx="3987842" cy="11881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B6D11C41-B457-43F3-86E0-82FC4EE62D91}"/>
                  </a:ext>
                </a:extLst>
              </p:cNvPr>
              <p:cNvSpPr txBox="1"/>
              <p:nvPr/>
            </p:nvSpPr>
            <p:spPr>
              <a:xfrm>
                <a:off x="674628" y="2179947"/>
                <a:ext cx="596894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B6D11C41-B457-43F3-86E0-82FC4EE62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28" y="2179947"/>
                <a:ext cx="596894" cy="5761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8BF6AB2A-EC50-4923-9444-83E34E42ED38}"/>
                  </a:ext>
                </a:extLst>
              </p:cNvPr>
              <p:cNvSpPr txBox="1"/>
              <p:nvPr/>
            </p:nvSpPr>
            <p:spPr>
              <a:xfrm>
                <a:off x="1434516" y="2315721"/>
                <a:ext cx="5386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1.42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9" name="CasellaDiTesto 38">
                <a:extLst>
                  <a:ext uri="{FF2B5EF4-FFF2-40B4-BE49-F238E27FC236}">
                    <a16:creationId xmlns:a16="http://schemas.microsoft.com/office/drawing/2014/main" id="{8BF6AB2A-EC50-4923-9444-83E34E42ED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4516" y="2315721"/>
                <a:ext cx="538609" cy="307777"/>
              </a:xfrm>
              <a:prstGeom prst="rect">
                <a:avLst/>
              </a:prstGeom>
              <a:blipFill>
                <a:blip r:embed="rId5"/>
                <a:stretch>
                  <a:fillRect l="-10112" r="-10112" b="-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Connettore 2 39">
            <a:extLst>
              <a:ext uri="{FF2B5EF4-FFF2-40B4-BE49-F238E27FC236}">
                <a16:creationId xmlns:a16="http://schemas.microsoft.com/office/drawing/2014/main" id="{69A7123A-29D8-42B5-BDCB-FA90925A1256}"/>
              </a:ext>
            </a:extLst>
          </p:cNvPr>
          <p:cNvCxnSpPr/>
          <p:nvPr/>
        </p:nvCxnSpPr>
        <p:spPr>
          <a:xfrm>
            <a:off x="2304934" y="2470401"/>
            <a:ext cx="14914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B041C856-2FDA-42DD-9A6B-7D1C3786348C}"/>
                  </a:ext>
                </a:extLst>
              </p:cNvPr>
              <p:cNvSpPr txBox="1"/>
              <p:nvPr/>
            </p:nvSpPr>
            <p:spPr>
              <a:xfrm>
                <a:off x="4013225" y="2155356"/>
                <a:ext cx="1523174" cy="63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it-IT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B041C856-2FDA-42DD-9A6B-7D1C37863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225" y="2155356"/>
                <a:ext cx="1523174" cy="6375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1FA435C2-C275-4F5B-887B-5F9C7FF3B318}"/>
                  </a:ext>
                </a:extLst>
              </p:cNvPr>
              <p:cNvSpPr txBox="1"/>
              <p:nvPr/>
            </p:nvSpPr>
            <p:spPr>
              <a:xfrm>
                <a:off x="5536398" y="2117256"/>
                <a:ext cx="1672253" cy="619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7.854⋅</m:t>
                          </m:r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sup>
                          </m:sSup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1.42</m:t>
                          </m:r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1FA435C2-C275-4F5B-887B-5F9C7FF3B3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398" y="2117256"/>
                <a:ext cx="1672253" cy="6199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3AECC91-2579-4C25-93BC-3301443CAFE4}"/>
                  </a:ext>
                </a:extLst>
              </p:cNvPr>
              <p:cNvSpPr txBox="1"/>
              <p:nvPr/>
            </p:nvSpPr>
            <p:spPr>
              <a:xfrm>
                <a:off x="7208651" y="2315721"/>
                <a:ext cx="1803571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5.531⋅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3" name="CasellaDiTesto 42">
                <a:extLst>
                  <a:ext uri="{FF2B5EF4-FFF2-40B4-BE49-F238E27FC236}">
                    <a16:creationId xmlns:a16="http://schemas.microsoft.com/office/drawing/2014/main" id="{93AECC91-2579-4C25-93BC-3301443CAF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8651" y="2315721"/>
                <a:ext cx="1803571" cy="311304"/>
              </a:xfrm>
              <a:prstGeom prst="rect">
                <a:avLst/>
              </a:prstGeom>
              <a:blipFill>
                <a:blip r:embed="rId8"/>
                <a:stretch>
                  <a:fillRect l="-3051" t="-1961" r="-1356" b="-78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>
            <a:extLst>
              <a:ext uri="{FF2B5EF4-FFF2-40B4-BE49-F238E27FC236}">
                <a16:creationId xmlns:a16="http://schemas.microsoft.com/office/drawing/2014/main" id="{1F8AE3D1-75D8-4E44-9AE1-8506FC8AE7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74964" y="3243310"/>
            <a:ext cx="4217036" cy="32062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1D66840A-7D90-433E-93DB-79CA2E1579EE}"/>
                  </a:ext>
                </a:extLst>
              </p:cNvPr>
              <p:cNvSpPr txBox="1"/>
              <p:nvPr/>
            </p:nvSpPr>
            <p:spPr>
              <a:xfrm>
                <a:off x="617323" y="4088508"/>
                <a:ext cx="1807226" cy="716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01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>
                                <m:sSub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1D66840A-7D90-433E-93DB-79CA2E157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323" y="4088508"/>
                <a:ext cx="1807226" cy="71641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31C19DD1-71F5-4C73-85E6-AEA206FC93BA}"/>
                  </a:ext>
                </a:extLst>
              </p:cNvPr>
              <p:cNvSpPr txBox="1"/>
              <p:nvPr/>
            </p:nvSpPr>
            <p:spPr>
              <a:xfrm>
                <a:off x="2419932" y="4084482"/>
                <a:ext cx="1026563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0.019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31C19DD1-71F5-4C73-85E6-AEA206FC9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932" y="4084482"/>
                <a:ext cx="1026563" cy="58451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B9BCE0C6-EE0C-4673-AE8B-FFAE4C0FCA10}"/>
                  </a:ext>
                </a:extLst>
              </p:cNvPr>
              <p:cNvSpPr txBox="1"/>
              <p:nvPr/>
            </p:nvSpPr>
            <p:spPr>
              <a:xfrm>
                <a:off x="617323" y="5624770"/>
                <a:ext cx="3127715" cy="8473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20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sSub>
                            <m:sSub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Sup>
                                <m:sSubSupPr>
                                  <m:ctrlP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  <m:t>01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1.131</m:t>
                              </m:r>
                            </m:den>
                          </m:f>
                          <m:sSub>
                            <m:sSub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  <m:sub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bSup>
                                <m:sSubSupPr>
                                  <m:ctrlPr>
                                    <a:rPr lang="it-IT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it-IT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it-IT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5" name="CasellaDiTesto 44">
                <a:extLst>
                  <a:ext uri="{FF2B5EF4-FFF2-40B4-BE49-F238E27FC236}">
                    <a16:creationId xmlns:a16="http://schemas.microsoft.com/office/drawing/2014/main" id="{B9BCE0C6-EE0C-4673-AE8B-FFAE4C0FC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323" y="5624770"/>
                <a:ext cx="3127715" cy="84734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3BBF8375-0B58-4B41-8F8D-7E87A5A62599}"/>
                  </a:ext>
                </a:extLst>
              </p:cNvPr>
              <p:cNvSpPr txBox="1"/>
              <p:nvPr/>
            </p:nvSpPr>
            <p:spPr>
              <a:xfrm>
                <a:off x="3827689" y="5795527"/>
                <a:ext cx="1026563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latin typeface="Cambria Math" panose="02040503050406030204" pitchFamily="18" charset="0"/>
                        </a:rPr>
                        <m:t>0.019</m:t>
                      </m:r>
                      <m:f>
                        <m:fPr>
                          <m:ctrlPr>
                            <a:rPr lang="it-IT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it-IT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3BBF8375-0B58-4B41-8F8D-7E87A5A62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689" y="5795527"/>
                <a:ext cx="1026563" cy="58451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05761A09-E871-405D-AFF9-18800956C6D7}"/>
              </a:ext>
            </a:extLst>
          </p:cNvPr>
          <p:cNvSpPr txBox="1"/>
          <p:nvPr/>
        </p:nvSpPr>
        <p:spPr>
          <a:xfrm>
            <a:off x="489751" y="3223517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Quindi la portata si calcola come:</a:t>
            </a:r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6B0F6142-8027-4A52-B50A-DA497EA90BE8}"/>
              </a:ext>
            </a:extLst>
          </p:cNvPr>
          <p:cNvSpPr txBox="1"/>
          <p:nvPr/>
        </p:nvSpPr>
        <p:spPr>
          <a:xfrm>
            <a:off x="500312" y="5046555"/>
            <a:ext cx="1121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oppure:</a:t>
            </a:r>
          </a:p>
        </p:txBody>
      </p:sp>
    </p:spTree>
    <p:extLst>
      <p:ext uri="{BB962C8B-B14F-4D97-AF65-F5344CB8AC3E}">
        <p14:creationId xmlns:p14="http://schemas.microsoft.com/office/powerpoint/2010/main" val="41593688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/>
      <p:bldP spid="39" grpId="0"/>
      <p:bldP spid="41" grpId="0"/>
      <p:bldP spid="42" grpId="0"/>
      <p:bldP spid="43" grpId="0"/>
      <p:bldP spid="3" grpId="0"/>
      <p:bldP spid="44" grpId="0"/>
      <p:bldP spid="45" grpId="0"/>
      <p:bldP spid="46" grpId="0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0C5CB1-8966-432C-87FE-0FB983349AC8}"/>
              </a:ext>
            </a:extLst>
          </p:cNvPr>
          <p:cNvSpPr txBox="1"/>
          <p:nvPr/>
        </p:nvSpPr>
        <p:spPr>
          <a:xfrm>
            <a:off x="4648940" y="168676"/>
            <a:ext cx="289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RAYLEIGH (3/3)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/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 ugello convergente è collegato ad un condotto circolare (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=0.01 </m:t>
                    </m:r>
                    <m:r>
                      <a:rPr lang="it-IT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nel quale è imposto un flusso d'energia nel modo calore. Le condizioni di ristagno sono: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4062A36-EA62-4358-89D4-267BB608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896645"/>
                <a:ext cx="11212497" cy="707886"/>
              </a:xfrm>
              <a:prstGeom prst="rect">
                <a:avLst/>
              </a:prstGeom>
              <a:blipFill>
                <a:blip r:embed="rId2"/>
                <a:stretch>
                  <a:fillRect l="-598" t="-3448" b="-1551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magine 13">
            <a:extLst>
              <a:ext uri="{FF2B5EF4-FFF2-40B4-BE49-F238E27FC236}">
                <a16:creationId xmlns:a16="http://schemas.microsoft.com/office/drawing/2014/main" id="{9DCDEFC9-3D8E-4CF5-B515-5EA615755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8682" y="4917988"/>
            <a:ext cx="5513128" cy="16426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/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portata, la pressione critica e il flusso di energia nel modo calore critico  quando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it-IT" sz="2000" i="1" dirty="0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=0.46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lo stesso flusso di energia nel modo calore, ma per una pressione ambiente di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it-IT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it-IT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</m:oMath>
                </a14:m>
                <a:r>
                  <a:rPr lang="it-IT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determinare la portata;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 pressione ambiente uguale a quella critica del punto a), ma per flusso di energia nel  modo calore uguale a </a:t>
                </a:r>
                <a14:m>
                  <m:oMath xmlns:m="http://schemas.openxmlformats.org/officeDocument/2006/math">
                    <m:r>
                      <a:rPr lang="it-IT" sz="2000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500 </m:t>
                    </m:r>
                    <m:r>
                      <a:rPr lang="it-IT" sz="2000" i="1" dirty="0" err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it-IT" sz="2000" i="1" dirty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it-IT" sz="20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determinare la portata.</a:t>
                </a:r>
              </a:p>
              <a:p>
                <a:endParaRPr lang="it-IT" sz="2000" dirty="0"/>
              </a:p>
            </p:txBody>
          </p:sp>
        </mc:Choice>
        <mc:Fallback xmlns="">
          <p:sp>
            <p:nvSpPr>
              <p:cNvPr id="2" name="CasellaDiTesto 1">
                <a:extLst>
                  <a:ext uri="{FF2B5EF4-FFF2-40B4-BE49-F238E27FC236}">
                    <a16:creationId xmlns:a16="http://schemas.microsoft.com/office/drawing/2014/main" id="{0E510541-36CF-4D3D-801A-4A82BBC38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4" y="2197768"/>
                <a:ext cx="10971554" cy="2862322"/>
              </a:xfrm>
              <a:prstGeom prst="rect">
                <a:avLst/>
              </a:prstGeom>
              <a:blipFill>
                <a:blip r:embed="rId4"/>
                <a:stretch>
                  <a:fillRect l="-500" t="-106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/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=150⋅</m:t>
                      </m:r>
                      <m:sSup>
                        <m:sSup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it-IT" sz="2000" i="1" dirty="0" err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𝑃𝑎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	  </m:t>
                      </m:r>
                      <m:sSub>
                        <m:sSubPr>
                          <m:ctrlP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01</m:t>
                          </m:r>
                        </m:sub>
                      </m:sSub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=300 </m:t>
                      </m:r>
                      <m:r>
                        <a:rPr lang="it-IT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𝐾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F5871585-A99B-496F-B71F-E5FFD8B16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442" y="1747261"/>
                <a:ext cx="4508094" cy="307777"/>
              </a:xfrm>
              <a:prstGeom prst="rect">
                <a:avLst/>
              </a:prstGeom>
              <a:blipFill>
                <a:blip r:embed="rId5"/>
                <a:stretch>
                  <a:fillRect l="-947" t="-4000" r="-677" b="-26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8266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2228</Words>
  <Application>Microsoft Office PowerPoint</Application>
  <PresentationFormat>Widescreen</PresentationFormat>
  <Paragraphs>338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Mirko Zaccara</dc:creator>
  <cp:lastModifiedBy>TOMMASO ASTARITA</cp:lastModifiedBy>
  <cp:revision>44</cp:revision>
  <dcterms:created xsi:type="dcterms:W3CDTF">2020-05-13T12:45:14Z</dcterms:created>
  <dcterms:modified xsi:type="dcterms:W3CDTF">2020-06-11T12:34:25Z</dcterms:modified>
</cp:coreProperties>
</file>