
<file path=[Content_Types].xml><?xml version="1.0" encoding="utf-8"?>
<Types xmlns="http://schemas.openxmlformats.org/package/2006/content-types">
  <Default Extension="xml" ContentType="application/xml"/>
  <Default Extension="mpeg" ContentType="video/unknown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embeddings/oleObject1.bin" ContentType="application/vnd.openxmlformats-officedocument.oleObject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4"/>
    <p:sldMasterId id="2147483938" r:id="rId5"/>
  </p:sldMasterIdLst>
  <p:notesMasterIdLst>
    <p:notesMasterId r:id="rId20"/>
  </p:notesMasterIdLst>
  <p:sldIdLst>
    <p:sldId id="285" r:id="rId6"/>
    <p:sldId id="286" r:id="rId7"/>
    <p:sldId id="287" r:id="rId8"/>
    <p:sldId id="288" r:id="rId9"/>
    <p:sldId id="289" r:id="rId10"/>
    <p:sldId id="290" r:id="rId11"/>
    <p:sldId id="291" r:id="rId12"/>
    <p:sldId id="292" r:id="rId13"/>
    <p:sldId id="293" r:id="rId14"/>
    <p:sldId id="329" r:id="rId15"/>
    <p:sldId id="294" r:id="rId16"/>
    <p:sldId id="295" r:id="rId17"/>
    <p:sldId id="297" r:id="rId18"/>
    <p:sldId id="330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9A4"/>
    <a:srgbClr val="E8E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9157" autoAdjust="0"/>
  </p:normalViewPr>
  <p:slideViewPr>
    <p:cSldViewPr>
      <p:cViewPr varScale="1">
        <p:scale>
          <a:sx n="79" d="100"/>
          <a:sy n="79" d="100"/>
        </p:scale>
        <p:origin x="-192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Master" Target="slideMasters/slideMaster2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DF3367-8529-4C73-AFAF-BB82F8114BC5}" type="datetimeFigureOut">
              <a:rPr lang="en-US" smtClean="0"/>
              <a:pPr/>
              <a:t>02/12/15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41EF14-A77B-4F29-8F05-C2C964821A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000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C846E4-0426-43CD-89D2-24EC62E12004}" type="slidenum">
              <a:rPr lang="es-ES_tradnl" smtClean="0">
                <a:solidFill>
                  <a:srgbClr val="000000"/>
                </a:solidFill>
              </a:rPr>
              <a:pPr/>
              <a:t>1</a:t>
            </a:fld>
            <a:endParaRPr lang="es-ES_tradnl" smtClean="0">
              <a:solidFill>
                <a:srgbClr val="000000"/>
              </a:solidFill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9829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E35206-E375-4B8E-B355-DFB2256E937A}" type="slidenum">
              <a:rPr lang="es-ES_tradnl" smtClean="0">
                <a:solidFill>
                  <a:srgbClr val="000000"/>
                </a:solidFill>
              </a:rPr>
              <a:pPr/>
              <a:t>10</a:t>
            </a:fld>
            <a:endParaRPr lang="es-ES_tradnl" smtClean="0">
              <a:solidFill>
                <a:srgbClr val="000000"/>
              </a:solidFill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3232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E35206-E375-4B8E-B355-DFB2256E937A}" type="slidenum">
              <a:rPr lang="es-ES_tradnl" smtClean="0">
                <a:solidFill>
                  <a:srgbClr val="000000"/>
                </a:solidFill>
              </a:rPr>
              <a:pPr/>
              <a:t>11</a:t>
            </a:fld>
            <a:endParaRPr lang="es-ES_tradnl" smtClean="0">
              <a:solidFill>
                <a:srgbClr val="000000"/>
              </a:solidFill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3154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E35206-E375-4B8E-B355-DFB2256E937A}" type="slidenum">
              <a:rPr lang="es-ES_tradnl" smtClean="0">
                <a:solidFill>
                  <a:srgbClr val="000000"/>
                </a:solidFill>
              </a:rPr>
              <a:pPr/>
              <a:t>12</a:t>
            </a:fld>
            <a:endParaRPr lang="es-ES_tradnl" smtClean="0">
              <a:solidFill>
                <a:srgbClr val="000000"/>
              </a:solidFill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6512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E35206-E375-4B8E-B355-DFB2256E937A}" type="slidenum">
              <a:rPr lang="es-ES_tradnl" smtClean="0">
                <a:solidFill>
                  <a:srgbClr val="000000"/>
                </a:solidFill>
              </a:rPr>
              <a:pPr/>
              <a:t>13</a:t>
            </a:fld>
            <a:endParaRPr lang="es-ES_tradnl" smtClean="0">
              <a:solidFill>
                <a:srgbClr val="000000"/>
              </a:solidFill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1234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E35206-E375-4B8E-B355-DFB2256E937A}" type="slidenum">
              <a:rPr lang="es-ES_tradnl" smtClean="0">
                <a:solidFill>
                  <a:srgbClr val="000000"/>
                </a:solidFill>
              </a:rPr>
              <a:pPr/>
              <a:t>14</a:t>
            </a:fld>
            <a:endParaRPr lang="es-ES_tradnl" smtClean="0">
              <a:solidFill>
                <a:srgbClr val="000000"/>
              </a:solidFill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219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8B4703-479B-4572-B150-8BA78E0BB545}" type="slidenum">
              <a:rPr lang="es-ES_tradnl" smtClean="0">
                <a:solidFill>
                  <a:srgbClr val="000000"/>
                </a:solidFill>
              </a:rPr>
              <a:pPr/>
              <a:t>2</a:t>
            </a:fld>
            <a:endParaRPr lang="es-ES_tradnl" smtClean="0">
              <a:solidFill>
                <a:srgbClr val="000000"/>
              </a:solidFill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6266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DF855D-78B7-46EF-9DF0-9B05340FA746}" type="slidenum">
              <a:rPr lang="es-ES_tradnl" smtClean="0">
                <a:solidFill>
                  <a:srgbClr val="000000"/>
                </a:solidFill>
              </a:rPr>
              <a:pPr/>
              <a:t>3</a:t>
            </a:fld>
            <a:endParaRPr lang="es-ES_tradnl" smtClean="0">
              <a:solidFill>
                <a:srgbClr val="000000"/>
              </a:solidFill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8874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17AF9D-9F95-4054-AC6B-2F29C3CE0606}" type="slidenum">
              <a:rPr lang="es-ES_tradnl" smtClean="0">
                <a:solidFill>
                  <a:srgbClr val="000000"/>
                </a:solidFill>
              </a:rPr>
              <a:pPr/>
              <a:t>4</a:t>
            </a:fld>
            <a:endParaRPr lang="es-ES_tradnl" smtClean="0">
              <a:solidFill>
                <a:srgbClr val="000000"/>
              </a:solidFill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977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4D6CD7-9670-4743-87EC-BDABB346048C}" type="slidenum">
              <a:rPr lang="es-ES_tradnl" smtClean="0">
                <a:solidFill>
                  <a:srgbClr val="000000"/>
                </a:solidFill>
              </a:rPr>
              <a:pPr/>
              <a:t>5</a:t>
            </a:fld>
            <a:endParaRPr lang="es-ES_tradnl" smtClean="0">
              <a:solidFill>
                <a:srgbClr val="000000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2552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B81037-EA14-4856-B5C2-BBAD59B78870}" type="slidenum">
              <a:rPr lang="es-ES_tradnl" smtClean="0">
                <a:solidFill>
                  <a:srgbClr val="000000"/>
                </a:solidFill>
              </a:rPr>
              <a:pPr/>
              <a:t>6</a:t>
            </a:fld>
            <a:endParaRPr lang="es-ES_tradnl" smtClean="0">
              <a:solidFill>
                <a:srgbClr val="000000"/>
              </a:solidFill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1668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E35206-E375-4B8E-B355-DFB2256E937A}" type="slidenum">
              <a:rPr lang="es-ES_tradnl" smtClean="0">
                <a:solidFill>
                  <a:srgbClr val="000000"/>
                </a:solidFill>
              </a:rPr>
              <a:pPr/>
              <a:t>7</a:t>
            </a:fld>
            <a:endParaRPr lang="es-ES_tradnl" smtClean="0">
              <a:solidFill>
                <a:srgbClr val="000000"/>
              </a:solidFill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2830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E35206-E375-4B8E-B355-DFB2256E937A}" type="slidenum">
              <a:rPr lang="es-ES_tradnl" smtClean="0">
                <a:solidFill>
                  <a:srgbClr val="000000"/>
                </a:solidFill>
              </a:rPr>
              <a:pPr/>
              <a:t>8</a:t>
            </a:fld>
            <a:endParaRPr lang="es-ES_tradnl" smtClean="0">
              <a:solidFill>
                <a:srgbClr val="000000"/>
              </a:solidFill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8056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E35206-E375-4B8E-B355-DFB2256E937A}" type="slidenum">
              <a:rPr lang="es-ES_tradnl" smtClean="0">
                <a:solidFill>
                  <a:srgbClr val="000000"/>
                </a:solidFill>
              </a:rPr>
              <a:pPr/>
              <a:t>9</a:t>
            </a:fld>
            <a:endParaRPr lang="es-ES_tradnl" smtClean="0">
              <a:solidFill>
                <a:srgbClr val="000000"/>
              </a:solidFill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40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3528" y="2350331"/>
            <a:ext cx="8352928" cy="1077218"/>
          </a:xfrm>
        </p:spPr>
        <p:txBody>
          <a:bodyPr anchor="ctr">
            <a:spAutoFit/>
          </a:bodyPr>
          <a:lstStyle>
            <a:lvl1pPr marL="0" indent="0" algn="ctr">
              <a:buNone/>
              <a:defRPr sz="32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on two lines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>
                <a:solidFill>
                  <a:srgbClr val="1C3F94"/>
                </a:solidFill>
              </a:rPr>
              <a:pPr/>
              <a:t>‹#›</a:t>
            </a:fld>
            <a:endParaRPr lang="en-US">
              <a:solidFill>
                <a:srgbClr val="1C3F94"/>
              </a:solidFill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323850" y="4155271"/>
            <a:ext cx="8351838" cy="492443"/>
          </a:xfrm>
        </p:spPr>
        <p:txBody>
          <a:bodyPr anchor="ctr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r>
              <a:rPr lang="en-GB" dirty="0" smtClean="0">
                <a:ea typeface="+mn-ea"/>
              </a:rPr>
              <a:t>Subtitle or author’s name of the slideshow</a:t>
            </a:r>
            <a:endParaRPr lang="en-US" dirty="0" smtClean="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55036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9284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826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29846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28037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03120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32002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4286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76595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75015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1971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23850" y="1916832"/>
            <a:ext cx="8424863" cy="4249018"/>
          </a:xfrm>
        </p:spPr>
        <p:txBody>
          <a:bodyPr>
            <a:normAutofit/>
          </a:bodyPr>
          <a:lstStyle>
            <a:lvl1pPr indent="-180000">
              <a:buFont typeface="Arial" pitchFamily="34" charset="0"/>
              <a:buNone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23850" y="1268289"/>
            <a:ext cx="8424863" cy="446276"/>
          </a:xfrm>
          <a:ln w="6350">
            <a:noFill/>
          </a:ln>
        </p:spPr>
        <p:txBody>
          <a:bodyPr>
            <a:spAutoFit/>
          </a:bodyPr>
          <a:lstStyle>
            <a:lvl1pPr marL="0" indent="0">
              <a:defRPr sz="23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I&amp;C integration of EU diagnostics in the ITER tokamak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>
                <a:solidFill>
                  <a:srgbClr val="1C3F94"/>
                </a:solidFill>
              </a:rPr>
              <a:pPr/>
              <a:t>‹#›</a:t>
            </a:fld>
            <a:endParaRPr lang="en-US" dirty="0">
              <a:solidFill>
                <a:srgbClr val="1C3F94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77733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10831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04389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98366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70688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Title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775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973" y="1964267"/>
            <a:ext cx="5714228" cy="2421464"/>
          </a:xfrm>
        </p:spPr>
        <p:txBody>
          <a:bodyPr anchor="b">
            <a:normAutofit/>
          </a:bodyPr>
          <a:lstStyle>
            <a:lvl1pPr algn="r">
              <a:defRPr sz="4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973" y="4385733"/>
            <a:ext cx="5714228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52311" y="5870576"/>
            <a:ext cx="1212173" cy="377825"/>
          </a:xfrm>
        </p:spPr>
        <p:txBody>
          <a:bodyPr/>
          <a:lstStyle/>
          <a:p>
            <a:fld id="{4AAD347D-5ACD-4C99-B74B-A9C85AD731AF}" type="datetimeFigureOut">
              <a:rPr lang="en-US" smtClean="0"/>
              <a:t>02/12/15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973" y="5870576"/>
            <a:ext cx="3932137" cy="377825"/>
          </a:xfrm>
        </p:spPr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I&amp;C integration of EU diagnostics in the ITER tokamak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40685" y="5870576"/>
            <a:ext cx="417516" cy="377825"/>
          </a:xfrm>
        </p:spPr>
        <p:txBody>
          <a:bodyPr/>
          <a:lstStyle/>
          <a:p>
            <a:fld id="{0B55C215-7F9A-4AB7-8398-183B47447BCF}" type="slidenum">
              <a:rPr lang="en-US" smtClean="0">
                <a:solidFill>
                  <a:srgbClr val="1C3F94"/>
                </a:solidFill>
              </a:rPr>
              <a:pPr/>
              <a:t>‹#›</a:t>
            </a:fld>
            <a:endParaRPr lang="en-US" dirty="0">
              <a:solidFill>
                <a:srgbClr val="1C3F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843592"/>
      </p:ext>
    </p:extLst>
  </p:cSld>
  <p:clrMapOvr>
    <a:masterClrMapping/>
  </p:clrMapOvr>
  <p:hf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02/12/15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I&amp;C integration of EU diagnostics in the ITER tokamak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>
                <a:solidFill>
                  <a:srgbClr val="1C3F94"/>
                </a:solidFill>
              </a:rPr>
              <a:pPr/>
              <a:t>‹#›</a:t>
            </a:fld>
            <a:endParaRPr lang="en-US" dirty="0">
              <a:solidFill>
                <a:srgbClr val="1C3F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48825"/>
      </p:ext>
    </p:extLst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3308581"/>
            <a:ext cx="77724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4777381"/>
            <a:ext cx="777240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02/12/15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I&amp;C integration of EU diagnostics in the ITER tokamak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>
                <a:solidFill>
                  <a:srgbClr val="1C3F94"/>
                </a:solidFill>
              </a:rPr>
              <a:pPr/>
              <a:t>‹#›</a:t>
            </a:fld>
            <a:endParaRPr lang="en-US" dirty="0">
              <a:solidFill>
                <a:srgbClr val="1C3F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750171"/>
      </p:ext>
    </p:extLst>
  </p:cSld>
  <p:clrMapOvr>
    <a:masterClrMapping/>
  </p:clrMapOvr>
  <p:hf hd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2142068"/>
            <a:ext cx="3813048" cy="364913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6553" y="2142068"/>
            <a:ext cx="3813048" cy="364913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02/12/15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I&amp;C integration of EU diagnostics in the ITER tokamak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>
                <a:solidFill>
                  <a:srgbClr val="1C3F94"/>
                </a:solidFill>
              </a:rPr>
              <a:pPr/>
              <a:t>‹#›</a:t>
            </a:fld>
            <a:endParaRPr lang="en-US" dirty="0">
              <a:solidFill>
                <a:srgbClr val="1C3F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62423"/>
      </p:ext>
    </p:extLst>
  </p:cSld>
  <p:clrMapOvr>
    <a:masterClrMapping/>
  </p:clrMapOvr>
  <p:hf hd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3480" y="2218267"/>
            <a:ext cx="354060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70201"/>
            <a:ext cx="3813048" cy="292099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1120" y="2218267"/>
            <a:ext cx="35184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6552" y="2870201"/>
            <a:ext cx="3813048" cy="292099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02/12/15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I&amp;C integration of EU diagnostics in the ITER tokamak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>
                <a:solidFill>
                  <a:srgbClr val="1C3F94"/>
                </a:solidFill>
              </a:rPr>
              <a:pPr/>
              <a:t>‹#›</a:t>
            </a:fld>
            <a:endParaRPr lang="en-US" dirty="0">
              <a:solidFill>
                <a:srgbClr val="1C3F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641303"/>
      </p:ext>
    </p:extLst>
  </p:cSld>
  <p:clrMapOvr>
    <a:masterClrMapping/>
  </p:clrMapOvr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609601"/>
            <a:ext cx="7772400" cy="145626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02/12/15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I&amp;C integration of EU diagnostics in the ITER tokamak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>
                <a:solidFill>
                  <a:srgbClr val="1C3F94"/>
                </a:solidFill>
              </a:rPr>
              <a:pPr/>
              <a:t>‹#›</a:t>
            </a:fld>
            <a:endParaRPr lang="en-US" dirty="0">
              <a:solidFill>
                <a:srgbClr val="1C3F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946526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908720"/>
            <a:ext cx="9144000" cy="5616624"/>
          </a:xfrm>
          <a:prstGeom prst="rect">
            <a:avLst/>
          </a:prstGeom>
          <a:gradFill>
            <a:gsLst>
              <a:gs pos="0">
                <a:schemeClr val="bg1"/>
              </a:gs>
              <a:gs pos="51000">
                <a:srgbClr val="E8E8E8"/>
              </a:gs>
              <a:gs pos="100000">
                <a:schemeClr val="bg1"/>
              </a:gs>
            </a:gsLst>
          </a:gradFill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I&amp;C integration of EU diagnostics in the ITER tokamak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B55C215-7F9A-4AB7-8398-183B47447BCF}" type="slidenum">
              <a:rPr lang="en-US" smtClean="0">
                <a:solidFill>
                  <a:srgbClr val="1C3F94"/>
                </a:solidFill>
              </a:rPr>
              <a:pPr/>
              <a:t>‹#›</a:t>
            </a:fld>
            <a:endParaRPr lang="en-US" dirty="0">
              <a:solidFill>
                <a:srgbClr val="1C3F94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84213" y="3356793"/>
            <a:ext cx="7704137" cy="576263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600" b="1" i="0" u="none" strike="noStrike" kern="1200" cap="none" spc="0" normalizeH="0" baseline="0" noProof="0">
                <a:ln w="1905">
                  <a:noFill/>
                </a:ln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78000">
                      <a:schemeClr val="accent4">
                        <a:lumMod val="75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Arial" pitchFamily="34" charset="0"/>
                <a:cs typeface="Arial" pitchFamily="34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smtClean="0">
                <a:ln w="1905">
                  <a:noFill/>
                </a:ln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82000">
                      <a:schemeClr val="accent4">
                        <a:lumMod val="75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Click</a:t>
            </a:r>
            <a:r>
              <a:rPr kumimoji="0" lang="en-US" sz="3500" b="1" i="0" u="none" strike="noStrike" kern="1200" cap="none" spc="0" normalizeH="0" baseline="0" noProof="0" dirty="0" smtClean="0">
                <a:ln w="1905">
                  <a:noFill/>
                </a:ln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78000">
                      <a:schemeClr val="accent3">
                        <a:lumMod val="75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smtClean="0">
                <a:ln w="1905">
                  <a:noFill/>
                </a:ln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78000">
                      <a:schemeClr val="accent4">
                        <a:lumMod val="75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to edit Master</a:t>
            </a:r>
            <a:r>
              <a:rPr kumimoji="0" lang="en-US" sz="3500" b="1" i="0" u="none" strike="noStrike" kern="1200" cap="none" spc="0" normalizeH="0" baseline="0" noProof="0" dirty="0" smtClean="0">
                <a:ln w="1905">
                  <a:noFill/>
                </a:ln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78000">
                      <a:schemeClr val="accent3">
                        <a:lumMod val="75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smtClean="0">
                <a:ln w="1905">
                  <a:noFill/>
                </a:ln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80000">
                      <a:schemeClr val="accent4">
                        <a:lumMod val="75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title</a:t>
            </a:r>
            <a:r>
              <a:rPr kumimoji="0" lang="en-US" sz="3500" b="1" i="0" u="none" strike="noStrike" kern="1200" cap="none" spc="0" normalizeH="0" baseline="0" noProof="0" dirty="0" smtClean="0">
                <a:ln w="1905">
                  <a:noFill/>
                </a:ln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78000">
                      <a:schemeClr val="accent3">
                        <a:lumMod val="75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smtClean="0">
                <a:ln w="1905">
                  <a:noFill/>
                </a:ln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78000">
                      <a:schemeClr val="accent4">
                        <a:lumMod val="75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style</a:t>
            </a:r>
          </a:p>
        </p:txBody>
      </p:sp>
    </p:spTree>
    <p:extLst>
      <p:ext uri="{BB962C8B-B14F-4D97-AF65-F5344CB8AC3E}">
        <p14:creationId xmlns:p14="http://schemas.microsoft.com/office/powerpoint/2010/main" val="25014301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02/12/15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I&amp;C integration of EU diagnostics in the ITER tokamak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>
                <a:solidFill>
                  <a:srgbClr val="1C3F94"/>
                </a:solidFill>
              </a:rPr>
              <a:pPr/>
              <a:t>‹#›</a:t>
            </a:fld>
            <a:endParaRPr lang="en-US" dirty="0">
              <a:solidFill>
                <a:srgbClr val="1C3F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597908"/>
      </p:ext>
    </p:extLst>
  </p:cSld>
  <p:clrMapOvr>
    <a:masterClrMapping/>
  </p:clrMapOvr>
  <p:hf hd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718" y="1557868"/>
            <a:ext cx="2862910" cy="1439332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6144" y="609601"/>
            <a:ext cx="4627975" cy="5181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718" y="2997200"/>
            <a:ext cx="2862910" cy="184573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02/12/15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I&amp;C integration of EU diagnostics in the ITER tokamak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>
                <a:solidFill>
                  <a:srgbClr val="1C3F94"/>
                </a:solidFill>
              </a:rPr>
              <a:pPr/>
              <a:t>‹#›</a:t>
            </a:fld>
            <a:endParaRPr lang="en-US" dirty="0">
              <a:solidFill>
                <a:srgbClr val="1C3F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520449"/>
      </p:ext>
    </p:extLst>
  </p:cSld>
  <p:clrMapOvr>
    <a:masterClrMapping/>
  </p:clrMapOvr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128" y="1735672"/>
            <a:ext cx="4097204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29200" y="914400"/>
            <a:ext cx="3200400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600" dirty="0"/>
            </a:lvl1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2128" y="3107272"/>
            <a:ext cx="4097204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02/12/15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I&amp;C integration of EU diagnostics in the ITER tokamak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>
                <a:solidFill>
                  <a:srgbClr val="1C3F94"/>
                </a:solidFill>
              </a:rPr>
              <a:pPr/>
              <a:t>‹#›</a:t>
            </a:fld>
            <a:endParaRPr lang="en-US" dirty="0">
              <a:solidFill>
                <a:srgbClr val="1C3F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541708"/>
      </p:ext>
    </p:extLst>
  </p:cSld>
  <p:clrMapOvr>
    <a:masterClrMapping/>
  </p:clrMapOvr>
  <p:hf hd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4732865"/>
            <a:ext cx="7772400" cy="566738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4401" y="932112"/>
            <a:ext cx="6858000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600"/>
            </a:lvl1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5299603"/>
            <a:ext cx="77724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02/12/15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I&amp;C integration of EU diagnostics in the ITER tokamak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>
                <a:solidFill>
                  <a:srgbClr val="1C3F94"/>
                </a:solidFill>
              </a:rPr>
              <a:pPr/>
              <a:t>‹#›</a:t>
            </a:fld>
            <a:endParaRPr lang="en-US" dirty="0">
              <a:solidFill>
                <a:srgbClr val="1C3F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925988"/>
      </p:ext>
    </p:extLst>
  </p:cSld>
  <p:clrMapOvr>
    <a:masterClrMapping/>
  </p:clrMapOvr>
  <p:hf hd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609602"/>
            <a:ext cx="7772399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4343400"/>
            <a:ext cx="7772399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02/12/15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I&amp;C integration of EU diagnostics in the ITER tokamak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>
                <a:solidFill>
                  <a:srgbClr val="1C3F94"/>
                </a:solidFill>
              </a:rPr>
              <a:pPr/>
              <a:t>‹#›</a:t>
            </a:fld>
            <a:endParaRPr lang="en-US" dirty="0">
              <a:solidFill>
                <a:srgbClr val="1C3F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385222"/>
      </p:ext>
    </p:extLst>
  </p:cSld>
  <p:clrMapOvr>
    <a:masterClrMapping/>
  </p:clrMapOvr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1796" y="71811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35800" y="275167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79115" y="609602"/>
            <a:ext cx="7091297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88671" y="3352800"/>
            <a:ext cx="6876133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2266" y="4343400"/>
            <a:ext cx="77724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02/12/15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I&amp;C integration of EU diagnostics in the ITER tokamak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>
                <a:solidFill>
                  <a:srgbClr val="1C3F94"/>
                </a:solidFill>
              </a:rPr>
              <a:pPr/>
              <a:t>‹#›</a:t>
            </a:fld>
            <a:endParaRPr lang="en-US" dirty="0">
              <a:solidFill>
                <a:srgbClr val="1C3F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444544"/>
      </p:ext>
    </p:extLst>
  </p:cSld>
  <p:clrMapOvr>
    <a:masterClrMapping/>
  </p:clrMapOvr>
  <p:hf hd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291648"/>
            <a:ext cx="7772401" cy="1468800"/>
          </a:xfrm>
        </p:spPr>
        <p:txBody>
          <a:bodyPr anchor="b">
            <a:normAutofit/>
          </a:bodyPr>
          <a:lstStyle>
            <a:lvl1pPr algn="l">
              <a:defRPr sz="2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760448"/>
            <a:ext cx="7772402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02/12/15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I&amp;C integration of EU diagnostics in the ITER tokamak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>
                <a:solidFill>
                  <a:srgbClr val="1C3F94"/>
                </a:solidFill>
              </a:rPr>
              <a:pPr/>
              <a:t>‹#›</a:t>
            </a:fld>
            <a:endParaRPr lang="en-US" dirty="0">
              <a:solidFill>
                <a:srgbClr val="1C3F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28929"/>
      </p:ext>
    </p:extLst>
  </p:cSld>
  <p:clrMapOvr>
    <a:masterClrMapping/>
  </p:clrMapOvr>
  <p:hf hd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1796" y="71811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35800" y="275167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879115" y="609602"/>
            <a:ext cx="7091297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200" y="3886200"/>
            <a:ext cx="7772401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775200"/>
            <a:ext cx="7772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02/12/15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I&amp;C integration of EU diagnostics in the ITER tokamak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>
                <a:solidFill>
                  <a:srgbClr val="1C3F94"/>
                </a:solidFill>
              </a:rPr>
              <a:pPr/>
              <a:t>‹#›</a:t>
            </a:fld>
            <a:endParaRPr lang="en-US" dirty="0">
              <a:solidFill>
                <a:srgbClr val="1C3F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471434"/>
      </p:ext>
    </p:extLst>
  </p:cSld>
  <p:clrMapOvr>
    <a:masterClrMapping/>
  </p:clrMapOvr>
  <p:hf hd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40" y="609602"/>
            <a:ext cx="7772401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64440" y="3505200"/>
            <a:ext cx="777240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4439" y="4343400"/>
            <a:ext cx="7772401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02/12/15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I&amp;C integration of EU diagnostics in the ITER tokamak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>
                <a:solidFill>
                  <a:srgbClr val="1C3F94"/>
                </a:solidFill>
              </a:rPr>
              <a:pPr/>
              <a:t>‹#›</a:t>
            </a:fld>
            <a:endParaRPr lang="en-US" dirty="0">
              <a:solidFill>
                <a:srgbClr val="1C3F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50101"/>
      </p:ext>
    </p:extLst>
  </p:cSld>
  <p:clrMapOvr>
    <a:masterClrMapping/>
  </p:clrMapOvr>
  <p:hf hd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02/12/15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I&amp;C integration of EU diagnostics in the ITER tokamak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>
                <a:solidFill>
                  <a:srgbClr val="1C3F94"/>
                </a:solidFill>
              </a:rPr>
              <a:pPr/>
              <a:t>‹#›</a:t>
            </a:fld>
            <a:endParaRPr lang="en-US" dirty="0">
              <a:solidFill>
                <a:srgbClr val="1C3F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226505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I&amp;C integration of EU diagnostics in the ITER tokamak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>
                <a:solidFill>
                  <a:srgbClr val="1C3F94"/>
                </a:solidFill>
              </a:rPr>
              <a:pPr/>
              <a:t>‹#›</a:t>
            </a:fld>
            <a:endParaRPr lang="en-US" dirty="0">
              <a:solidFill>
                <a:srgbClr val="1C3F94"/>
              </a:solidFill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323528" y="250969"/>
            <a:ext cx="6336704" cy="45140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23528" y="1268289"/>
            <a:ext cx="8425185" cy="446276"/>
          </a:xfrm>
        </p:spPr>
        <p:txBody>
          <a:bodyPr>
            <a:spAutoFit/>
          </a:bodyPr>
          <a:lstStyle>
            <a:lvl1pPr>
              <a:defRPr sz="23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5"/>
          </p:nvPr>
        </p:nvSpPr>
        <p:spPr>
          <a:xfrm>
            <a:off x="323726" y="1916113"/>
            <a:ext cx="4032250" cy="1528624"/>
          </a:xfrm>
        </p:spPr>
        <p:txBody>
          <a:bodyPr>
            <a:spAutoFit/>
          </a:bodyPr>
          <a:lstStyle>
            <a:lvl1pPr marL="0" indent="-201600">
              <a:buFont typeface="Arial" pitchFamily="34" charset="0"/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6"/>
          </p:nvPr>
        </p:nvSpPr>
        <p:spPr>
          <a:xfrm>
            <a:off x="4716016" y="1916832"/>
            <a:ext cx="4032250" cy="1528624"/>
          </a:xfrm>
        </p:spPr>
        <p:txBody>
          <a:bodyPr>
            <a:sp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2146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2978" y="609600"/>
            <a:ext cx="1676621" cy="5181601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990184" cy="5181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02/12/15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I&amp;C integration of EU diagnostics in the ITER tokamak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>
                <a:solidFill>
                  <a:srgbClr val="1C3F94"/>
                </a:solidFill>
              </a:rPr>
              <a:pPr/>
              <a:t>‹#›</a:t>
            </a:fld>
            <a:endParaRPr lang="en-US" dirty="0">
              <a:solidFill>
                <a:srgbClr val="1C3F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958467"/>
      </p:ext>
    </p:extLst>
  </p:cSld>
  <p:clrMapOvr>
    <a:masterClrMapping/>
  </p:clrMapOvr>
  <p:hf hd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4753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590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83428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08167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32395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29595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95573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65605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1467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cap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I&amp;C integration of EU diagnostics in the ITER tokamak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>
                <a:solidFill>
                  <a:srgbClr val="1C3F94"/>
                </a:solidFill>
              </a:rPr>
              <a:pPr/>
              <a:t>‹#›</a:t>
            </a:fld>
            <a:endParaRPr lang="en-US" dirty="0">
              <a:solidFill>
                <a:srgbClr val="1C3F94"/>
              </a:solidFill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323528" y="250969"/>
            <a:ext cx="6336704" cy="45140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23850" y="1268289"/>
            <a:ext cx="8424863" cy="446276"/>
          </a:xfrm>
        </p:spPr>
        <p:txBody>
          <a:bodyPr>
            <a:spAutoFit/>
          </a:bodyPr>
          <a:lstStyle>
            <a:lvl1pPr>
              <a:defRPr sz="23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4716463" y="5792633"/>
            <a:ext cx="4032000" cy="307777"/>
          </a:xfrm>
        </p:spPr>
        <p:txBody>
          <a:bodyPr wrap="square" anchor="t">
            <a:spAutoFit/>
          </a:bodyPr>
          <a:lstStyle>
            <a:lvl1pPr>
              <a:defRPr sz="1400" i="1">
                <a:solidFill>
                  <a:schemeClr val="accent2">
                    <a:lumMod val="50000"/>
                  </a:schemeClr>
                </a:solidFill>
              </a:defRPr>
            </a:lvl1pPr>
            <a:lvl2pPr algn="l">
              <a:buNone/>
              <a:defRPr sz="1800" baseline="0"/>
            </a:lvl2pPr>
          </a:lstStyle>
          <a:p>
            <a:pPr lvl="0"/>
            <a:r>
              <a:rPr lang="en-GB" dirty="0" smtClean="0"/>
              <a:t>Caption text</a:t>
            </a:r>
            <a:endParaRPr lang="en-US" dirty="0"/>
          </a:p>
        </p:txBody>
      </p:sp>
      <p:sp>
        <p:nvSpPr>
          <p:cNvPr id="13" name="Content Placeholder 10"/>
          <p:cNvSpPr>
            <a:spLocks noGrp="1"/>
          </p:cNvSpPr>
          <p:nvPr>
            <p:ph sz="quarter" idx="16"/>
          </p:nvPr>
        </p:nvSpPr>
        <p:spPr>
          <a:xfrm>
            <a:off x="323726" y="1916113"/>
            <a:ext cx="4032250" cy="1528624"/>
          </a:xfrm>
        </p:spPr>
        <p:txBody>
          <a:bodyPr>
            <a:spAutoFit/>
          </a:bodyPr>
          <a:lstStyle>
            <a:lvl1pPr indent="-180000"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Content Placeholder 10"/>
          <p:cNvSpPr>
            <a:spLocks noGrp="1"/>
          </p:cNvSpPr>
          <p:nvPr>
            <p:ph sz="quarter" idx="17"/>
          </p:nvPr>
        </p:nvSpPr>
        <p:spPr>
          <a:xfrm>
            <a:off x="4716016" y="1916833"/>
            <a:ext cx="4032250" cy="1528624"/>
          </a:xfrm>
        </p:spPr>
        <p:txBody>
          <a:bodyPr>
            <a:spAutoFit/>
          </a:bodyPr>
          <a:lstStyle>
            <a:lvl1pPr indent="-180000"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323528" y="5805264"/>
            <a:ext cx="4032000" cy="307777"/>
          </a:xfrm>
        </p:spPr>
        <p:txBody>
          <a:bodyPr wrap="square" anchor="t">
            <a:spAutoFit/>
          </a:bodyPr>
          <a:lstStyle>
            <a:lvl1pPr>
              <a:defRPr sz="1400" i="1">
                <a:solidFill>
                  <a:schemeClr val="accent2">
                    <a:lumMod val="50000"/>
                  </a:schemeClr>
                </a:solidFill>
              </a:defRPr>
            </a:lvl1pPr>
            <a:lvl2pPr algn="l">
              <a:buNone/>
              <a:defRPr sz="1800" baseline="0"/>
            </a:lvl2pPr>
          </a:lstStyle>
          <a:p>
            <a:pPr lvl="0"/>
            <a:r>
              <a:rPr lang="en-GB" dirty="0" smtClean="0"/>
              <a:t>Caption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4928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45381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79217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19288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88376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5722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0" y="0"/>
            <a:ext cx="9144000" cy="6525344"/>
          </a:xfrm>
        </p:spPr>
        <p:txBody>
          <a:bodyPr/>
          <a:lstStyle>
            <a:lvl1pPr indent="-180000"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516052"/>
            <a:ext cx="9144000" cy="369332"/>
          </a:xfrm>
          <a:solidFill>
            <a:schemeClr val="tx2"/>
          </a:solidFill>
        </p:spPr>
        <p:txBody>
          <a:bodyPr wrap="square">
            <a:spAutoFit/>
          </a:bodyPr>
          <a:lstStyle>
            <a:lvl1pPr>
              <a:defRPr sz="1800">
                <a:solidFill>
                  <a:schemeClr val="bg2"/>
                </a:solidFill>
              </a:defRPr>
            </a:lvl1pPr>
            <a:lvl2pPr>
              <a:buNone/>
              <a:defRPr>
                <a:solidFill>
                  <a:schemeClr val="bg2"/>
                </a:solidFill>
              </a:defRPr>
            </a:lvl2pPr>
          </a:lstStyle>
          <a:p>
            <a:pPr lvl="1"/>
            <a:r>
              <a:rPr lang="en-GB" dirty="0" smtClean="0"/>
              <a:t>Caption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84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I&amp;C integration of EU diagnostics in the ITER tokamak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>
                <a:solidFill>
                  <a:srgbClr val="1C3F94"/>
                </a:solidFill>
              </a:rPr>
              <a:pPr/>
              <a:t>‹#›</a:t>
            </a:fld>
            <a:endParaRPr lang="en-US">
              <a:solidFill>
                <a:srgbClr val="1C3F94"/>
              </a:solidFill>
            </a:endParaRP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323528" y="250969"/>
            <a:ext cx="6336704" cy="45140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551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ig Si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I&amp;C integration of EU diagnostics in the ITER tokamak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5C215-7F9A-4AB7-8398-183B47447BCF}" type="slidenum">
              <a:rPr lang="en-US" smtClean="0">
                <a:solidFill>
                  <a:srgbClr val="1C3F94"/>
                </a:solidFill>
              </a:rPr>
              <a:pPr/>
              <a:t>‹#›</a:t>
            </a:fld>
            <a:endParaRPr lang="en-US">
              <a:solidFill>
                <a:srgbClr val="1C3F94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  <a:effectLst>
                  <a:outerShdw blurRad="76200" algn="ctr" rotWithShape="0">
                    <a:prstClr val="black">
                      <a:alpha val="52000"/>
                    </a:prst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23850" y="1916832"/>
            <a:ext cx="8424863" cy="4249018"/>
          </a:xfrm>
        </p:spPr>
        <p:txBody>
          <a:bodyPr>
            <a:normAutofit/>
          </a:bodyPr>
          <a:lstStyle>
            <a:lvl1pPr indent="-180000">
              <a:buFont typeface="Arial" pitchFamily="34" charset="0"/>
              <a:buNone/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buFont typeface="Arial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Font typeface="Arial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Font typeface="Arial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Font typeface="Arial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23850" y="1268289"/>
            <a:ext cx="8424863" cy="446276"/>
          </a:xfrm>
          <a:ln w="6350">
            <a:noFill/>
          </a:ln>
        </p:spPr>
        <p:txBody>
          <a:bodyPr>
            <a:spAutoFit/>
          </a:bodyPr>
          <a:lstStyle>
            <a:lvl1pPr marL="0" indent="0">
              <a:defRPr sz="23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3294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2257514"/>
            <a:ext cx="7560840" cy="451406"/>
          </a:xfrm>
        </p:spPr>
        <p:txBody>
          <a:bodyPr/>
          <a:lstStyle>
            <a:lvl1pPr algn="ctr">
              <a:defRPr sz="3200" b="1" cap="none" spc="0">
                <a:ln w="1905"/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78000">
                      <a:schemeClr val="accent3">
                        <a:lumMod val="7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52000"/>
                    </a:srgbClr>
                  </a:inn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755650" y="3964686"/>
            <a:ext cx="7561263" cy="369332"/>
          </a:xfrm>
        </p:spPr>
        <p:txBody>
          <a:bodyPr anchor="ctr">
            <a:spAutoFit/>
          </a:bodyPr>
          <a:lstStyle>
            <a:lvl1pPr algn="l">
              <a:defRPr b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3500" dist="50800" dir="16200000">
                    <a:schemeClr val="tx1">
                      <a:alpha val="54000"/>
                    </a:schemeClr>
                  </a:innerShdw>
                </a:effectLst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2799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theme" Target="../theme/theme1.xml"/><Relationship Id="rId2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47.xml"/><Relationship Id="rId25" Type="http://schemas.openxmlformats.org/officeDocument/2006/relationships/slideLayout" Target="../slideLayouts/slideLayout48.xml"/><Relationship Id="rId26" Type="http://schemas.openxmlformats.org/officeDocument/2006/relationships/slideLayout" Target="../slideLayouts/slideLayout49.xml"/><Relationship Id="rId27" Type="http://schemas.openxmlformats.org/officeDocument/2006/relationships/slideLayout" Target="../slideLayouts/slideLayout50.xml"/><Relationship Id="rId28" Type="http://schemas.openxmlformats.org/officeDocument/2006/relationships/slideLayout" Target="../slideLayouts/slideLayout51.xml"/><Relationship Id="rId29" Type="http://schemas.openxmlformats.org/officeDocument/2006/relationships/slideLayout" Target="../slideLayouts/slideLayout52.xml"/><Relationship Id="rId30" Type="http://schemas.openxmlformats.org/officeDocument/2006/relationships/slideLayout" Target="../slideLayouts/slideLayout53.xml"/><Relationship Id="rId31" Type="http://schemas.openxmlformats.org/officeDocument/2006/relationships/slideLayout" Target="../slideLayouts/slideLayout54.xml"/><Relationship Id="rId32" Type="http://schemas.openxmlformats.org/officeDocument/2006/relationships/theme" Target="../theme/theme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3528" y="250969"/>
            <a:ext cx="6336704" cy="45140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28" y="1196753"/>
            <a:ext cx="8388000" cy="49294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3528" y="6525344"/>
            <a:ext cx="7632848" cy="3326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I&amp;C integration of EU diagnostics in the ITER tokamak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16416" y="6520260"/>
            <a:ext cx="693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B55C215-7F9A-4AB7-8398-183B47447BCF}" type="slidenum">
              <a:rPr lang="en-US" smtClean="0">
                <a:solidFill>
                  <a:srgbClr val="1C3F94"/>
                </a:solidFill>
              </a:rPr>
              <a:pPr/>
              <a:t>‹#›</a:t>
            </a:fld>
            <a:endParaRPr lang="en-US" dirty="0">
              <a:solidFill>
                <a:srgbClr val="1C3F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943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  <p:sldLayoutId id="2147483803" r:id="rId17"/>
    <p:sldLayoutId id="2147483804" r:id="rId18"/>
    <p:sldLayoutId id="2147483805" r:id="rId19"/>
    <p:sldLayoutId id="2147483806" r:id="rId20"/>
    <p:sldLayoutId id="2147483807" r:id="rId21"/>
    <p:sldLayoutId id="2147483808" r:id="rId22"/>
    <p:sldLayoutId id="2147483809" r:id="rId23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indent="0" algn="l" defTabSz="914400" rtl="0" eaLnBrk="1" latinLnBrk="0" hangingPunct="1">
        <a:lnSpc>
          <a:spcPts val="2800"/>
        </a:lnSpc>
        <a:spcBef>
          <a:spcPct val="0"/>
        </a:spcBef>
        <a:buNone/>
        <a:defRPr sz="2800" b="1" kern="1200" spc="0">
          <a:solidFill>
            <a:schemeClr val="bg2"/>
          </a:solidFill>
          <a:effectLst>
            <a:outerShdw blurRad="63500" algn="ctr" rotWithShape="0">
              <a:prstClr val="black">
                <a:alpha val="50000"/>
              </a:prstClr>
            </a:outerShdw>
          </a:effectLst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400"/>
        </a:spcBef>
        <a:buFont typeface="Arial" pitchFamily="34" charset="0"/>
        <a:buNone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39750" indent="-200025" algn="l" defTabSz="914400" rtl="0" eaLnBrk="1" latinLnBrk="0" hangingPunct="1">
        <a:lnSpc>
          <a:spcPct val="100000"/>
        </a:lnSpc>
        <a:spcBef>
          <a:spcPts val="400"/>
        </a:spcBef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98525" indent="-179388" algn="l" defTabSz="914400" rtl="0" eaLnBrk="1" latinLnBrk="0" hangingPunct="1">
        <a:lnSpc>
          <a:spcPct val="100000"/>
        </a:lnSpc>
        <a:spcBef>
          <a:spcPts val="400"/>
        </a:spcBef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58888" indent="-180975" algn="l" defTabSz="914400" rtl="0" eaLnBrk="1" latinLnBrk="0" hangingPunct="1">
        <a:lnSpc>
          <a:spcPct val="100000"/>
        </a:lnSpc>
        <a:spcBef>
          <a:spcPts val="400"/>
        </a:spcBef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17663" indent="-179388" algn="l" defTabSz="914400" rtl="0" eaLnBrk="1" latinLnBrk="0" hangingPunct="1">
        <a:lnSpc>
          <a:spcPct val="100000"/>
        </a:lnSpc>
        <a:spcBef>
          <a:spcPts val="400"/>
        </a:spcBef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42068"/>
            <a:ext cx="7772400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23712" y="5870576"/>
            <a:ext cx="1212173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02/12/15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5870576"/>
            <a:ext cx="5990311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I&amp;C integration of EU diagnostics in the ITER tokamak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12085" y="5870576"/>
            <a:ext cx="417516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B55C215-7F9A-4AB7-8398-183B47447BCF}" type="slidenum">
              <a:rPr lang="en-US" smtClean="0">
                <a:solidFill>
                  <a:srgbClr val="1C3F94"/>
                </a:solidFill>
              </a:rPr>
              <a:pPr/>
              <a:t>‹#›</a:t>
            </a:fld>
            <a:endParaRPr lang="en-US" dirty="0">
              <a:solidFill>
                <a:srgbClr val="1C3F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216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  <p:sldLayoutId id="2147483949" r:id="rId11"/>
    <p:sldLayoutId id="2147483950" r:id="rId12"/>
    <p:sldLayoutId id="2147483951" r:id="rId13"/>
    <p:sldLayoutId id="2147483952" r:id="rId14"/>
    <p:sldLayoutId id="2147483953" r:id="rId15"/>
    <p:sldLayoutId id="2147483954" r:id="rId16"/>
    <p:sldLayoutId id="2147483955" r:id="rId17"/>
    <p:sldLayoutId id="2147483956" r:id="rId18"/>
    <p:sldLayoutId id="2147483957" r:id="rId19"/>
    <p:sldLayoutId id="2147483958" r:id="rId20"/>
    <p:sldLayoutId id="2147483959" r:id="rId21"/>
    <p:sldLayoutId id="2147483960" r:id="rId22"/>
    <p:sldLayoutId id="2147483961" r:id="rId23"/>
    <p:sldLayoutId id="2147483962" r:id="rId24"/>
    <p:sldLayoutId id="2147483963" r:id="rId25"/>
    <p:sldLayoutId id="2147483964" r:id="rId26"/>
    <p:sldLayoutId id="2147483965" r:id="rId27"/>
    <p:sldLayoutId id="2147483966" r:id="rId28"/>
    <p:sldLayoutId id="2147483967" r:id="rId29"/>
    <p:sldLayoutId id="2147483968" r:id="rId30"/>
    <p:sldLayoutId id="2147483969" r:id="rId31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2.jpeg"/><Relationship Id="rId12" Type="http://schemas.openxmlformats.org/officeDocument/2006/relationships/image" Target="../media/image33.jpeg"/><Relationship Id="rId13" Type="http://schemas.openxmlformats.org/officeDocument/2006/relationships/image" Target="../media/image34.jpeg"/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alltheworldstokamaks.wordpress.com/gallery-of-internal-and-plasma-views/" TargetMode="External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6" Type="http://schemas.openxmlformats.org/officeDocument/2006/relationships/image" Target="../media/image27.jpeg"/><Relationship Id="rId7" Type="http://schemas.openxmlformats.org/officeDocument/2006/relationships/image" Target="../media/image28.jpeg"/><Relationship Id="rId8" Type="http://schemas.openxmlformats.org/officeDocument/2006/relationships/image" Target="../media/image29.jpeg"/><Relationship Id="rId9" Type="http://schemas.openxmlformats.org/officeDocument/2006/relationships/image" Target="../media/image30.jpeg"/><Relationship Id="rId10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video" Target="file:///D:\DATA\cabrian\Documents\F4E\Training\2013-04-24-25%20Induction%20course\1.%20Fusion%20for%20Beginners_Glenn%20Counsell\0064159-portrait.mpeg" TargetMode="External"/><Relationship Id="rId4" Type="http://schemas.microsoft.com/office/2007/relationships/media" Target="../media/media1.mpeg"/><Relationship Id="rId5" Type="http://schemas.openxmlformats.org/officeDocument/2006/relationships/video" Target="../media/media1.mpeg"/><Relationship Id="rId6" Type="http://schemas.openxmlformats.org/officeDocument/2006/relationships/slideLayout" Target="../slideLayouts/slideLayout51.xml"/><Relationship Id="rId7" Type="http://schemas.openxmlformats.org/officeDocument/2006/relationships/notesSlide" Target="../notesSlides/notesSlide11.xml"/><Relationship Id="rId8" Type="http://schemas.openxmlformats.org/officeDocument/2006/relationships/oleObject" Target="../embeddings/oleObject1.bin"/><Relationship Id="rId9" Type="http://schemas.openxmlformats.org/officeDocument/2006/relationships/image" Target="../media/image35.png"/><Relationship Id="rId10" Type="http://schemas.openxmlformats.org/officeDocument/2006/relationships/image" Target="../media/image36.png"/><Relationship Id="rId11" Type="http://schemas.openxmlformats.org/officeDocument/2006/relationships/image" Target="../media/image37.png"/><Relationship Id="rId1" Type="http://schemas.openxmlformats.org/officeDocument/2006/relationships/vmlDrawing" Target="../drawings/vmlDrawing1.vml"/><Relationship Id="rId2" Type="http://schemas.microsoft.com/office/2007/relationships/media" Target="file:///D:\DATA\cabrian\Documents\F4E\Training\2013-04-24-25%20Induction%20course\1.%20Fusion%20for%20Beginners_Glenn%20Counsell\0064159-portrait.mpe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9" Type="http://schemas.openxmlformats.org/officeDocument/2006/relationships/image" Target="../media/image44.png"/><Relationship Id="rId10" Type="http://schemas.openxmlformats.org/officeDocument/2006/relationships/image" Target="../media/image45.png"/><Relationship Id="rId11" Type="http://schemas.openxmlformats.org/officeDocument/2006/relationships/image" Target="../media/image46.jpeg"/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38.jpe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jpeg"/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jpeg"/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jpe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4675188" y="2447925"/>
            <a:ext cx="4313237" cy="2298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1400"/>
              </a:spcAft>
            </a:pPr>
            <a:r>
              <a:rPr lang="en-GB" sz="2000" b="1" dirty="0">
                <a:solidFill>
                  <a:srgbClr val="FFFF00"/>
                </a:solidFill>
                <a:latin typeface="Calibri" pitchFamily="34" charset="0"/>
              </a:rPr>
              <a:t>The </a:t>
            </a:r>
            <a:r>
              <a:rPr lang="en-GB" sz="2000" b="1" dirty="0" smtClean="0">
                <a:solidFill>
                  <a:srgbClr val="FFFF00"/>
                </a:solidFill>
                <a:latin typeface="Calibri" pitchFamily="34" charset="0"/>
              </a:rPr>
              <a:t>mass </a:t>
            </a:r>
            <a:r>
              <a:rPr lang="en-GB" sz="2000" b="1" dirty="0">
                <a:solidFill>
                  <a:srgbClr val="FFFF00"/>
                </a:solidFill>
                <a:latin typeface="Calibri" pitchFamily="34" charset="0"/>
              </a:rPr>
              <a:t>of the </a:t>
            </a:r>
            <a:r>
              <a:rPr lang="en-GB" sz="2000" b="1" dirty="0" smtClean="0">
                <a:solidFill>
                  <a:srgbClr val="FFFF00"/>
                </a:solidFill>
                <a:latin typeface="Calibri" pitchFamily="34" charset="0"/>
              </a:rPr>
              <a:t>nuclei produced is less than </a:t>
            </a:r>
            <a:r>
              <a:rPr lang="en-GB" sz="2000" b="1" dirty="0">
                <a:solidFill>
                  <a:srgbClr val="FFFF00"/>
                </a:solidFill>
                <a:latin typeface="Calibri" pitchFamily="34" charset="0"/>
              </a:rPr>
              <a:t>the mass of the </a:t>
            </a:r>
            <a:r>
              <a:rPr lang="en-GB" sz="2000" b="1" dirty="0" smtClean="0">
                <a:solidFill>
                  <a:srgbClr val="FFFF00"/>
                </a:solidFill>
                <a:latin typeface="Calibri" pitchFamily="34" charset="0"/>
              </a:rPr>
              <a:t>original two nuclei</a:t>
            </a:r>
            <a:endParaRPr lang="en-GB" sz="2000" b="1" dirty="0">
              <a:solidFill>
                <a:srgbClr val="FFFF00"/>
              </a:solidFill>
              <a:latin typeface="Calibri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ts val="1400"/>
              </a:spcAft>
            </a:pPr>
            <a:r>
              <a:rPr lang="en-GB" sz="2000" b="1" dirty="0">
                <a:solidFill>
                  <a:srgbClr val="FFFF00"/>
                </a:solidFill>
                <a:latin typeface="Calibri" pitchFamily="34" charset="0"/>
              </a:rPr>
              <a:t>The </a:t>
            </a:r>
            <a:r>
              <a:rPr lang="en-GB" sz="2000" b="1" dirty="0" smtClean="0">
                <a:solidFill>
                  <a:srgbClr val="FFFF00"/>
                </a:solidFill>
                <a:latin typeface="Calibri" pitchFamily="34" charset="0"/>
              </a:rPr>
              <a:t>mass deficit is </a:t>
            </a:r>
            <a:r>
              <a:rPr lang="en-GB" sz="2000" b="1" dirty="0">
                <a:solidFill>
                  <a:srgbClr val="FFFF00"/>
                </a:solidFill>
                <a:latin typeface="Calibri" pitchFamily="34" charset="0"/>
              </a:rPr>
              <a:t>changed into energy</a:t>
            </a:r>
          </a:p>
          <a:p>
            <a:pPr eaLnBrk="0" fontAlgn="base" hangingPunct="0">
              <a:spcBef>
                <a:spcPct val="0"/>
              </a:spcBef>
              <a:spcAft>
                <a:spcPts val="1400"/>
              </a:spcAft>
            </a:pPr>
            <a:r>
              <a:rPr lang="en-GB" sz="2000" b="1" dirty="0">
                <a:solidFill>
                  <a:srgbClr val="FFFF00"/>
                </a:solidFill>
                <a:latin typeface="Calibri" pitchFamily="34" charset="0"/>
              </a:rPr>
              <a:t>We can calculate the energy released using Einstein’s famous equation:</a:t>
            </a:r>
          </a:p>
        </p:txBody>
      </p:sp>
      <p:pic>
        <p:nvPicPr>
          <p:cNvPr id="130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62675" y="3505200"/>
            <a:ext cx="2981325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8" descr="fusion sma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1613" y="2414588"/>
            <a:ext cx="4259262" cy="382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603250" y="1103313"/>
            <a:ext cx="78771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b="1" dirty="0">
                <a:solidFill>
                  <a:srgbClr val="FFFF00"/>
                </a:solidFill>
                <a:latin typeface="Calibri" pitchFamily="34" charset="0"/>
              </a:rPr>
              <a:t>Fusion occurs when two cores, or nuclei, of small atoms are forced together, producing a bigger </a:t>
            </a:r>
            <a:r>
              <a:rPr lang="en-GB" sz="2000" b="1" dirty="0" smtClean="0">
                <a:solidFill>
                  <a:srgbClr val="FFFF00"/>
                </a:solidFill>
                <a:latin typeface="Calibri" pitchFamily="34" charset="0"/>
              </a:rPr>
              <a:t>nucleus</a:t>
            </a:r>
            <a:endParaRPr lang="en-GB" sz="20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10246" name="TextBox 12"/>
          <p:cNvSpPr txBox="1">
            <a:spLocks noChangeArrowheads="1"/>
          </p:cNvSpPr>
          <p:nvPr/>
        </p:nvSpPr>
        <p:spPr bwMode="auto">
          <a:xfrm>
            <a:off x="163513" y="22225"/>
            <a:ext cx="8929687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4400" b="1" dirty="0">
                <a:solidFill>
                  <a:srgbClr val="FFFF00"/>
                </a:solidFill>
                <a:latin typeface="Calibri" pitchFamily="34" charset="0"/>
              </a:rPr>
              <a:t>Fusion </a:t>
            </a:r>
            <a:r>
              <a:rPr lang="en-GB" sz="4400" b="1" dirty="0">
                <a:solidFill>
                  <a:srgbClr val="00B050"/>
                </a:solidFill>
                <a:latin typeface="Calibri" pitchFamily="34" charset="0"/>
              </a:rPr>
              <a:t>may </a:t>
            </a:r>
            <a:r>
              <a:rPr lang="en-GB" sz="4400" b="1" dirty="0" smtClean="0">
                <a:solidFill>
                  <a:srgbClr val="00B050"/>
                </a:solidFill>
                <a:latin typeface="Calibri" pitchFamily="34" charset="0"/>
              </a:rPr>
              <a:t>be</a:t>
            </a:r>
            <a:r>
              <a:rPr lang="en-GB" sz="4400" b="1" dirty="0" smtClean="0">
                <a:solidFill>
                  <a:srgbClr val="FFFF00"/>
                </a:solidFill>
                <a:latin typeface="Calibri" pitchFamily="34" charset="0"/>
              </a:rPr>
              <a:t> </a:t>
            </a:r>
            <a:r>
              <a:rPr lang="en-GB" sz="4400" b="1" dirty="0">
                <a:solidFill>
                  <a:srgbClr val="FFFF00"/>
                </a:solidFill>
                <a:latin typeface="Calibri" pitchFamily="34" charset="0"/>
              </a:rPr>
              <a:t>a 21</a:t>
            </a:r>
            <a:r>
              <a:rPr lang="en-GB" sz="4400" b="1" baseline="30000" dirty="0">
                <a:solidFill>
                  <a:srgbClr val="FFFF00"/>
                </a:solidFill>
                <a:latin typeface="Calibri" pitchFamily="34" charset="0"/>
              </a:rPr>
              <a:t>st</a:t>
            </a:r>
            <a:r>
              <a:rPr lang="en-GB" sz="4400" b="1" dirty="0">
                <a:solidFill>
                  <a:srgbClr val="FFFF00"/>
                </a:solidFill>
                <a:latin typeface="Calibri" pitchFamily="34" charset="0"/>
              </a:rPr>
              <a:t> Century solution</a:t>
            </a:r>
            <a:endParaRPr lang="en-US" sz="44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grpSp>
        <p:nvGrpSpPr>
          <p:cNvPr id="2" name="Group 40"/>
          <p:cNvGrpSpPr>
            <a:grpSpLocks/>
          </p:cNvGrpSpPr>
          <p:nvPr/>
        </p:nvGrpSpPr>
        <p:grpSpPr bwMode="auto">
          <a:xfrm>
            <a:off x="5524500" y="3754438"/>
            <a:ext cx="1703388" cy="1312862"/>
            <a:chOff x="3756" y="2344"/>
            <a:chExt cx="1073" cy="827"/>
          </a:xfrm>
        </p:grpSpPr>
        <p:sp>
          <p:nvSpPr>
            <p:cNvPr id="10248" name="AutoShape 41"/>
            <p:cNvSpPr>
              <a:spLocks noChangeArrowheads="1"/>
            </p:cNvSpPr>
            <p:nvPr/>
          </p:nvSpPr>
          <p:spPr bwMode="auto">
            <a:xfrm flipH="1">
              <a:off x="3756" y="2344"/>
              <a:ext cx="1028" cy="827"/>
            </a:xfrm>
            <a:prstGeom prst="wedgeEllipseCallout">
              <a:avLst>
                <a:gd name="adj1" fmla="val -39495"/>
                <a:gd name="adj2" fmla="val 83611"/>
              </a:avLst>
            </a:prstGeom>
            <a:solidFill>
              <a:srgbClr val="C0C0C0"/>
            </a:solidFill>
            <a:ln w="9525">
              <a:solidFill>
                <a:srgbClr val="C0C0C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b="1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10249" name="AutoShape 42"/>
            <p:cNvSpPr>
              <a:spLocks noChangeArrowheads="1"/>
            </p:cNvSpPr>
            <p:nvPr/>
          </p:nvSpPr>
          <p:spPr bwMode="auto">
            <a:xfrm flipH="1">
              <a:off x="3801" y="2344"/>
              <a:ext cx="1028" cy="827"/>
            </a:xfrm>
            <a:prstGeom prst="wedgeEllipseCallout">
              <a:avLst>
                <a:gd name="adj1" fmla="val -39495"/>
                <a:gd name="adj2" fmla="val 83611"/>
              </a:avLst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b="1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26" name="Text Box 43"/>
            <p:cNvSpPr txBox="1">
              <a:spLocks noChangeArrowheads="1"/>
            </p:cNvSpPr>
            <p:nvPr/>
          </p:nvSpPr>
          <p:spPr bwMode="auto">
            <a:xfrm>
              <a:off x="3791" y="2581"/>
              <a:ext cx="1028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GB" sz="3200" b="1" i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</a:rPr>
                <a:t>E=mc</a:t>
              </a:r>
              <a:r>
                <a:rPr lang="en-GB" sz="3200" b="1" i="1" baseline="30000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</a:rPr>
                <a:t>2</a:t>
              </a:r>
              <a:endParaRPr lang="en-GB" sz="4400" b="1" i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6018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0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0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12"/>
          <p:cNvSpPr txBox="1">
            <a:spLocks noChangeArrowheads="1"/>
          </p:cNvSpPr>
          <p:nvPr/>
        </p:nvSpPr>
        <p:spPr bwMode="auto">
          <a:xfrm>
            <a:off x="1475656" y="-21265"/>
            <a:ext cx="669952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4400" b="1" dirty="0" smtClean="0">
                <a:solidFill>
                  <a:srgbClr val="FFFF00"/>
                </a:solidFill>
                <a:latin typeface="Calibri" pitchFamily="34" charset="0"/>
              </a:rPr>
              <a:t>Tokamaks around the world</a:t>
            </a:r>
            <a:endParaRPr lang="en-US" sz="44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55576" y="1277544"/>
            <a:ext cx="792366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u="sng" dirty="0" smtClean="0">
                <a:solidFill>
                  <a:srgbClr val="FFFF00"/>
                </a:solidFill>
                <a:latin typeface="Calibri" pitchFamily="34" charset="0"/>
                <a:hlinkClick r:id="rId3"/>
              </a:rPr>
              <a:t>https://alltheworldstokamaks.wordpress.com</a:t>
            </a:r>
            <a:endParaRPr lang="en-US" sz="2400" b="1" u="sng" dirty="0">
              <a:solidFill>
                <a:srgbClr val="FFFF00"/>
              </a:solidFill>
              <a:latin typeface="Calibri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pic>
        <p:nvPicPr>
          <p:cNvPr id="4098" name="Picture 2" descr="https://scontent-mxp1-1.xx.fbcdn.net/hphotos-xap1/v/t1.0-9/228671_1059200640465_2656_n.jpg?oh=d4938e9956051b1e295e5da7a737170f&amp;oe=56B919C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446" y="2852936"/>
            <a:ext cx="3791736" cy="284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content-mxp1-1.xx.fbcdn.net/hphotos-xpa1/v/t1.0-9/225001_1059200800469_3809_n.jpg?oh=02522e1e5c25b382f7673754b6468f56&amp;oe=56B264E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45859"/>
            <a:ext cx="3493467" cy="465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content-mxp1-1.xx.fbcdn.net/hphotos-xfa1/v/t1.0-9/38050_1568100682648_1995669_n.jpg?oh=92e6091493f4c9a99241415f01464b09&amp;oe=56E5131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2" y="2204864"/>
            <a:ext cx="3994725" cy="2996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scontent-mxp1-1.xx.fbcdn.net/hphotos-xfa1/v/t1.0-9/38050_1568100722649_7960493_n.jpg?oh=e77018d2fe3e7cefef8e157ff1ab7c51&amp;oe=56EA6AF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994" y="1802082"/>
            <a:ext cx="3590824" cy="478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scontent-mxp1-1.xx.fbcdn.net/hphotos-xpt1/v/t1.0-9/10858487_10205466481041648_915051678720343923_n.jpg?oh=adaa282e36c2370b7777a86a6de67271&amp;oe=56BA5F8B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98" y="1766531"/>
            <a:ext cx="3591335" cy="4788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s://scontent-mxp1-1.xx.fbcdn.net/hphotos-frc3/v/t1.0-9/10847845_10205466479321605_3097864484923383605_n.jpg?oh=572d7d66031e1d4d2b00c2d8de911685&amp;oe=56EBD36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657" y="1770380"/>
            <a:ext cx="3516337" cy="263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s://scontent-mxp1-1.xx.fbcdn.net/hphotos-xtp1/v/t1.0-9/1618496_10205466480001622_2348558121773955790_n.jpg?oh=cb9ff51e18af6b5770ebfa38b333ad14&amp;oe=56FA409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890" y="3068960"/>
            <a:ext cx="2640665" cy="352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https://scontent-mxp1-1.xx.fbcdn.net/hphotos-xat1/v/t1.0-9/1601541_10203156401771110_1030876082_n.jpg?oh=707b9fe5c8445db78434774becf39b16&amp;oe=56B60BD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299" y="2263009"/>
            <a:ext cx="4765298" cy="3573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https://scontent-mxp1-1.xx.fbcdn.net/hphotos-xaf1/v/t1.0-9/1011023_10203156402291123_1925389075_n.jpg?oh=7abafd718e121ae1f2ebb01bf20864d5&amp;oe=56E5F5D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76" y="1881069"/>
            <a:ext cx="3368753" cy="252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https://scontent-mxp1-1.xx.fbcdn.net/hphotos-xpf1/v/t1.0-9/1011682_10203156401011091_27430383_n.jpg?oh=3adf7ca7252926e05f2d305d0c327b67&amp;oe=56ED0FD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795" y="4049996"/>
            <a:ext cx="1940697" cy="2587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2917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9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2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-736600" y="1143000"/>
            <a:ext cx="11137900" cy="51689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21506" name="TextBox 12"/>
          <p:cNvSpPr txBox="1">
            <a:spLocks noChangeArrowheads="1"/>
          </p:cNvSpPr>
          <p:nvPr/>
        </p:nvSpPr>
        <p:spPr bwMode="auto">
          <a:xfrm>
            <a:off x="2504882" y="0"/>
            <a:ext cx="409323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4400" b="1" dirty="0" smtClean="0">
                <a:solidFill>
                  <a:srgbClr val="FFFF00"/>
                </a:solidFill>
                <a:latin typeface="Calibri" pitchFamily="34" charset="0"/>
              </a:rPr>
              <a:t>The JET </a:t>
            </a:r>
            <a:r>
              <a:rPr lang="en-GB" sz="4400" b="1" dirty="0" err="1" smtClean="0">
                <a:solidFill>
                  <a:srgbClr val="FFFF00"/>
                </a:solidFill>
                <a:latin typeface="Calibri" pitchFamily="34" charset="0"/>
              </a:rPr>
              <a:t>tokamak</a:t>
            </a:r>
            <a:endParaRPr lang="en-US" sz="44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graphicFrame>
        <p:nvGraphicFramePr>
          <p:cNvPr id="115714" name="Object 11"/>
          <p:cNvGraphicFramePr>
            <a:graphicFrameLocks noChangeAspect="1"/>
          </p:cNvGraphicFramePr>
          <p:nvPr/>
        </p:nvGraphicFramePr>
        <p:xfrm>
          <a:off x="196850" y="1139825"/>
          <a:ext cx="8075613" cy="518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8" name="Photo Editor Photo" r:id="rId8" imgW="9523810" imgH="5514286" progId="">
                  <p:embed/>
                </p:oleObj>
              </mc:Choice>
              <mc:Fallback>
                <p:oleObj name="Photo Editor Photo" r:id="rId8" imgW="9523810" imgH="551428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850" y="1139825"/>
                        <a:ext cx="8075613" cy="518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0064159-portrait.mpeg">
            <a:hlinkClick r:id="" action="ppaction://media"/>
          </p:cNvPr>
          <p:cNvPicPr>
            <a:picLocks noRot="1"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4374092" y="1120615"/>
            <a:ext cx="6032500" cy="5168900"/>
          </a:xfrm>
          <a:prstGeom prst="rect">
            <a:avLst/>
          </a:prstGeom>
        </p:spPr>
      </p:pic>
      <p:pic>
        <p:nvPicPr>
          <p:cNvPr id="2" name="0064159-portrait.mpeg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50590" y="1120614"/>
            <a:ext cx="6077721" cy="516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809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com_Machinecutaway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0500" y="1143000"/>
            <a:ext cx="4338599" cy="4483100"/>
          </a:xfrm>
          <a:prstGeom prst="rect">
            <a:avLst/>
          </a:prstGeom>
        </p:spPr>
      </p:pic>
      <p:sp>
        <p:nvSpPr>
          <p:cNvPr id="21506" name="TextBox 12"/>
          <p:cNvSpPr txBox="1">
            <a:spLocks noChangeArrowheads="1"/>
          </p:cNvSpPr>
          <p:nvPr/>
        </p:nvSpPr>
        <p:spPr bwMode="auto">
          <a:xfrm>
            <a:off x="2161982" y="0"/>
            <a:ext cx="481926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4400" b="1" dirty="0" smtClean="0">
                <a:solidFill>
                  <a:srgbClr val="FFFF00"/>
                </a:solidFill>
                <a:latin typeface="Calibri" pitchFamily="34" charset="0"/>
              </a:rPr>
              <a:t>ITER - the Next Step</a:t>
            </a:r>
            <a:endParaRPr lang="en-US" sz="44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pic>
        <p:nvPicPr>
          <p:cNvPr id="7" name="Picture 38" descr="USAflag"/>
          <p:cNvPicPr>
            <a:picLocks noChangeAspect="1" noChangeArrowheads="1"/>
          </p:cNvPicPr>
          <p:nvPr/>
        </p:nvPicPr>
        <p:blipFill>
          <a:blip r:embed="rId4" cstate="print"/>
          <a:srcRect r="19788"/>
          <a:stretch>
            <a:fillRect/>
          </a:stretch>
        </p:blipFill>
        <p:spPr bwMode="auto">
          <a:xfrm>
            <a:off x="3036888" y="6348413"/>
            <a:ext cx="679450" cy="4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4692650" y="1174750"/>
            <a:ext cx="437356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sz="2400" b="1" dirty="0">
                <a:solidFill>
                  <a:srgbClr val="FFFF00"/>
                </a:solidFill>
                <a:latin typeface="Calibri" pitchFamily="34" charset="0"/>
              </a:rPr>
              <a:t>Produce significant amounts of fusion power (at least ten times the power required to heat the plasma up).</a:t>
            </a:r>
            <a:endParaRPr lang="en-GB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4678363" y="3057525"/>
            <a:ext cx="40846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sz="2400" b="1" dirty="0">
                <a:solidFill>
                  <a:srgbClr val="FFFF00"/>
                </a:solidFill>
                <a:latin typeface="Calibri" pitchFamily="34" charset="0"/>
              </a:rPr>
              <a:t>Plasma duration ~10 minutes</a:t>
            </a:r>
            <a:endParaRPr lang="en-GB" sz="20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4691063" y="3746500"/>
            <a:ext cx="418623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sz="2400" b="1">
                <a:solidFill>
                  <a:srgbClr val="FFFF00"/>
                </a:solidFill>
                <a:latin typeface="Calibri" pitchFamily="34" charset="0"/>
              </a:rPr>
              <a:t>Aim at demonstrating steady-state operation.</a:t>
            </a:r>
            <a:endParaRPr lang="en-GB" sz="2000" b="1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4668838" y="4808538"/>
            <a:ext cx="44100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b="1" dirty="0">
                <a:solidFill>
                  <a:srgbClr val="FFFF00"/>
                </a:solidFill>
                <a:latin typeface="Calibri" pitchFamily="34" charset="0"/>
              </a:rPr>
              <a:t>Develop fusion reactor relevant technologies</a:t>
            </a:r>
            <a:endParaRPr lang="en-GB" sz="20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pic>
        <p:nvPicPr>
          <p:cNvPr id="14" name="Picture 33" descr="EUFla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" y="5991225"/>
            <a:ext cx="1184275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4" descr="Japanfla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82700" y="6115050"/>
            <a:ext cx="1008063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5" descr="indiafla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25688" y="6343650"/>
            <a:ext cx="660400" cy="43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7" descr="Russiafla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60875" y="6348413"/>
            <a:ext cx="65722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6" descr="Koreafla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60788" y="6345238"/>
            <a:ext cx="661987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9" descr="chinafla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156200" y="6343650"/>
            <a:ext cx="674688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4" descr="82348bi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36800" y="3629025"/>
            <a:ext cx="2344738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27952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utoUpdateAnimBg="0"/>
      <p:bldP spid="9" grpId="0" autoUpdateAnimBg="0"/>
      <p:bldP spid="10" grpId="0" autoUpdateAnimBg="0"/>
      <p:bldP spid="11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12"/>
          <p:cNvSpPr txBox="1">
            <a:spLocks noChangeArrowheads="1"/>
          </p:cNvSpPr>
          <p:nvPr/>
        </p:nvSpPr>
        <p:spPr bwMode="auto">
          <a:xfrm>
            <a:off x="1349182" y="0"/>
            <a:ext cx="645497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4400" b="1" dirty="0" smtClean="0">
                <a:solidFill>
                  <a:srgbClr val="FFFF00"/>
                </a:solidFill>
                <a:latin typeface="Calibri" pitchFamily="34" charset="0"/>
              </a:rPr>
              <a:t>The future of fusion power</a:t>
            </a:r>
            <a:endParaRPr lang="en-US" sz="44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126328" y="1244599"/>
            <a:ext cx="1951709" cy="1844675"/>
            <a:chOff x="177128" y="1244599"/>
            <a:chExt cx="1951709" cy="1844675"/>
          </a:xfrm>
        </p:grpSpPr>
        <p:pic>
          <p:nvPicPr>
            <p:cNvPr id="49" name="Picture 44" descr="82348bi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77128" y="1244599"/>
              <a:ext cx="1951709" cy="1844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" name="WordArt 10"/>
            <p:cNvSpPr>
              <a:spLocks noChangeArrowheads="1" noChangeShapeType="1" noTextEdit="1"/>
            </p:cNvSpPr>
            <p:nvPr/>
          </p:nvSpPr>
          <p:spPr bwMode="auto">
            <a:xfrm>
              <a:off x="544513" y="1746250"/>
              <a:ext cx="960437" cy="67151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kern="10" dirty="0"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</a:rPr>
                <a:t>JET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76200" y="3022228"/>
            <a:ext cx="1917700" cy="1981571"/>
            <a:chOff x="76200" y="3022228"/>
            <a:chExt cx="1917700" cy="1981571"/>
          </a:xfrm>
        </p:grpSpPr>
        <p:pic>
          <p:nvPicPr>
            <p:cNvPr id="50" name="Picture 49" descr="com_Machinecutaway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6200" y="3022228"/>
              <a:ext cx="1917700" cy="1981571"/>
            </a:xfrm>
            <a:prstGeom prst="rect">
              <a:avLst/>
            </a:prstGeom>
          </p:spPr>
        </p:pic>
        <p:sp>
          <p:nvSpPr>
            <p:cNvPr id="37" name="WordArt 11"/>
            <p:cNvSpPr>
              <a:spLocks noChangeArrowheads="1" noChangeShapeType="1" noTextEdit="1"/>
            </p:cNvSpPr>
            <p:nvPr/>
          </p:nvSpPr>
          <p:spPr bwMode="auto">
            <a:xfrm>
              <a:off x="419100" y="3478213"/>
              <a:ext cx="1189038" cy="6477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kern="10" dirty="0"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</a:rPr>
                <a:t>ITER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173038" y="5060949"/>
            <a:ext cx="1731962" cy="1746251"/>
            <a:chOff x="173038" y="5060949"/>
            <a:chExt cx="1731962" cy="1746251"/>
          </a:xfrm>
        </p:grpSpPr>
        <p:pic>
          <p:nvPicPr>
            <p:cNvPr id="51" name="Picture 107" descr="Fusion Power Plants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2413" y="5060949"/>
              <a:ext cx="1525587" cy="1746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0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173038" y="5372100"/>
              <a:ext cx="1731962" cy="114458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kern="10" dirty="0"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</a:rPr>
                <a:t>Power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kern="10" dirty="0"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</a:rPr>
                <a:t>Plant</a:t>
              </a:r>
            </a:p>
          </p:txBody>
        </p:sp>
      </p:grpSp>
      <p:grpSp>
        <p:nvGrpSpPr>
          <p:cNvPr id="41" name="Group 18"/>
          <p:cNvGrpSpPr>
            <a:grpSpLocks/>
          </p:cNvGrpSpPr>
          <p:nvPr/>
        </p:nvGrpSpPr>
        <p:grpSpPr bwMode="auto">
          <a:xfrm>
            <a:off x="2243138" y="800101"/>
            <a:ext cx="6697663" cy="690563"/>
            <a:chOff x="1179" y="648"/>
            <a:chExt cx="4219" cy="435"/>
          </a:xfrm>
        </p:grpSpPr>
        <p:sp>
          <p:nvSpPr>
            <p:cNvPr id="42" name="Text Box 13"/>
            <p:cNvSpPr txBox="1">
              <a:spLocks noChangeArrowheads="1"/>
            </p:cNvSpPr>
            <p:nvPr/>
          </p:nvSpPr>
          <p:spPr bwMode="auto">
            <a:xfrm>
              <a:off x="1179" y="806"/>
              <a:ext cx="98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GB" b="1">
                  <a:solidFill>
                    <a:srgbClr val="FF3300"/>
                  </a:solidFill>
                  <a:latin typeface="Tahoma" pitchFamily="34" charset="0"/>
                </a:rPr>
                <a:t>When?</a:t>
              </a:r>
              <a:endParaRPr lang="en-GB" b="1">
                <a:solidFill>
                  <a:srgbClr val="FF3300"/>
                </a:solidFill>
                <a:latin typeface="Symbol" pitchFamily="18" charset="2"/>
              </a:endParaRPr>
            </a:p>
          </p:txBody>
        </p:sp>
        <p:sp>
          <p:nvSpPr>
            <p:cNvPr id="43" name="Text Box 14"/>
            <p:cNvSpPr txBox="1">
              <a:spLocks noChangeArrowheads="1"/>
            </p:cNvSpPr>
            <p:nvPr/>
          </p:nvSpPr>
          <p:spPr bwMode="auto">
            <a:xfrm>
              <a:off x="2475" y="648"/>
              <a:ext cx="785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GB" b="1" dirty="0">
                  <a:solidFill>
                    <a:srgbClr val="FF3300"/>
                  </a:solidFill>
                  <a:latin typeface="Tahoma" pitchFamily="34" charset="0"/>
                </a:rPr>
                <a:t>Fusion Power</a:t>
              </a:r>
            </a:p>
          </p:txBody>
        </p:sp>
        <p:sp>
          <p:nvSpPr>
            <p:cNvPr id="44" name="Text Box 15"/>
            <p:cNvSpPr txBox="1">
              <a:spLocks noChangeArrowheads="1"/>
            </p:cNvSpPr>
            <p:nvPr/>
          </p:nvSpPr>
          <p:spPr bwMode="auto">
            <a:xfrm>
              <a:off x="3390" y="676"/>
              <a:ext cx="1272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GB" b="1" dirty="0">
                  <a:solidFill>
                    <a:srgbClr val="FF3300"/>
                  </a:solidFill>
                  <a:latin typeface="Tahoma" pitchFamily="34" charset="0"/>
                </a:rPr>
                <a:t>Typical </a:t>
              </a:r>
              <a:r>
                <a:rPr lang="en-GB" b="1" dirty="0" smtClean="0">
                  <a:solidFill>
                    <a:srgbClr val="FF3300"/>
                  </a:solidFill>
                  <a:latin typeface="Tahoma" pitchFamily="34" charset="0"/>
                </a:rPr>
                <a:t>Plasma </a:t>
              </a:r>
              <a:r>
                <a:rPr lang="en-GB" b="1" dirty="0">
                  <a:solidFill>
                    <a:srgbClr val="FF3300"/>
                  </a:solidFill>
                  <a:latin typeface="Tahoma" pitchFamily="34" charset="0"/>
                </a:rPr>
                <a:t>duration</a:t>
              </a:r>
            </a:p>
          </p:txBody>
        </p:sp>
        <p:sp>
          <p:nvSpPr>
            <p:cNvPr id="45" name="Text Box 16"/>
            <p:cNvSpPr txBox="1">
              <a:spLocks noChangeArrowheads="1"/>
            </p:cNvSpPr>
            <p:nvPr/>
          </p:nvSpPr>
          <p:spPr bwMode="auto">
            <a:xfrm>
              <a:off x="4888" y="827"/>
              <a:ext cx="51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GB" b="1" dirty="0" smtClean="0">
                  <a:solidFill>
                    <a:srgbClr val="FF3300"/>
                  </a:solidFill>
                  <a:latin typeface="Tahoma" pitchFamily="34" charset="0"/>
                </a:rPr>
                <a:t>Gain</a:t>
              </a:r>
              <a:endParaRPr lang="en-GB" b="1" dirty="0">
                <a:solidFill>
                  <a:srgbClr val="FF3300"/>
                </a:solidFill>
                <a:latin typeface="Tahoma" pitchFamily="34" charset="0"/>
              </a:endParaRPr>
            </a:p>
          </p:txBody>
        </p:sp>
      </p:grpSp>
      <p:sp>
        <p:nvSpPr>
          <p:cNvPr id="46" name="Text Box 17"/>
          <p:cNvSpPr txBox="1">
            <a:spLocks noChangeArrowheads="1"/>
          </p:cNvSpPr>
          <p:nvPr/>
        </p:nvSpPr>
        <p:spPr bwMode="auto">
          <a:xfrm>
            <a:off x="2239963" y="1900238"/>
            <a:ext cx="69040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sz="2400" b="1" dirty="0" smtClean="0">
                <a:solidFill>
                  <a:srgbClr val="FFFF00"/>
                </a:solidFill>
                <a:latin typeface="Calibri" pitchFamily="34" charset="0"/>
              </a:rPr>
              <a:t>1997</a:t>
            </a:r>
            <a:r>
              <a:rPr lang="en-GB" sz="2400" b="1" dirty="0">
                <a:solidFill>
                  <a:srgbClr val="FFFF00"/>
                </a:solidFill>
                <a:latin typeface="Calibri" pitchFamily="34" charset="0"/>
              </a:rPr>
              <a:t>	</a:t>
            </a:r>
            <a:r>
              <a:rPr lang="en-GB" sz="2400" b="1" dirty="0" smtClean="0">
                <a:solidFill>
                  <a:srgbClr val="FFFF00"/>
                </a:solidFill>
                <a:latin typeface="Calibri" pitchFamily="34" charset="0"/>
              </a:rPr>
              <a:t>	    16MW	 10 seconds</a:t>
            </a:r>
            <a:r>
              <a:rPr lang="en-GB" sz="2400" b="1" dirty="0">
                <a:solidFill>
                  <a:srgbClr val="FFFF00"/>
                </a:solidFill>
                <a:latin typeface="Calibri" pitchFamily="34" charset="0"/>
              </a:rPr>
              <a:t>	</a:t>
            </a:r>
            <a:r>
              <a:rPr lang="en-GB" sz="2400" b="1" dirty="0" smtClean="0">
                <a:solidFill>
                  <a:srgbClr val="FFFF00"/>
                </a:solidFill>
                <a:latin typeface="Calibri" pitchFamily="34" charset="0"/>
              </a:rPr>
              <a:t>      0.65</a:t>
            </a:r>
            <a:endParaRPr lang="en-GB" sz="24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47" name="Text Box 19"/>
          <p:cNvSpPr txBox="1">
            <a:spLocks noChangeArrowheads="1"/>
          </p:cNvSpPr>
          <p:nvPr/>
        </p:nvSpPr>
        <p:spPr bwMode="auto">
          <a:xfrm>
            <a:off x="2239963" y="3621088"/>
            <a:ext cx="69040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sz="2400" b="1" dirty="0" smtClean="0">
                <a:solidFill>
                  <a:srgbClr val="FFFF00"/>
                </a:solidFill>
                <a:latin typeface="Calibri" pitchFamily="34" charset="0"/>
              </a:rPr>
              <a:t>2020-2040	500-700MW</a:t>
            </a:r>
            <a:r>
              <a:rPr lang="en-GB" sz="2400" b="1" dirty="0">
                <a:solidFill>
                  <a:srgbClr val="FFFF00"/>
                </a:solidFill>
                <a:latin typeface="Calibri" pitchFamily="34" charset="0"/>
              </a:rPr>
              <a:t>	 10 minutes	     </a:t>
            </a:r>
            <a:r>
              <a:rPr lang="en-GB" sz="2400" b="1" dirty="0" smtClean="0">
                <a:solidFill>
                  <a:srgbClr val="FFFF00"/>
                </a:solidFill>
                <a:latin typeface="Calibri" pitchFamily="34" charset="0"/>
              </a:rPr>
              <a:t>  10</a:t>
            </a:r>
            <a:endParaRPr lang="en-GB" sz="24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48" name="Text Box 20"/>
          <p:cNvSpPr txBox="1">
            <a:spLocks noChangeArrowheads="1"/>
          </p:cNvSpPr>
          <p:nvPr/>
        </p:nvSpPr>
        <p:spPr bwMode="auto">
          <a:xfrm>
            <a:off x="2239963" y="5783263"/>
            <a:ext cx="69040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sz="2400" b="1" dirty="0" smtClean="0">
                <a:solidFill>
                  <a:srgbClr val="FFFF00"/>
                </a:solidFill>
                <a:latin typeface="Calibri" pitchFamily="34" charset="0"/>
              </a:rPr>
              <a:t>2050?		   1.5-2GW          days/cont.	       30</a:t>
            </a:r>
            <a:r>
              <a:rPr lang="en-GB" sz="2400" b="1" dirty="0">
                <a:solidFill>
                  <a:srgbClr val="FFFF00"/>
                </a:solidFill>
                <a:latin typeface="Calibri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524528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2"/>
          <p:cNvSpPr txBox="1">
            <a:spLocks/>
          </p:cNvSpPr>
          <p:nvPr/>
        </p:nvSpPr>
        <p:spPr>
          <a:xfrm>
            <a:off x="8316416" y="6520260"/>
            <a:ext cx="69344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B55C215-7F9A-4AB7-8398-183B47447BCF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22" name="Title 3"/>
          <p:cNvSpPr txBox="1">
            <a:spLocks/>
          </p:cNvSpPr>
          <p:nvPr/>
        </p:nvSpPr>
        <p:spPr>
          <a:xfrm>
            <a:off x="1763688" y="90600"/>
            <a:ext cx="6336704" cy="451406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DC833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DC833"/>
                </a:solidFill>
                <a:latin typeface="Arial" charset="0"/>
                <a:ea typeface="MS PGothic" pitchFamily="34" charset="-128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DC833"/>
                </a:solidFill>
                <a:latin typeface="Arial" charset="0"/>
                <a:ea typeface="MS PGothic" pitchFamily="34" charset="-128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DC833"/>
                </a:solidFill>
                <a:latin typeface="Arial" charset="0"/>
                <a:ea typeface="MS PGothic" pitchFamily="34" charset="-128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DC833"/>
                </a:solidFill>
                <a:latin typeface="Arial" charset="0"/>
                <a:ea typeface="MS PGothic" pitchFamily="34" charset="-128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DC833"/>
                </a:solidFill>
                <a:latin typeface="Arial" charset="0"/>
                <a:ea typeface="MS PGothic" pitchFamily="34" charset="-128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DC833"/>
                </a:solidFill>
                <a:latin typeface="Arial" charset="0"/>
                <a:ea typeface="MS PGothic" pitchFamily="34" charset="-128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DC833"/>
                </a:solidFill>
                <a:latin typeface="Arial" charset="0"/>
                <a:ea typeface="MS PGothic" pitchFamily="34" charset="-128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DC833"/>
                </a:solidFill>
                <a:latin typeface="Arial" charset="0"/>
                <a:ea typeface="MS PGothic" pitchFamily="34" charset="-128"/>
              </a:defRPr>
            </a:lvl9pPr>
          </a:lstStyle>
          <a:p>
            <a:r>
              <a:rPr lang="en-US" kern="0" dirty="0" smtClean="0"/>
              <a:t>The plasma </a:t>
            </a:r>
            <a:r>
              <a:rPr lang="en-US" i="1" kern="0" dirty="0" smtClean="0"/>
              <a:t>system</a:t>
            </a:r>
            <a:endParaRPr lang="en-IE" i="1" kern="0" dirty="0"/>
          </a:p>
        </p:txBody>
      </p:sp>
      <p:pic>
        <p:nvPicPr>
          <p:cNvPr id="23" name="Picture 2" descr="C:\Documents and Settings\fisa\My Documents\ICALEPCS\Figures\figure1-no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928688"/>
            <a:ext cx="4964424" cy="519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ontent Placeholder 2"/>
          <p:cNvSpPr txBox="1">
            <a:spLocks/>
          </p:cNvSpPr>
          <p:nvPr/>
        </p:nvSpPr>
        <p:spPr bwMode="auto">
          <a:xfrm>
            <a:off x="224110" y="533472"/>
            <a:ext cx="3269328" cy="584785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GB" sz="2400" i="1" dirty="0" smtClean="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rPr>
              <a:t>The Central solenoid creates an electric field.</a:t>
            </a:r>
            <a:br>
              <a:rPr lang="en-GB" sz="2400" i="1" dirty="0" smtClean="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rPr>
            </a:br>
            <a:r>
              <a:rPr kumimoji="0" lang="en-GB" sz="2400" b="0" i="1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GAS is added and ionised</a:t>
            </a:r>
            <a:r>
              <a:rPr lang="en-US" sz="2400" i="1" dirty="0" smtClean="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rPr>
              <a:t> </a:t>
            </a:r>
            <a:r>
              <a:rPr lang="en-US" sz="2400" i="1" dirty="0" smtClean="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  <a:sym typeface="Wingdings" pitchFamily="2" charset="2"/>
              </a:rPr>
              <a:t> plasma.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400" i="1" dirty="0" smtClean="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  <a:sym typeface="Wingdings" pitchFamily="2" charset="2"/>
              </a:rPr>
              <a:t>During plasma growth PF coils control plasma radial position.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GB" sz="2400" b="0" i="1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Other PF coils shape the plasma into diverted shape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GB" sz="2400" i="1" dirty="0" err="1" smtClean="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  <a:sym typeface="Wingdings" pitchFamily="2" charset="2"/>
              </a:rPr>
              <a:t>Additioal</a:t>
            </a:r>
            <a:r>
              <a:rPr lang="en-GB" sz="2400" i="1" dirty="0" smtClean="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  <a:sym typeface="Wingdings" pitchFamily="2" charset="2"/>
              </a:rPr>
              <a:t> heating heats the plasma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GB" sz="2400" i="1" dirty="0" smtClean="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  <a:sym typeface="Wingdings" pitchFamily="2" charset="2"/>
              </a:rPr>
              <a:t>The conditions for fusion are (hopefully) reached!</a:t>
            </a:r>
            <a:endParaRPr kumimoji="0" lang="en-GB" sz="2400" b="0" i="1" u="none" strike="noStrike" kern="1200" cap="none" spc="0" normalizeH="0" noProof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pic>
        <p:nvPicPr>
          <p:cNvPr id="25" name="Picture 24" descr="figure1-po-c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285992"/>
            <a:ext cx="1143426" cy="21348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571868" y="1500174"/>
            <a:ext cx="357190" cy="407196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6858016" y="2357430"/>
            <a:ext cx="214314" cy="2286016"/>
            <a:chOff x="6858016" y="2357430"/>
            <a:chExt cx="214314" cy="2286016"/>
          </a:xfrm>
        </p:grpSpPr>
        <p:sp>
          <p:nvSpPr>
            <p:cNvPr id="28" name="Rectangle 27"/>
            <p:cNvSpPr/>
            <p:nvPr/>
          </p:nvSpPr>
          <p:spPr>
            <a:xfrm>
              <a:off x="6858016" y="2357430"/>
              <a:ext cx="214314" cy="64294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6858016" y="4000504"/>
              <a:ext cx="214314" cy="64294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Cloud Callout 29"/>
          <p:cNvSpPr/>
          <p:nvPr/>
        </p:nvSpPr>
        <p:spPr>
          <a:xfrm flipH="1">
            <a:off x="4429124" y="2928934"/>
            <a:ext cx="1357322" cy="71438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286380" y="3071810"/>
            <a:ext cx="571504" cy="571504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figure1-p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2285992"/>
            <a:ext cx="1143008" cy="2134393"/>
          </a:xfrm>
          <a:prstGeom prst="rect">
            <a:avLst/>
          </a:prstGeom>
        </p:spPr>
      </p:pic>
      <p:sp>
        <p:nvSpPr>
          <p:cNvPr id="33" name="Left Arrow 32"/>
          <p:cNvSpPr/>
          <p:nvPr/>
        </p:nvSpPr>
        <p:spPr>
          <a:xfrm>
            <a:off x="5643570" y="3286124"/>
            <a:ext cx="2071702" cy="357190"/>
          </a:xfrm>
          <a:prstGeom prst="leftArrow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4429124" y="928670"/>
            <a:ext cx="1680218" cy="5197493"/>
            <a:chOff x="4429124" y="928670"/>
            <a:chExt cx="1680218" cy="5197493"/>
          </a:xfrm>
        </p:grpSpPr>
        <p:sp>
          <p:nvSpPr>
            <p:cNvPr id="36" name="Rectangle 35"/>
            <p:cNvSpPr/>
            <p:nvPr/>
          </p:nvSpPr>
          <p:spPr>
            <a:xfrm>
              <a:off x="4429124" y="928670"/>
              <a:ext cx="502916" cy="34009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857884" y="1251115"/>
              <a:ext cx="251458" cy="34009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444107" y="5786073"/>
              <a:ext cx="502916" cy="34009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5857884" y="5445983"/>
              <a:ext cx="251458" cy="34009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7661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7" dur="1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8" dur="1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1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1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30" dur="1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31" dur="1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"/>
                            </p:stCondLst>
                            <p:childTnLst>
                              <p:par>
                                <p:cTn id="37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3000" fill="hold"/>
                                        <p:tgtEl>
                                          <p:spTgt spid="31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34783E-7 L -0.05417 -4.34783E-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1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45" dur="1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46" dur="1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1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"/>
                            </p:stCondLst>
                            <p:childTnLst>
                              <p:par>
                                <p:cTn id="5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1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10"/>
                            </p:stCondLst>
                            <p:childTnLst>
                              <p:par>
                                <p:cTn id="6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1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70" dur="1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71" dur="1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"/>
                            </p:stCondLst>
                            <p:childTnLst>
                              <p:par>
                                <p:cTn id="7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10"/>
                            </p:stCondLst>
                            <p:childTnLst>
                              <p:par>
                                <p:cTn id="84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30" grpId="0" animBg="1"/>
      <p:bldP spid="30" grpId="1" animBg="1"/>
      <p:bldP spid="31" grpId="0" animBg="1"/>
      <p:bldP spid="31" grpId="1" animBg="1"/>
      <p:bldP spid="31" grpId="2" animBg="1"/>
      <p:bldP spid="31" grpId="3" animBg="1"/>
      <p:bldP spid="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8" descr="fusion sm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1613" y="2414588"/>
            <a:ext cx="4259262" cy="382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11267" name="TextBox 12"/>
          <p:cNvSpPr txBox="1">
            <a:spLocks noChangeArrowheads="1"/>
          </p:cNvSpPr>
          <p:nvPr/>
        </p:nvSpPr>
        <p:spPr bwMode="auto">
          <a:xfrm>
            <a:off x="163513" y="22225"/>
            <a:ext cx="896233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4400" b="1" dirty="0">
                <a:solidFill>
                  <a:srgbClr val="FFFF00"/>
                </a:solidFill>
                <a:latin typeface="Calibri" pitchFamily="34" charset="0"/>
              </a:rPr>
              <a:t>Fusion </a:t>
            </a:r>
            <a:r>
              <a:rPr lang="en-GB" sz="4400" b="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  <a:t>may </a:t>
            </a:r>
            <a:r>
              <a:rPr lang="en-GB" sz="4400" b="1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  <a:t>be</a:t>
            </a:r>
            <a:r>
              <a:rPr lang="en-GB" sz="4400" b="1" dirty="0" smtClean="0">
                <a:solidFill>
                  <a:srgbClr val="FFFF00"/>
                </a:solidFill>
                <a:latin typeface="Calibri" pitchFamily="34" charset="0"/>
              </a:rPr>
              <a:t> a </a:t>
            </a:r>
            <a:r>
              <a:rPr lang="en-GB" sz="4400" b="1" dirty="0">
                <a:solidFill>
                  <a:srgbClr val="FFFF00"/>
                </a:solidFill>
                <a:latin typeface="Calibri" pitchFamily="34" charset="0"/>
              </a:rPr>
              <a:t>21</a:t>
            </a:r>
            <a:r>
              <a:rPr lang="en-GB" sz="4400" b="1" baseline="30000" dirty="0">
                <a:solidFill>
                  <a:srgbClr val="FFFF00"/>
                </a:solidFill>
                <a:latin typeface="Calibri" pitchFamily="34" charset="0"/>
              </a:rPr>
              <a:t>st</a:t>
            </a:r>
            <a:r>
              <a:rPr lang="en-GB" sz="4400" b="1" dirty="0">
                <a:solidFill>
                  <a:srgbClr val="FFFF00"/>
                </a:solidFill>
                <a:latin typeface="Calibri" pitchFamily="34" charset="0"/>
              </a:rPr>
              <a:t> Century solution</a:t>
            </a:r>
            <a:endParaRPr lang="en-US" sz="44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11268" name="Rectangle 10"/>
          <p:cNvSpPr>
            <a:spLocks noChangeArrowheads="1"/>
          </p:cNvSpPr>
          <p:nvPr/>
        </p:nvSpPr>
        <p:spPr bwMode="auto">
          <a:xfrm>
            <a:off x="273050" y="990600"/>
            <a:ext cx="6318250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b="1">
                <a:solidFill>
                  <a:srgbClr val="FFFF00"/>
                </a:solidFill>
                <a:latin typeface="Calibri" pitchFamily="34" charset="0"/>
              </a:rPr>
              <a:t>The easiest route to commercial power will be to fuse →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708275" y="1544638"/>
            <a:ext cx="22082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b="1">
                <a:solidFill>
                  <a:srgbClr val="FFFF00"/>
                </a:solidFill>
                <a:latin typeface="Calibri" pitchFamily="34" charset="0"/>
              </a:rPr>
              <a:t>nuclei</a:t>
            </a:r>
            <a:r>
              <a:rPr lang="en-US" sz="2000" b="1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en-GB" sz="2000" b="1">
                <a:solidFill>
                  <a:srgbClr val="FFFF00"/>
                </a:solidFill>
                <a:latin typeface="Calibri" pitchFamily="34" charset="0"/>
              </a:rPr>
              <a:t>producing a</a:t>
            </a:r>
            <a:endParaRPr lang="en-US" sz="2000" b="1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58763" y="1552575"/>
            <a:ext cx="13636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GB" sz="2000" b="1">
                <a:solidFill>
                  <a:srgbClr val="FFFF00"/>
                </a:solidFill>
                <a:latin typeface="Calibri" pitchFamily="34" charset="0"/>
              </a:rPr>
              <a:t>Deuterium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519363" y="3494088"/>
            <a:ext cx="11890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>
                <a:solidFill>
                  <a:srgbClr val="FFFF00"/>
                </a:solidFill>
                <a:latin typeface="Calibri" pitchFamily="34" charset="0"/>
              </a:rPr>
              <a:t>deuterium</a:t>
            </a:r>
            <a:endParaRPr lang="en-US" b="1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446213" y="1544638"/>
            <a:ext cx="5873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b="1">
                <a:solidFill>
                  <a:srgbClr val="FFFF00"/>
                </a:solidFill>
                <a:latin typeface="Calibri" pitchFamily="34" charset="0"/>
              </a:rPr>
              <a:t>and</a:t>
            </a:r>
            <a:endParaRPr lang="en-US" b="1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687388" y="3659188"/>
            <a:ext cx="8509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>
                <a:solidFill>
                  <a:srgbClr val="FFFF00"/>
                </a:solidFill>
                <a:latin typeface="Calibri" pitchFamily="34" charset="0"/>
              </a:rPr>
              <a:t>tritium</a:t>
            </a:r>
            <a:endParaRPr lang="en-US" b="1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912938" y="1544638"/>
            <a:ext cx="9239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b="1">
                <a:solidFill>
                  <a:srgbClr val="FFFF00"/>
                </a:solidFill>
                <a:latin typeface="Calibri" pitchFamily="34" charset="0"/>
              </a:rPr>
              <a:t>tritium</a:t>
            </a:r>
            <a:endParaRPr lang="en-US" b="1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3309938" y="5280025"/>
            <a:ext cx="9540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>
                <a:solidFill>
                  <a:srgbClr val="FFFF00"/>
                </a:solidFill>
                <a:latin typeface="Calibri" pitchFamily="34" charset="0"/>
              </a:rPr>
              <a:t>neutron</a:t>
            </a:r>
            <a:endParaRPr lang="en-US" b="1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7002463" y="1541463"/>
            <a:ext cx="10429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b="1">
                <a:solidFill>
                  <a:srgbClr val="FFFF00"/>
                </a:solidFill>
                <a:latin typeface="Calibri" pitchFamily="34" charset="0"/>
              </a:rPr>
              <a:t>neutron</a:t>
            </a:r>
            <a:endParaRPr lang="en-US" sz="2000" b="1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5499100" y="1539875"/>
            <a:ext cx="16446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b="1">
                <a:solidFill>
                  <a:srgbClr val="FFFF00"/>
                </a:solidFill>
                <a:latin typeface="Calibri" pitchFamily="34" charset="0"/>
              </a:rPr>
              <a:t>nucleus and a</a:t>
            </a:r>
            <a:endParaRPr lang="en-US" sz="2000" b="1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1301750" y="5772150"/>
            <a:ext cx="8461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>
                <a:solidFill>
                  <a:srgbClr val="FFFF00"/>
                </a:solidFill>
                <a:latin typeface="Calibri" pitchFamily="34" charset="0"/>
              </a:rPr>
              <a:t>helium</a:t>
            </a:r>
            <a:endParaRPr lang="en-US" b="1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4713288" y="1539875"/>
            <a:ext cx="9239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b="1">
                <a:solidFill>
                  <a:srgbClr val="FFFF00"/>
                </a:solidFill>
                <a:latin typeface="Calibri" pitchFamily="34" charset="0"/>
              </a:rPr>
              <a:t>helium</a:t>
            </a:r>
            <a:endParaRPr lang="en-US" sz="2000" b="1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4752975" y="2794000"/>
            <a:ext cx="4071938" cy="303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1400"/>
              </a:spcAft>
            </a:pPr>
            <a:r>
              <a:rPr lang="en-GB" sz="2000" b="1">
                <a:solidFill>
                  <a:srgbClr val="FFFF00"/>
                </a:solidFill>
                <a:latin typeface="Calibri" pitchFamily="34" charset="0"/>
              </a:rPr>
              <a:t>Deuterium and tritium are both forms, or isotopes, of hydrogen</a:t>
            </a:r>
          </a:p>
          <a:p>
            <a:pPr eaLnBrk="0" fontAlgn="base" hangingPunct="0">
              <a:spcBef>
                <a:spcPct val="0"/>
              </a:spcBef>
              <a:spcAft>
                <a:spcPts val="1400"/>
              </a:spcAft>
            </a:pPr>
            <a:r>
              <a:rPr lang="en-GB" sz="2000" b="1">
                <a:solidFill>
                  <a:srgbClr val="FFFF00"/>
                </a:solidFill>
                <a:latin typeface="Calibri" pitchFamily="34" charset="0"/>
              </a:rPr>
              <a:t>10 g of deuterium and 15g of tritium would supply the </a:t>
            </a:r>
            <a:r>
              <a:rPr lang="en-GB" sz="2400" b="1">
                <a:solidFill>
                  <a:srgbClr val="FFFFFF"/>
                </a:solidFill>
                <a:latin typeface="Calibri" pitchFamily="34" charset="0"/>
              </a:rPr>
              <a:t>lifetime energy needs</a:t>
            </a:r>
            <a:r>
              <a:rPr lang="en-GB" sz="2400" b="1">
                <a:solidFill>
                  <a:srgbClr val="FFFF00"/>
                </a:solidFill>
                <a:latin typeface="Calibri" pitchFamily="34" charset="0"/>
              </a:rPr>
              <a:t> </a:t>
            </a:r>
            <a:r>
              <a:rPr lang="en-GB" sz="2000" b="1">
                <a:solidFill>
                  <a:srgbClr val="FFFF00"/>
                </a:solidFill>
                <a:latin typeface="Calibri" pitchFamily="34" charset="0"/>
              </a:rPr>
              <a:t>of an average person in EU</a:t>
            </a:r>
          </a:p>
          <a:p>
            <a:pPr eaLnBrk="0" fontAlgn="base" hangingPunct="0">
              <a:spcBef>
                <a:spcPct val="0"/>
              </a:spcBef>
              <a:spcAft>
                <a:spcPts val="1400"/>
              </a:spcAft>
            </a:pPr>
            <a:r>
              <a:rPr lang="en-GB" sz="2000" b="1">
                <a:solidFill>
                  <a:srgbClr val="FFFF00"/>
                </a:solidFill>
                <a:latin typeface="Calibri" pitchFamily="34" charset="0"/>
              </a:rPr>
              <a:t>1kg of this fuel would supply the same amount of energy as 10,000,000 kg of coal</a:t>
            </a:r>
          </a:p>
        </p:txBody>
      </p:sp>
    </p:spTree>
    <p:extLst>
      <p:ext uri="{BB962C8B-B14F-4D97-AF65-F5344CB8AC3E}">
        <p14:creationId xmlns:p14="http://schemas.microsoft.com/office/powerpoint/2010/main" val="4228622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4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4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  <p:bldP spid="14" grpId="0"/>
      <p:bldP spid="19" grpId="0"/>
      <p:bldP spid="16" grpId="0"/>
      <p:bldP spid="22" grpId="0"/>
      <p:bldP spid="18" grpId="0"/>
      <p:bldP spid="23" grpId="0"/>
      <p:bldP spid="24" grpId="0"/>
      <p:bldP spid="17" grpId="0"/>
      <p:bldP spid="25" grpId="0"/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0" y="0"/>
            <a:ext cx="91709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244475" y="1173163"/>
            <a:ext cx="8899525" cy="532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81000" indent="-381000" eaLnBrk="0" fontAlgn="base" hangingPunct="0">
              <a:spcBef>
                <a:spcPts val="1800"/>
              </a:spcBef>
              <a:spcAft>
                <a:spcPct val="0"/>
              </a:spcAft>
              <a:buFontTx/>
              <a:buChar char="•"/>
            </a:pPr>
            <a:r>
              <a:rPr lang="en-GB" sz="2800" b="1" dirty="0">
                <a:solidFill>
                  <a:srgbClr val="FFFF00"/>
                </a:solidFill>
                <a:latin typeface="Calibri" pitchFamily="34" charset="0"/>
              </a:rPr>
              <a:t>Fusion has little or no environmental impact - no Greenhouse gas emissions</a:t>
            </a:r>
          </a:p>
          <a:p>
            <a:pPr marL="381000" indent="-381000" eaLnBrk="0" fontAlgn="base" hangingPunct="0">
              <a:spcBef>
                <a:spcPts val="1800"/>
              </a:spcBef>
              <a:spcAft>
                <a:spcPct val="0"/>
              </a:spcAft>
              <a:buFontTx/>
              <a:buChar char="•"/>
            </a:pPr>
            <a:r>
              <a:rPr lang="en-GB" sz="2800" b="1" dirty="0">
                <a:solidFill>
                  <a:srgbClr val="FFFF00"/>
                </a:solidFill>
                <a:latin typeface="Calibri" pitchFamily="34" charset="0"/>
              </a:rPr>
              <a:t>Fusion does not produce any ‘long-lived’ radioactive waste</a:t>
            </a:r>
          </a:p>
          <a:p>
            <a:pPr marL="381000" indent="-381000" eaLnBrk="0" fontAlgn="base" hangingPunct="0">
              <a:spcBef>
                <a:spcPts val="1800"/>
              </a:spcBef>
              <a:spcAft>
                <a:spcPct val="0"/>
              </a:spcAft>
              <a:buFontTx/>
              <a:buChar char="•"/>
            </a:pPr>
            <a:r>
              <a:rPr lang="en-GB" sz="2800" b="1" dirty="0">
                <a:solidFill>
                  <a:srgbClr val="FFFF00"/>
                </a:solidFill>
                <a:latin typeface="Calibri" pitchFamily="34" charset="0"/>
              </a:rPr>
              <a:t>There is no risk of critical safety events </a:t>
            </a:r>
            <a:r>
              <a:rPr lang="en-GB" sz="2800" b="1">
                <a:solidFill>
                  <a:srgbClr val="FFFF00"/>
                </a:solidFill>
                <a:latin typeface="Calibri" pitchFamily="34" charset="0"/>
              </a:rPr>
              <a:t>like </a:t>
            </a:r>
            <a:r>
              <a:rPr lang="en-GB" sz="2800" b="1" smtClean="0">
                <a:solidFill>
                  <a:srgbClr val="FFFF00"/>
                </a:solidFill>
                <a:latin typeface="Calibri" pitchFamily="34" charset="0"/>
              </a:rPr>
              <a:t>Fukushima</a:t>
            </a:r>
            <a:endParaRPr lang="en-GB" sz="2800" b="1" dirty="0">
              <a:solidFill>
                <a:srgbClr val="FFFF00"/>
              </a:solidFill>
              <a:latin typeface="Calibri" pitchFamily="34" charset="0"/>
            </a:endParaRPr>
          </a:p>
          <a:p>
            <a:pPr marL="381000" indent="-381000" eaLnBrk="0" fontAlgn="base" hangingPunct="0">
              <a:spcBef>
                <a:spcPts val="1800"/>
              </a:spcBef>
              <a:spcAft>
                <a:spcPct val="0"/>
              </a:spcAft>
              <a:buFontTx/>
              <a:buChar char="•"/>
            </a:pPr>
            <a:r>
              <a:rPr lang="en-GB" sz="2800" b="1" dirty="0">
                <a:solidFill>
                  <a:srgbClr val="FFFF00"/>
                </a:solidFill>
                <a:latin typeface="Calibri" pitchFamily="34" charset="0"/>
              </a:rPr>
              <a:t>The fuels are abundant and there is no geographical localisation. </a:t>
            </a:r>
          </a:p>
          <a:p>
            <a:pPr marL="381000" indent="-381000" eaLnBrk="0" fontAlgn="base" hangingPunct="0">
              <a:spcBef>
                <a:spcPts val="1800"/>
              </a:spcBef>
              <a:spcAft>
                <a:spcPct val="0"/>
              </a:spcAft>
              <a:buFontTx/>
              <a:buChar char="•"/>
            </a:pPr>
            <a:r>
              <a:rPr lang="en-GB" sz="2800" b="1" dirty="0">
                <a:solidFill>
                  <a:srgbClr val="FFFF00"/>
                </a:solidFill>
                <a:latin typeface="Calibri" pitchFamily="34" charset="0"/>
              </a:rPr>
              <a:t>Deuterium is freely available in seawater.  Tritium can be derived from lithium, the 25th most abundant element in the Earth’s crust</a:t>
            </a:r>
          </a:p>
        </p:txBody>
      </p:sp>
      <p:sp>
        <p:nvSpPr>
          <p:cNvPr id="12292" name="Rectangle 28"/>
          <p:cNvSpPr>
            <a:spLocks noChangeArrowheads="1"/>
          </p:cNvSpPr>
          <p:nvPr/>
        </p:nvSpPr>
        <p:spPr bwMode="auto">
          <a:xfrm>
            <a:off x="1171575" y="57150"/>
            <a:ext cx="6792913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FF00"/>
                </a:solidFill>
                <a:latin typeface="Calibri" pitchFamily="34" charset="0"/>
              </a:rPr>
              <a:t>Advantages of Fusion Power</a:t>
            </a:r>
          </a:p>
        </p:txBody>
      </p:sp>
    </p:spTree>
    <p:extLst>
      <p:ext uri="{BB962C8B-B14F-4D97-AF65-F5344CB8AC3E}">
        <p14:creationId xmlns:p14="http://schemas.microsoft.com/office/powerpoint/2010/main" val="41634350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8588" y="0"/>
            <a:ext cx="52054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Box 12"/>
          <p:cNvSpPr txBox="1">
            <a:spLocks noChangeArrowheads="1"/>
          </p:cNvSpPr>
          <p:nvPr/>
        </p:nvSpPr>
        <p:spPr bwMode="auto">
          <a:xfrm>
            <a:off x="1676400" y="0"/>
            <a:ext cx="6100763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4400" b="1">
                <a:solidFill>
                  <a:srgbClr val="FFFF00"/>
                </a:solidFill>
                <a:latin typeface="Calibri" pitchFamily="34" charset="0"/>
              </a:rPr>
              <a:t>Plasmas are key to fusion</a:t>
            </a:r>
            <a:endParaRPr lang="en-US" sz="4400" b="1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15364" name="Rectangle 13"/>
          <p:cNvSpPr>
            <a:spLocks noChangeArrowheads="1"/>
          </p:cNvSpPr>
          <p:nvPr/>
        </p:nvSpPr>
        <p:spPr bwMode="auto">
          <a:xfrm>
            <a:off x="355600" y="984250"/>
            <a:ext cx="84074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3600" b="1" dirty="0">
                <a:solidFill>
                  <a:srgbClr val="FFFF00"/>
                </a:solidFill>
                <a:latin typeface="Calibri" pitchFamily="34" charset="0"/>
              </a:rPr>
              <a:t>What is a plasma?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b="1" dirty="0">
                <a:solidFill>
                  <a:srgbClr val="FFFF00"/>
                </a:solidFill>
                <a:latin typeface="Calibri" pitchFamily="34" charset="0"/>
                <a:sym typeface="Wingdings" pitchFamily="2" charset="2"/>
              </a:rPr>
              <a:t> </a:t>
            </a:r>
            <a:r>
              <a:rPr lang="en-GB" sz="2400" b="1" dirty="0">
                <a:solidFill>
                  <a:srgbClr val="FFFF00"/>
                </a:solidFill>
                <a:latin typeface="Calibri" pitchFamily="34" charset="0"/>
              </a:rPr>
              <a:t>Plasma is the fourth state of matter (after solid, liquid and gas)</a:t>
            </a:r>
          </a:p>
        </p:txBody>
      </p:sp>
      <p:pic>
        <p:nvPicPr>
          <p:cNvPr id="98312" name="Picture 8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382589" y="2501900"/>
            <a:ext cx="4013994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15366" name="Rectangle 25"/>
          <p:cNvSpPr>
            <a:spLocks noChangeArrowheads="1"/>
          </p:cNvSpPr>
          <p:nvPr/>
        </p:nvSpPr>
        <p:spPr bwMode="auto">
          <a:xfrm>
            <a:off x="4724400" y="2497138"/>
            <a:ext cx="4203700" cy="317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b="1" dirty="0">
                <a:solidFill>
                  <a:srgbClr val="FFFF00"/>
                </a:solidFill>
                <a:latin typeface="Calibri" pitchFamily="34" charset="0"/>
              </a:rPr>
              <a:t>When a gas is super-hot, the atoms split into positively charged nuclei and negative  electrons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000" b="1" dirty="0">
              <a:solidFill>
                <a:srgbClr val="FFFF00"/>
              </a:solidFill>
              <a:latin typeface="Calibri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b="1" dirty="0">
                <a:solidFill>
                  <a:srgbClr val="FFFF00"/>
                </a:solidFill>
                <a:latin typeface="Calibri" pitchFamily="34" charset="0"/>
              </a:rPr>
              <a:t>The gas conducts electricity and its </a:t>
            </a:r>
            <a:r>
              <a:rPr lang="en-GB" sz="2000" b="1" dirty="0" err="1">
                <a:solidFill>
                  <a:srgbClr val="FFFF00"/>
                </a:solidFill>
                <a:latin typeface="Calibri" pitchFamily="34" charset="0"/>
              </a:rPr>
              <a:t>behavour</a:t>
            </a:r>
            <a:r>
              <a:rPr lang="en-GB" sz="2000" b="1" dirty="0">
                <a:solidFill>
                  <a:srgbClr val="FFFF00"/>
                </a:solidFill>
                <a:latin typeface="Calibri" pitchFamily="34" charset="0"/>
              </a:rPr>
              <a:t> is  dominated by electrical effects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000" b="1" dirty="0">
              <a:solidFill>
                <a:srgbClr val="FFFF00"/>
              </a:solidFill>
              <a:latin typeface="Calibri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b="1" dirty="0">
                <a:solidFill>
                  <a:srgbClr val="FFFF00"/>
                </a:solidFill>
                <a:latin typeface="Calibri" pitchFamily="34" charset="0"/>
              </a:rPr>
              <a:t>The charged particles have a lot of energy but rarely collide</a:t>
            </a:r>
          </a:p>
        </p:txBody>
      </p:sp>
      <p:sp>
        <p:nvSpPr>
          <p:cNvPr id="15367" name="Rectangle 26"/>
          <p:cNvSpPr>
            <a:spLocks noChangeArrowheads="1"/>
          </p:cNvSpPr>
          <p:nvPr/>
        </p:nvSpPr>
        <p:spPr bwMode="auto">
          <a:xfrm>
            <a:off x="304800" y="6211888"/>
            <a:ext cx="8280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b="1" dirty="0">
                <a:solidFill>
                  <a:srgbClr val="FFFF00"/>
                </a:solidFill>
                <a:latin typeface="Calibri" pitchFamily="34" charset="0"/>
              </a:rPr>
              <a:t>The Sun is one example of a plasma, lightening is another ........</a:t>
            </a:r>
          </a:p>
        </p:txBody>
      </p:sp>
      <p:pic>
        <p:nvPicPr>
          <p:cNvPr id="3074" name="Picture 2" descr="http://ecx.images-amazon.com/images/I/91z-88hs-%2BS._SL1500_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208" y="1774381"/>
            <a:ext cx="5896584" cy="457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1237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3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3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8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8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6" grpId="0"/>
      <p:bldP spid="1536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12"/>
          <p:cNvSpPr txBox="1">
            <a:spLocks noChangeArrowheads="1"/>
          </p:cNvSpPr>
          <p:nvPr/>
        </p:nvSpPr>
        <p:spPr bwMode="auto">
          <a:xfrm>
            <a:off x="2686050" y="0"/>
            <a:ext cx="374967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4400" b="1">
                <a:solidFill>
                  <a:srgbClr val="FFFF00"/>
                </a:solidFill>
                <a:latin typeface="Calibri" pitchFamily="34" charset="0"/>
              </a:rPr>
              <a:t>Fusion plasmas</a:t>
            </a:r>
            <a:endParaRPr lang="en-US" sz="4400" b="1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415925" y="1282700"/>
            <a:ext cx="849947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sz="2400" b="1">
                <a:solidFill>
                  <a:srgbClr val="FFFF00"/>
                </a:solidFill>
                <a:latin typeface="Calibri" pitchFamily="34" charset="0"/>
                <a:sym typeface="Monotype Sorts" pitchFamily="2" charset="2"/>
              </a:rPr>
              <a:t>For a plasma of deutrium and tritium to become a self-sustaining fusion plasma, three things are necessary:</a:t>
            </a:r>
            <a:endParaRPr lang="en-GB" sz="2400" b="1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16388" name="Rectangle 5"/>
          <p:cNvSpPr>
            <a:spLocks noChangeArrowheads="1"/>
          </p:cNvSpPr>
          <p:nvPr/>
        </p:nvSpPr>
        <p:spPr bwMode="auto">
          <a:xfrm>
            <a:off x="465138" y="2325688"/>
            <a:ext cx="28479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GB" sz="2000" b="1">
                <a:solidFill>
                  <a:srgbClr val="FFFF00"/>
                </a:solidFill>
                <a:latin typeface="Calibri" pitchFamily="34" charset="0"/>
                <a:sym typeface="Monotype Sorts" pitchFamily="2" charset="2"/>
              </a:rPr>
              <a:t> Very high temperature</a:t>
            </a:r>
            <a:endParaRPr lang="en-GB" sz="2000" b="1">
              <a:solidFill>
                <a:srgbClr val="FFFF00"/>
              </a:solidFill>
              <a:latin typeface="Calibri" pitchFamily="34" charset="0"/>
            </a:endParaRPr>
          </a:p>
        </p:txBody>
      </p:sp>
      <p:pic>
        <p:nvPicPr>
          <p:cNvPr id="100354" name="Picture 2" descr="http://astronomyonline.org/Stars/Images/CoulombBarrier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298" y="2559176"/>
            <a:ext cx="4003195" cy="3795622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16390" name="Rectangle 7"/>
          <p:cNvSpPr>
            <a:spLocks noChangeArrowheads="1"/>
          </p:cNvSpPr>
          <p:nvPr/>
        </p:nvSpPr>
        <p:spPr bwMode="auto">
          <a:xfrm>
            <a:off x="454025" y="2824163"/>
            <a:ext cx="4075113" cy="375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sz="2000" b="1">
                <a:solidFill>
                  <a:srgbClr val="FFFFFF"/>
                </a:solidFill>
                <a:latin typeface="Calibri" pitchFamily="34" charset="0"/>
                <a:sym typeface="Monotype Sorts" pitchFamily="2" charset="2"/>
              </a:rPr>
              <a:t>D and T nuclei are both positively charged and thus repel each other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sz="2000" b="1">
                <a:solidFill>
                  <a:srgbClr val="FFFFFF"/>
                </a:solidFill>
                <a:latin typeface="Calibri" pitchFamily="34" charset="0"/>
              </a:rPr>
              <a:t>The closer they get, the stronger the repulsion – the “Coulomb barrier”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sz="2000" b="1">
                <a:solidFill>
                  <a:srgbClr val="FFFFFF"/>
                </a:solidFill>
                <a:latin typeface="Calibri" pitchFamily="34" charset="0"/>
              </a:rPr>
              <a:t>If they do get very close, an attractive force – the nuclear force - takes over and fusion happens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sz="2000" b="1">
                <a:solidFill>
                  <a:srgbClr val="FFFFFF"/>
                </a:solidFill>
                <a:latin typeface="Calibri" pitchFamily="34" charset="0"/>
              </a:rPr>
              <a:t>To cross the Coulomb barrier takes lots of energy </a:t>
            </a:r>
            <a:r>
              <a:rPr lang="en-GB" sz="2000" b="1">
                <a:solidFill>
                  <a:srgbClr val="FFFFFF"/>
                </a:solidFill>
                <a:latin typeface="Calibri" pitchFamily="34" charset="0"/>
                <a:sym typeface="Symbol" pitchFamily="18" charset="2"/>
              </a:rPr>
              <a:t> </a:t>
            </a:r>
            <a:r>
              <a:rPr lang="en-GB" sz="2400" b="1">
                <a:solidFill>
                  <a:srgbClr val="FFFFFF"/>
                </a:solidFill>
                <a:latin typeface="Calibri" pitchFamily="34" charset="0"/>
                <a:sym typeface="Symbol" pitchFamily="18" charset="2"/>
              </a:rPr>
              <a:t>very high temperatures</a:t>
            </a:r>
            <a:endParaRPr lang="en-GB" sz="2400" b="1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66725" y="2813050"/>
            <a:ext cx="16557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GB" sz="2000" b="1">
                <a:solidFill>
                  <a:srgbClr val="FFFF00"/>
                </a:solidFill>
                <a:latin typeface="Calibri" pitchFamily="34" charset="0"/>
                <a:sym typeface="Monotype Sorts" pitchFamily="2" charset="2"/>
              </a:rPr>
              <a:t> High density</a:t>
            </a:r>
            <a:endParaRPr lang="en-GB" sz="2000" b="1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9" name="Rectangle 29"/>
          <p:cNvSpPr>
            <a:spLocks noChangeArrowheads="1"/>
          </p:cNvSpPr>
          <p:nvPr/>
        </p:nvSpPr>
        <p:spPr bwMode="auto">
          <a:xfrm>
            <a:off x="2730500" y="3486150"/>
            <a:ext cx="4025900" cy="12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b="1">
                <a:solidFill>
                  <a:srgbClr val="FFFFFF"/>
                </a:solidFill>
                <a:latin typeface="Calibri" pitchFamily="34" charset="0"/>
                <a:sym typeface="Monotype Sorts" pitchFamily="2" charset="2"/>
              </a:rPr>
              <a:t>more nuclei in a given volume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Þ"/>
            </a:pPr>
            <a:r>
              <a:rPr lang="en-GB" sz="2400" b="1">
                <a:solidFill>
                  <a:srgbClr val="FFFFFF"/>
                </a:solidFill>
                <a:latin typeface="Calibri" pitchFamily="34" charset="0"/>
                <a:sym typeface="Monotype Sorts" pitchFamily="2" charset="2"/>
              </a:rPr>
              <a:t> more collisions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Þ"/>
            </a:pPr>
            <a:r>
              <a:rPr lang="en-GB" sz="2400" b="1">
                <a:solidFill>
                  <a:srgbClr val="FFFFFF"/>
                </a:solidFill>
                <a:latin typeface="Calibri" pitchFamily="34" charset="0"/>
                <a:sym typeface="Monotype Sorts" pitchFamily="2" charset="2"/>
              </a:rPr>
              <a:t> more fusion reactions</a:t>
            </a:r>
            <a:endParaRPr lang="en-US" sz="2400" b="1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66725" y="3308350"/>
            <a:ext cx="30162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GB" sz="2000" b="1">
                <a:solidFill>
                  <a:srgbClr val="FFFF00"/>
                </a:solidFill>
                <a:latin typeface="Calibri" pitchFamily="34" charset="0"/>
                <a:sym typeface="Monotype Sorts" pitchFamily="2" charset="2"/>
              </a:rPr>
              <a:t> High energy confinement</a:t>
            </a:r>
            <a:endParaRPr lang="en-GB" sz="2000" b="1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841500" y="4311650"/>
            <a:ext cx="54991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b="1">
                <a:solidFill>
                  <a:srgbClr val="FFFFFF"/>
                </a:solidFill>
                <a:latin typeface="Calibri" pitchFamily="34" charset="0"/>
              </a:rPr>
              <a:t>Energy released from the fusion reactions must stay in the plasma long enough to maintain the high temperature</a:t>
            </a:r>
            <a:endParaRPr lang="en-US" sz="2400" b="1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430213" y="5368925"/>
            <a:ext cx="4484687" cy="135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1200"/>
              </a:spcBef>
              <a:defRPr/>
            </a:pPr>
            <a:r>
              <a:rPr lang="en-GB" sz="3600" b="1" kern="0" dirty="0">
                <a:solidFill>
                  <a:srgbClr val="FFFFFF"/>
                </a:solidFill>
                <a:latin typeface="Calibri" pitchFamily="34" charset="0"/>
              </a:rPr>
              <a:t>The Lawson </a:t>
            </a:r>
            <a:r>
              <a:rPr lang="en-GB" sz="3600" b="1" kern="0" dirty="0" err="1">
                <a:solidFill>
                  <a:srgbClr val="FFFFFF"/>
                </a:solidFill>
                <a:latin typeface="Calibri" pitchFamily="34" charset="0"/>
              </a:rPr>
              <a:t>Critereon</a:t>
            </a:r>
            <a:endParaRPr lang="en-GB" sz="3600" b="1" kern="0" dirty="0">
              <a:solidFill>
                <a:srgbClr val="FFFFFF"/>
              </a:solidFill>
              <a:latin typeface="Calibri" pitchFamily="34" charset="0"/>
            </a:endParaRPr>
          </a:p>
          <a:p>
            <a:pPr>
              <a:spcBef>
                <a:spcPts val="1200"/>
              </a:spcBef>
              <a:defRPr/>
            </a:pPr>
            <a:r>
              <a:rPr lang="en-GB" sz="3600" b="1" kern="0" dirty="0" err="1">
                <a:solidFill>
                  <a:srgbClr val="FFFFFF"/>
                </a:solidFill>
                <a:latin typeface="Calibri" pitchFamily="34" charset="0"/>
              </a:rPr>
              <a:t>nT</a:t>
            </a:r>
            <a:r>
              <a:rPr lang="en-GB" sz="3600" b="1" kern="0" dirty="0" err="1">
                <a:solidFill>
                  <a:srgbClr val="FFFFFF"/>
                </a:solidFill>
                <a:latin typeface="Calibri" pitchFamily="34" charset="0"/>
                <a:sym typeface="Symbol" pitchFamily="18" charset="2"/>
              </a:rPr>
              <a:t></a:t>
            </a:r>
            <a:r>
              <a:rPr lang="en-GB" sz="3600" b="1" kern="0" baseline="-25000" dirty="0" err="1">
                <a:solidFill>
                  <a:srgbClr val="FFFFFF"/>
                </a:solidFill>
                <a:latin typeface="Calibri" pitchFamily="34" charset="0"/>
                <a:sym typeface="Symbol" pitchFamily="18" charset="2"/>
              </a:rPr>
              <a:t>E</a:t>
            </a:r>
            <a:r>
              <a:rPr lang="en-GB" sz="3600" b="1" kern="0" dirty="0">
                <a:solidFill>
                  <a:srgbClr val="FFFFFF"/>
                </a:solidFill>
                <a:latin typeface="Calibri" pitchFamily="34" charset="0"/>
                <a:sym typeface="Symbol" pitchFamily="18" charset="2"/>
              </a:rPr>
              <a:t> &gt; 3x10</a:t>
            </a:r>
            <a:r>
              <a:rPr lang="en-GB" sz="3600" b="1" kern="0" baseline="30000" dirty="0">
                <a:solidFill>
                  <a:srgbClr val="FFFFFF"/>
                </a:solidFill>
                <a:latin typeface="Calibri" pitchFamily="34" charset="0"/>
                <a:sym typeface="Symbol" pitchFamily="18" charset="2"/>
              </a:rPr>
              <a:t>21</a:t>
            </a:r>
            <a:r>
              <a:rPr lang="en-GB" sz="3600" b="1" kern="0" dirty="0">
                <a:solidFill>
                  <a:srgbClr val="FFFFFF"/>
                </a:solidFill>
                <a:latin typeface="Calibri" pitchFamily="34" charset="0"/>
                <a:sym typeface="Symbol" pitchFamily="18" charset="2"/>
              </a:rPr>
              <a:t>m</a:t>
            </a:r>
            <a:r>
              <a:rPr lang="en-GB" sz="3600" b="1" kern="0" baseline="30000" dirty="0">
                <a:solidFill>
                  <a:srgbClr val="FFFFFF"/>
                </a:solidFill>
                <a:latin typeface="Calibri" pitchFamily="34" charset="0"/>
                <a:sym typeface="Symbol" pitchFamily="18" charset="2"/>
              </a:rPr>
              <a:t>-3</a:t>
            </a:r>
            <a:r>
              <a:rPr lang="en-GB" sz="3600" b="1" kern="0" dirty="0">
                <a:solidFill>
                  <a:srgbClr val="FFFFFF"/>
                </a:solidFill>
                <a:latin typeface="Calibri" pitchFamily="34" charset="0"/>
                <a:sym typeface="Symbol" pitchFamily="18" charset="2"/>
              </a:rPr>
              <a:t>keVs</a:t>
            </a:r>
            <a:endParaRPr lang="en-GB" sz="3600" b="1" kern="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57413" y="2686050"/>
            <a:ext cx="433387" cy="646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600" b="1" kern="0" dirty="0">
                <a:solidFill>
                  <a:srgbClr val="FFFFFF"/>
                </a:solidFill>
                <a:latin typeface="Calibri" pitchFamily="34" charset="0"/>
              </a:rPr>
              <a:t>n</a:t>
            </a:r>
            <a:endParaRPr lang="en-US" b="1" dirty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28975" y="2228850"/>
            <a:ext cx="414338" cy="646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600" b="1" kern="0" dirty="0">
                <a:solidFill>
                  <a:srgbClr val="FFFFFF"/>
                </a:solidFill>
                <a:latin typeface="Calibri" pitchFamily="34" charset="0"/>
              </a:rPr>
              <a:t>T</a:t>
            </a:r>
            <a:endParaRPr lang="en-US" b="1" dirty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552825" y="3143250"/>
            <a:ext cx="539750" cy="646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600" b="1" kern="0" dirty="0">
                <a:solidFill>
                  <a:srgbClr val="FFFFFF"/>
                </a:solidFill>
                <a:latin typeface="Calibri" pitchFamily="34" charset="0"/>
                <a:sym typeface="Symbol" pitchFamily="18" charset="2"/>
              </a:rPr>
              <a:t></a:t>
            </a:r>
            <a:r>
              <a:rPr lang="en-GB" sz="3600" b="1" kern="0" baseline="-25000" dirty="0">
                <a:solidFill>
                  <a:srgbClr val="FFFFFF"/>
                </a:solidFill>
                <a:latin typeface="Calibri" pitchFamily="34" charset="0"/>
                <a:sym typeface="Symbol" pitchFamily="18" charset="2"/>
              </a:rPr>
              <a:t>E</a:t>
            </a:r>
            <a:endParaRPr lang="en-US" b="1" dirty="0">
              <a:solidFill>
                <a:srgbClr val="FFFFFF"/>
              </a:solidFill>
              <a:latin typeface="Tahoma" pitchFamily="34" charset="0"/>
            </a:endParaRPr>
          </a:p>
        </p:txBody>
      </p:sp>
      <p:pic>
        <p:nvPicPr>
          <p:cNvPr id="16396" name="Picture 12" descr="http://www.tint.or.th/adv/fusion/pics/tripleprod_PW03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48792" y="2227262"/>
            <a:ext cx="4409458" cy="2954338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908104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0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03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 autoUpdateAnimBg="0"/>
      <p:bldP spid="16390" grpId="0" autoUpdateAnimBg="0"/>
      <p:bldP spid="16390" grpId="1"/>
      <p:bldP spid="8" grpId="0" autoUpdateAnimBg="0"/>
      <p:bldP spid="9" grpId="0" autoUpdateAnimBg="0"/>
      <p:bldP spid="9" grpId="1"/>
      <p:bldP spid="10" grpId="0" autoUpdateAnimBg="0"/>
      <p:bldP spid="11" grpId="0" autoUpdateAnimBg="0"/>
      <p:bldP spid="11" grpId="1"/>
      <p:bldP spid="13" grpId="0" autoUpdateAnimBg="0"/>
      <p:bldP spid="14" grpId="0" autoUpdateAnimBg="0"/>
      <p:bldP spid="15" grpId="0" autoUpdateAnimBg="0"/>
      <p:bldP spid="16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10"/>
          <p:cNvGrpSpPr>
            <a:grpSpLocks/>
          </p:cNvGrpSpPr>
          <p:nvPr/>
        </p:nvGrpSpPr>
        <p:grpSpPr bwMode="auto">
          <a:xfrm>
            <a:off x="0" y="0"/>
            <a:ext cx="9144000" cy="6867525"/>
            <a:chOff x="0" y="0"/>
            <a:chExt cx="9144000" cy="6867526"/>
          </a:xfrm>
        </p:grpSpPr>
        <p:pic>
          <p:nvPicPr>
            <p:cNvPr id="18440" name="Picture 2" descr="http://0.tqn.com/d/space/1/0/s/6/1/PIA03149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00664" y="2144"/>
              <a:ext cx="7082287" cy="68558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1" name="Picture 6"/>
            <p:cNvPicPr>
              <a:picLocks noChangeAspect="1" noChangeArrowheads="1"/>
            </p:cNvPicPr>
            <p:nvPr/>
          </p:nvPicPr>
          <p:blipFill>
            <a:blip r:embed="rId4" cstate="print">
              <a:lum bright="-10000"/>
            </a:blip>
            <a:srcRect/>
            <a:stretch>
              <a:fillRect/>
            </a:stretch>
          </p:blipFill>
          <p:spPr bwMode="auto">
            <a:xfrm>
              <a:off x="8059678" y="0"/>
              <a:ext cx="1084322" cy="68675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2" name="Picture 7"/>
            <p:cNvPicPr>
              <a:picLocks noChangeAspect="1" noChangeArrowheads="1"/>
            </p:cNvPicPr>
            <p:nvPr/>
          </p:nvPicPr>
          <p:blipFill>
            <a:blip r:embed="rId5" cstate="print">
              <a:lum bright="-10000"/>
            </a:blip>
            <a:srcRect/>
            <a:stretch>
              <a:fillRect/>
            </a:stretch>
          </p:blipFill>
          <p:spPr bwMode="auto">
            <a:xfrm>
              <a:off x="0" y="0"/>
              <a:ext cx="1000125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435" name="TextBox 12"/>
          <p:cNvSpPr txBox="1">
            <a:spLocks noChangeArrowheads="1"/>
          </p:cNvSpPr>
          <p:nvPr/>
        </p:nvSpPr>
        <p:spPr bwMode="auto">
          <a:xfrm>
            <a:off x="2254250" y="0"/>
            <a:ext cx="4630738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4400" b="1">
                <a:solidFill>
                  <a:srgbClr val="FFFF00"/>
                </a:solidFill>
                <a:latin typeface="Calibri" pitchFamily="34" charset="0"/>
              </a:rPr>
              <a:t>Confining a plasma</a:t>
            </a:r>
            <a:endParaRPr lang="en-US" sz="4400" b="1">
              <a:solidFill>
                <a:srgbClr val="FFFF00"/>
              </a:solidFill>
              <a:latin typeface="Calibri" pitchFamily="34" charset="0"/>
            </a:endParaRPr>
          </a:p>
        </p:txBody>
      </p:sp>
      <p:pic>
        <p:nvPicPr>
          <p:cNvPr id="18436" name="Picture 4" descr="http://solarsystem.nasa.gov/images/Earth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27213" y="3194050"/>
            <a:ext cx="320675" cy="16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Rectangle 12"/>
          <p:cNvSpPr>
            <a:spLocks noChangeArrowheads="1"/>
          </p:cNvSpPr>
          <p:nvPr/>
        </p:nvSpPr>
        <p:spPr bwMode="auto">
          <a:xfrm>
            <a:off x="1165225" y="1146175"/>
            <a:ext cx="6823075" cy="119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1400"/>
              </a:spcAft>
            </a:pPr>
            <a:r>
              <a:rPr lang="en-GB" sz="2000" b="1">
                <a:solidFill>
                  <a:srgbClr val="FFFF00"/>
                </a:solidFill>
                <a:latin typeface="Calibri" pitchFamily="34" charset="0"/>
              </a:rPr>
              <a:t>The force of GRAVITY holds the fusion plasma together in stars</a:t>
            </a:r>
          </a:p>
          <a:p>
            <a:pPr eaLnBrk="0" fontAlgn="base" hangingPunct="0">
              <a:spcBef>
                <a:spcPct val="0"/>
              </a:spcBef>
              <a:spcAft>
                <a:spcPts val="1400"/>
              </a:spcAft>
            </a:pPr>
            <a:r>
              <a:rPr lang="en-GB" sz="2000" b="1">
                <a:solidFill>
                  <a:srgbClr val="FFFF00"/>
                </a:solidFill>
                <a:latin typeface="Calibri" pitchFamily="34" charset="0"/>
              </a:rPr>
              <a:t>Fusion plasmas made on </a:t>
            </a:r>
            <a:r>
              <a:rPr lang="en-GB" sz="2000" b="1">
                <a:solidFill>
                  <a:srgbClr val="0000CC"/>
                </a:solidFill>
                <a:latin typeface="Calibri" pitchFamily="34" charset="0"/>
              </a:rPr>
              <a:t>Earth</a:t>
            </a:r>
            <a:r>
              <a:rPr lang="en-GB" sz="2000" b="1">
                <a:solidFill>
                  <a:srgbClr val="FFFF00"/>
                </a:solidFill>
                <a:latin typeface="Calibri" pitchFamily="34" charset="0"/>
              </a:rPr>
              <a:t> are too small to be confined by gravity, so other methods are used:</a:t>
            </a:r>
          </a:p>
        </p:txBody>
      </p:sp>
      <p:sp>
        <p:nvSpPr>
          <p:cNvPr id="18438" name="Rectangle 13"/>
          <p:cNvSpPr>
            <a:spLocks noChangeArrowheads="1"/>
          </p:cNvSpPr>
          <p:nvPr/>
        </p:nvSpPr>
        <p:spPr bwMode="auto">
          <a:xfrm>
            <a:off x="2647950" y="3813175"/>
            <a:ext cx="6315075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4800" b="1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en-US" sz="4800" b="1">
                <a:solidFill>
                  <a:srgbClr val="0000CC"/>
                </a:solidFill>
                <a:latin typeface="Calibri" pitchFamily="34" charset="0"/>
              </a:rPr>
              <a:t>Inertial</a:t>
            </a:r>
            <a:r>
              <a:rPr lang="en-US" sz="4800" b="1">
                <a:solidFill>
                  <a:srgbClr val="FFFFFF"/>
                </a:solidFill>
                <a:latin typeface="Calibri" pitchFamily="34" charset="0"/>
              </a:rPr>
              <a:t> confinement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4800" b="1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en-US" sz="4800" b="1">
                <a:solidFill>
                  <a:srgbClr val="0000CC"/>
                </a:solidFill>
                <a:latin typeface="Calibri" pitchFamily="34" charset="0"/>
              </a:rPr>
              <a:t>Magnetic</a:t>
            </a:r>
            <a:r>
              <a:rPr lang="en-US" sz="4800" b="1">
                <a:solidFill>
                  <a:srgbClr val="FFFFFF"/>
                </a:solidFill>
                <a:latin typeface="Calibri" pitchFamily="34" charset="0"/>
              </a:rPr>
              <a:t> confinement</a:t>
            </a:r>
          </a:p>
        </p:txBody>
      </p:sp>
      <p:sp>
        <p:nvSpPr>
          <p:cNvPr id="18439" name="Rectangle 14"/>
          <p:cNvSpPr>
            <a:spLocks noChangeArrowheads="1"/>
          </p:cNvSpPr>
          <p:nvPr/>
        </p:nvSpPr>
        <p:spPr bwMode="auto">
          <a:xfrm>
            <a:off x="1027113" y="6554788"/>
            <a:ext cx="210978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FFFF00"/>
                </a:solidFill>
                <a:latin typeface="Calibri" pitchFamily="34" charset="0"/>
              </a:rPr>
              <a:t>Picture courtesy of  NASA/ESA</a:t>
            </a:r>
          </a:p>
        </p:txBody>
      </p:sp>
    </p:spTree>
    <p:extLst>
      <p:ext uri="{BB962C8B-B14F-4D97-AF65-F5344CB8AC3E}">
        <p14:creationId xmlns:p14="http://schemas.microsoft.com/office/powerpoint/2010/main" val="3443745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12"/>
          <p:cNvSpPr txBox="1">
            <a:spLocks noChangeArrowheads="1"/>
          </p:cNvSpPr>
          <p:nvPr/>
        </p:nvSpPr>
        <p:spPr bwMode="auto">
          <a:xfrm>
            <a:off x="1797050" y="0"/>
            <a:ext cx="554355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4400" b="1">
                <a:solidFill>
                  <a:srgbClr val="FFFF00"/>
                </a:solidFill>
                <a:latin typeface="Calibri" pitchFamily="34" charset="0"/>
              </a:rPr>
              <a:t>Magnetic Confinement</a:t>
            </a:r>
            <a:endParaRPr lang="en-US" sz="4400" b="1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21507" name="Rectangle 9"/>
          <p:cNvSpPr>
            <a:spLocks noChangeArrowheads="1"/>
          </p:cNvSpPr>
          <p:nvPr/>
        </p:nvSpPr>
        <p:spPr bwMode="auto">
          <a:xfrm>
            <a:off x="405681" y="967850"/>
            <a:ext cx="634841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1400"/>
              </a:spcAft>
            </a:pPr>
            <a:r>
              <a:rPr lang="en-GB" sz="2000" b="1" dirty="0" smtClean="0">
                <a:solidFill>
                  <a:srgbClr val="FFFF00"/>
                </a:solidFill>
                <a:latin typeface="Calibri" pitchFamily="34" charset="0"/>
              </a:rPr>
              <a:t>Charged particles in a vessel move rapidly to the walls and are lost</a:t>
            </a:r>
            <a:endParaRPr lang="en-GB" sz="20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pic>
        <p:nvPicPr>
          <p:cNvPr id="2150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3245" y="1577685"/>
            <a:ext cx="5991225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5" name="Oval 14"/>
          <p:cNvSpPr/>
          <p:nvPr/>
        </p:nvSpPr>
        <p:spPr bwMode="auto">
          <a:xfrm>
            <a:off x="4002675" y="2290789"/>
            <a:ext cx="120770" cy="120770"/>
          </a:xfrm>
          <a:prstGeom prst="ellipse">
            <a:avLst/>
          </a:prstGeom>
          <a:gradFill>
            <a:gsLst>
              <a:gs pos="0">
                <a:srgbClr val="FFFF00"/>
              </a:gs>
              <a:gs pos="100000">
                <a:schemeClr val="lt2">
                  <a:shade val="30000"/>
                  <a:satMod val="200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1003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4741672" y="2507421"/>
            <a:ext cx="120770" cy="120770"/>
          </a:xfrm>
          <a:prstGeom prst="ellipse">
            <a:avLst/>
          </a:prstGeom>
          <a:gradFill>
            <a:gsLst>
              <a:gs pos="0">
                <a:srgbClr val="FFFF00"/>
              </a:gs>
              <a:gs pos="100000">
                <a:schemeClr val="lt2">
                  <a:shade val="30000"/>
                  <a:satMod val="200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1003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5827846" y="1797879"/>
            <a:ext cx="120770" cy="120770"/>
          </a:xfrm>
          <a:prstGeom prst="ellipse">
            <a:avLst/>
          </a:prstGeom>
          <a:gradFill>
            <a:gsLst>
              <a:gs pos="0">
                <a:srgbClr val="FFFF00"/>
              </a:gs>
              <a:gs pos="100000">
                <a:schemeClr val="lt2">
                  <a:shade val="30000"/>
                  <a:satMod val="200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1003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6964412" y="2780592"/>
            <a:ext cx="120770" cy="120770"/>
          </a:xfrm>
          <a:prstGeom prst="ellipse">
            <a:avLst/>
          </a:prstGeom>
          <a:gradFill>
            <a:gsLst>
              <a:gs pos="0">
                <a:srgbClr val="FFFF00"/>
              </a:gs>
              <a:gs pos="100000">
                <a:schemeClr val="lt2">
                  <a:shade val="30000"/>
                  <a:satMod val="200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1003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5449038" y="2996538"/>
            <a:ext cx="120770" cy="120770"/>
          </a:xfrm>
          <a:prstGeom prst="ellipse">
            <a:avLst/>
          </a:prstGeom>
          <a:gradFill>
            <a:gsLst>
              <a:gs pos="0">
                <a:srgbClr val="FFFF00"/>
              </a:gs>
              <a:gs pos="100000">
                <a:schemeClr val="lt2">
                  <a:shade val="30000"/>
                  <a:satMod val="200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1003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4221212" y="2763338"/>
            <a:ext cx="120770" cy="120770"/>
          </a:xfrm>
          <a:prstGeom prst="ellipse">
            <a:avLst/>
          </a:prstGeom>
          <a:gradFill>
            <a:gsLst>
              <a:gs pos="0">
                <a:srgbClr val="FFFF00"/>
              </a:gs>
              <a:gs pos="100000">
                <a:schemeClr val="lt2">
                  <a:shade val="30000"/>
                  <a:satMod val="200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1003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862441" y="2076100"/>
            <a:ext cx="120770" cy="120770"/>
          </a:xfrm>
          <a:prstGeom prst="ellipse">
            <a:avLst/>
          </a:prstGeom>
          <a:gradFill>
            <a:gsLst>
              <a:gs pos="0">
                <a:srgbClr val="FFFF00"/>
              </a:gs>
              <a:gs pos="100000">
                <a:schemeClr val="lt2">
                  <a:shade val="30000"/>
                  <a:satMod val="200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1003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5601438" y="2461414"/>
            <a:ext cx="120770" cy="120770"/>
          </a:xfrm>
          <a:prstGeom prst="ellipse">
            <a:avLst/>
          </a:prstGeom>
          <a:gradFill>
            <a:gsLst>
              <a:gs pos="0">
                <a:srgbClr val="FFFF00"/>
              </a:gs>
              <a:gs pos="100000">
                <a:schemeClr val="lt2">
                  <a:shade val="30000"/>
                  <a:satMod val="200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1003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6714245" y="2133611"/>
            <a:ext cx="120770" cy="120770"/>
          </a:xfrm>
          <a:prstGeom prst="ellipse">
            <a:avLst/>
          </a:prstGeom>
          <a:gradFill>
            <a:gsLst>
              <a:gs pos="0">
                <a:srgbClr val="FFFF00"/>
              </a:gs>
              <a:gs pos="100000">
                <a:schemeClr val="lt2">
                  <a:shade val="30000"/>
                  <a:satMod val="200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1003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7824178" y="2734585"/>
            <a:ext cx="120770" cy="120770"/>
          </a:xfrm>
          <a:prstGeom prst="ellipse">
            <a:avLst/>
          </a:prstGeom>
          <a:gradFill>
            <a:gsLst>
              <a:gs pos="0">
                <a:srgbClr val="FFFF00"/>
              </a:gs>
              <a:gs pos="100000">
                <a:schemeClr val="lt2">
                  <a:shade val="30000"/>
                  <a:satMod val="200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1003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6308804" y="2737459"/>
            <a:ext cx="120770" cy="120770"/>
          </a:xfrm>
          <a:prstGeom prst="ellipse">
            <a:avLst/>
          </a:prstGeom>
          <a:gradFill>
            <a:gsLst>
              <a:gs pos="0">
                <a:srgbClr val="FFFF00"/>
              </a:gs>
              <a:gs pos="100000">
                <a:schemeClr val="lt2">
                  <a:shade val="30000"/>
                  <a:satMod val="200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1003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5080978" y="2717331"/>
            <a:ext cx="120770" cy="120770"/>
          </a:xfrm>
          <a:prstGeom prst="ellipse">
            <a:avLst/>
          </a:prstGeom>
          <a:gradFill>
            <a:gsLst>
              <a:gs pos="0">
                <a:srgbClr val="FFFF00"/>
              </a:gs>
              <a:gs pos="100000">
                <a:schemeClr val="lt2">
                  <a:shade val="30000"/>
                  <a:satMod val="200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1003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2154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0278" y="4594818"/>
            <a:ext cx="5991225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49" name="Oval 48"/>
          <p:cNvSpPr/>
          <p:nvPr/>
        </p:nvSpPr>
        <p:spPr bwMode="auto">
          <a:xfrm>
            <a:off x="3999799" y="5307143"/>
            <a:ext cx="120770" cy="120770"/>
          </a:xfrm>
          <a:prstGeom prst="ellipse">
            <a:avLst/>
          </a:prstGeom>
          <a:gradFill>
            <a:gsLst>
              <a:gs pos="0">
                <a:srgbClr val="FFFF00"/>
              </a:gs>
              <a:gs pos="100000">
                <a:schemeClr val="lt2">
                  <a:shade val="30000"/>
                  <a:satMod val="200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1003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1" name="Oval 50"/>
          <p:cNvSpPr/>
          <p:nvPr/>
        </p:nvSpPr>
        <p:spPr bwMode="auto">
          <a:xfrm>
            <a:off x="5824970" y="4814233"/>
            <a:ext cx="120770" cy="120770"/>
          </a:xfrm>
          <a:prstGeom prst="ellipse">
            <a:avLst/>
          </a:prstGeom>
          <a:gradFill>
            <a:gsLst>
              <a:gs pos="0">
                <a:srgbClr val="FFFF00"/>
              </a:gs>
              <a:gs pos="100000">
                <a:schemeClr val="lt2">
                  <a:shade val="30000"/>
                  <a:satMod val="200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1003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2" name="Oval 51"/>
          <p:cNvSpPr/>
          <p:nvPr/>
        </p:nvSpPr>
        <p:spPr bwMode="auto">
          <a:xfrm>
            <a:off x="6961536" y="5796946"/>
            <a:ext cx="120770" cy="120770"/>
          </a:xfrm>
          <a:prstGeom prst="ellipse">
            <a:avLst/>
          </a:prstGeom>
          <a:gradFill>
            <a:gsLst>
              <a:gs pos="0">
                <a:srgbClr val="FFFF00"/>
              </a:gs>
              <a:gs pos="100000">
                <a:schemeClr val="lt2">
                  <a:shade val="30000"/>
                  <a:satMod val="200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1003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3" name="Oval 52"/>
          <p:cNvSpPr/>
          <p:nvPr/>
        </p:nvSpPr>
        <p:spPr bwMode="auto">
          <a:xfrm>
            <a:off x="5446162" y="6012892"/>
            <a:ext cx="120770" cy="120770"/>
          </a:xfrm>
          <a:prstGeom prst="ellipse">
            <a:avLst/>
          </a:prstGeom>
          <a:gradFill>
            <a:gsLst>
              <a:gs pos="0">
                <a:srgbClr val="FFFF00"/>
              </a:gs>
              <a:gs pos="100000">
                <a:schemeClr val="lt2">
                  <a:shade val="30000"/>
                  <a:satMod val="200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1003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4" name="Oval 53"/>
          <p:cNvSpPr/>
          <p:nvPr/>
        </p:nvSpPr>
        <p:spPr bwMode="auto">
          <a:xfrm>
            <a:off x="4218336" y="5779692"/>
            <a:ext cx="120770" cy="120770"/>
          </a:xfrm>
          <a:prstGeom prst="ellipse">
            <a:avLst/>
          </a:prstGeom>
          <a:gradFill>
            <a:gsLst>
              <a:gs pos="0">
                <a:srgbClr val="FFFF00"/>
              </a:gs>
              <a:gs pos="100000">
                <a:schemeClr val="lt2">
                  <a:shade val="30000"/>
                  <a:satMod val="200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1003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5" name="Oval 54"/>
          <p:cNvSpPr/>
          <p:nvPr/>
        </p:nvSpPr>
        <p:spPr bwMode="auto">
          <a:xfrm>
            <a:off x="4859565" y="5092454"/>
            <a:ext cx="120770" cy="120770"/>
          </a:xfrm>
          <a:prstGeom prst="ellipse">
            <a:avLst/>
          </a:prstGeom>
          <a:gradFill>
            <a:gsLst>
              <a:gs pos="0">
                <a:srgbClr val="FFFF00"/>
              </a:gs>
              <a:gs pos="100000">
                <a:schemeClr val="lt2">
                  <a:shade val="30000"/>
                  <a:satMod val="200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1003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7" name="Oval 56"/>
          <p:cNvSpPr/>
          <p:nvPr/>
        </p:nvSpPr>
        <p:spPr bwMode="auto">
          <a:xfrm>
            <a:off x="6711369" y="5149965"/>
            <a:ext cx="120770" cy="120770"/>
          </a:xfrm>
          <a:prstGeom prst="ellipse">
            <a:avLst/>
          </a:prstGeom>
          <a:gradFill>
            <a:gsLst>
              <a:gs pos="0">
                <a:srgbClr val="FFFF00"/>
              </a:gs>
              <a:gs pos="100000">
                <a:schemeClr val="lt2">
                  <a:shade val="30000"/>
                  <a:satMod val="200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1003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8" name="Oval 57"/>
          <p:cNvSpPr/>
          <p:nvPr/>
        </p:nvSpPr>
        <p:spPr bwMode="auto">
          <a:xfrm>
            <a:off x="7821302" y="5750939"/>
            <a:ext cx="120770" cy="120770"/>
          </a:xfrm>
          <a:prstGeom prst="ellipse">
            <a:avLst/>
          </a:prstGeom>
          <a:gradFill>
            <a:gsLst>
              <a:gs pos="0">
                <a:srgbClr val="FFFF00"/>
              </a:gs>
              <a:gs pos="100000">
                <a:schemeClr val="lt2">
                  <a:shade val="30000"/>
                  <a:satMod val="200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1003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9" name="Oval 58"/>
          <p:cNvSpPr/>
          <p:nvPr/>
        </p:nvSpPr>
        <p:spPr bwMode="auto">
          <a:xfrm>
            <a:off x="6305928" y="5753813"/>
            <a:ext cx="120770" cy="120770"/>
          </a:xfrm>
          <a:prstGeom prst="ellipse">
            <a:avLst/>
          </a:prstGeom>
          <a:gradFill>
            <a:gsLst>
              <a:gs pos="0">
                <a:srgbClr val="FFFF00"/>
              </a:gs>
              <a:gs pos="100000">
                <a:schemeClr val="lt2">
                  <a:shade val="30000"/>
                  <a:satMod val="200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1003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0" name="Oval 59"/>
          <p:cNvSpPr/>
          <p:nvPr/>
        </p:nvSpPr>
        <p:spPr bwMode="auto">
          <a:xfrm>
            <a:off x="5078102" y="5733685"/>
            <a:ext cx="120770" cy="120770"/>
          </a:xfrm>
          <a:prstGeom prst="ellipse">
            <a:avLst/>
          </a:prstGeom>
          <a:gradFill>
            <a:gsLst>
              <a:gs pos="0">
                <a:srgbClr val="FFFF00"/>
              </a:gs>
              <a:gs pos="100000">
                <a:schemeClr val="lt2">
                  <a:shade val="30000"/>
                  <a:satMod val="200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1003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0" name="Rectangle 9"/>
          <p:cNvSpPr>
            <a:spLocks noChangeArrowheads="1"/>
          </p:cNvSpPr>
          <p:nvPr/>
        </p:nvSpPr>
        <p:spPr bwMode="auto">
          <a:xfrm>
            <a:off x="411435" y="3708156"/>
            <a:ext cx="849102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1400"/>
              </a:spcAft>
            </a:pPr>
            <a:r>
              <a:rPr lang="en-GB" sz="2000" b="1" dirty="0" smtClean="0">
                <a:solidFill>
                  <a:srgbClr val="FFFF00"/>
                </a:solidFill>
                <a:latin typeface="Calibri" pitchFamily="34" charset="0"/>
              </a:rPr>
              <a:t>However, when a magnetic field is added, the particles are forced to gyrate in the direction of the field.  If the field is parallel to the walls, the particles are </a:t>
            </a:r>
            <a:r>
              <a:rPr lang="en-GB" sz="2400" b="1" i="1" dirty="0" smtClean="0">
                <a:solidFill>
                  <a:srgbClr val="FFFFFF"/>
                </a:solidFill>
                <a:latin typeface="Calibri" pitchFamily="34" charset="0"/>
                <a:sym typeface="Symbol"/>
              </a:rPr>
              <a:t>confined</a:t>
            </a:r>
            <a:endParaRPr lang="en-GB" sz="2400" b="1" i="1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3" name="Right Arrow 32"/>
          <p:cNvSpPr/>
          <p:nvPr/>
        </p:nvSpPr>
        <p:spPr bwMode="auto">
          <a:xfrm flipH="1">
            <a:off x="2087591" y="5451894"/>
            <a:ext cx="6478437" cy="207033"/>
          </a:xfrm>
          <a:prstGeom prst="rightArrow">
            <a:avLst/>
          </a:prstGeom>
          <a:gradFill>
            <a:gsLst>
              <a:gs pos="0">
                <a:srgbClr val="006600"/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50" name="Oval 49"/>
          <p:cNvSpPr/>
          <p:nvPr/>
        </p:nvSpPr>
        <p:spPr bwMode="auto">
          <a:xfrm>
            <a:off x="4738796" y="5523775"/>
            <a:ext cx="120770" cy="120770"/>
          </a:xfrm>
          <a:prstGeom prst="ellipse">
            <a:avLst/>
          </a:prstGeom>
          <a:gradFill>
            <a:gsLst>
              <a:gs pos="0">
                <a:srgbClr val="FFFF00"/>
              </a:gs>
              <a:gs pos="100000">
                <a:schemeClr val="lt2">
                  <a:shade val="30000"/>
                  <a:satMod val="200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1003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6" name="Oval 55"/>
          <p:cNvSpPr/>
          <p:nvPr/>
        </p:nvSpPr>
        <p:spPr bwMode="auto">
          <a:xfrm>
            <a:off x="5598562" y="5477768"/>
            <a:ext cx="120770" cy="120770"/>
          </a:xfrm>
          <a:prstGeom prst="ellipse">
            <a:avLst/>
          </a:prstGeom>
          <a:gradFill>
            <a:gsLst>
              <a:gs pos="0">
                <a:srgbClr val="FFFF00"/>
              </a:gs>
              <a:gs pos="100000">
                <a:schemeClr val="lt2">
                  <a:shade val="30000"/>
                  <a:satMod val="200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1003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72861" y="5322501"/>
            <a:ext cx="1664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solidFill>
                  <a:srgbClr val="FFFFFF"/>
                </a:solidFill>
                <a:latin typeface="Calibri" pitchFamily="34" charset="0"/>
              </a:rPr>
              <a:t>Direction of magnetic field</a:t>
            </a:r>
            <a:endParaRPr lang="en-US" sz="1600" b="1" dirty="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975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0.07951 -0.0847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" y="-4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33333E-6 L -0.15469 -0.10833 " pathEditMode="relative" ptsTypes="AA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L -0.04045 0.09074 " pathEditMode="relative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5.55556E-6 L 0.29063 -0.06922 " pathEditMode="relative" ptsTypes="AA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44444E-6 L -0.05764 -0.1486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" y="-7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00648E-6 L 0.10382 0.18459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9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2.22222E-6 L 0.12448 0.1509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" y="7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7.40741E-7 L -0.16545 -0.14722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" y="-7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-0.31788 0.0405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" y="2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2.96296E-6 L -0.14323 0.05672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" y="2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44444E-6 L -0.05764 -0.1486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" y="-7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5.92593E-6 L 0.10851 0.13473 " pathEditMode="relative" ptsTypes="AA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"/>
                                            </p:cond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722 -0.02014 C 0.29219 -0.03518 0.28559 -0.0493 0.27239 -0.0493 C 0.25746 -0.0493 0.25208 -0.03518 0.24722 -0.02014 C 0.24062 -0.00347 0.23576 0.0132 0.2191 0.0132 C 0.20417 0.0132 0.19896 -0.00347 0.19271 -0.02014 C 0.18923 -0.03518 0.18281 -0.0493 0.16788 -0.0493 C 0.15469 -0.0493 0.14809 -0.03518 0.14288 -0.02014 C 0.13802 -0.00347 0.13142 0.0132 0.11632 0.0132 C 0.10121 0.0132 0.0901 -0.02014 0.0901 -0.0199 C 0.08507 -0.03518 0.07986 -0.0493 0.06528 -0.0493 C 0.05035 -0.0493 0.04496 -0.03518 0.0401 -0.02014 C 0.03351 -0.00347 0.02864 0.0132 0.01198 0.0132 C -0.00295 0.0132 -0.00781 -0.00347 -0.01268 -0.02014 C -0.01927 -0.03518 -0.02431 -0.0493 -0.03924 -0.0493 C -0.05243 -0.0493 -0.05903 -0.03518 -0.06424 -0.02014 C -0.0691 -0.00347 -0.0757 0.0132 -0.0908 0.0132 C -0.10573 0.0132 -0.11059 -0.00347 -0.11702 -0.02014 " pathEditMode="relative" rAng="0" ptsTypes="fffffffffffffffff">
                                      <p:cBhvr>
                                        <p:cTn id="32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" y="2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63 0.03218 C 0.03542 0.0088 0.03386 -0.01342 0.03073 -0.01342 C 0.02708 -0.01342 0.02587 0.0088 0.02483 0.03218 C 0.02327 0.05811 0.02205 0.08426 0.01806 0.08426 C 0.01458 0.08426 0.01337 0.05811 0.01181 0.03218 C 0.01094 0.0088 0.00955 -0.01342 0.0059 -0.01342 C 0.00278 -0.01342 0.00122 0.0088 -1.11111E-6 0.03218 C -0.00104 0.05811 -0.0026 0.08426 -0.00625 0.08426 C -0.00972 0.08426 -0.0125 0.03218 -0.0125 0.03241 C -0.01371 0.0088 -0.01493 -0.01342 -0.0184 -0.01342 C -0.02187 -0.01342 -0.02309 0.0088 -0.0243 0.03218 C -0.02587 0.05811 -0.02708 0.08426 -0.0309 0.08426 C -0.03455 0.08426 -0.03559 0.05811 -0.0368 0.03218 C -0.03837 0.0088 -0.03958 -0.01342 -0.04305 -0.01342 C -0.04618 -0.01342 -0.04774 0.0088 -0.04896 0.03218 C -0.05017 0.05811 -0.05173 0.08426 -0.05521 0.08426 C -0.05885 0.08426 -0.05989 0.05811 -0.06146 0.03218 " pathEditMode="relative" rAng="0" ptsTypes="fffffffffffffffff">
                                      <p:cBhvr>
                                        <p:cTn id="34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" y="3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017 0.13704 C 0.05191 0.12986 0.05452 0.12315 0.05972 0.12315 C 0.06563 0.12315 0.06754 0.12986 0.06945 0.13704 C 0.07205 0.14491 0.07396 0.15301 0.08038 0.15301 C 0.08629 0.15301 0.0882 0.14491 0.0908 0.13704 C 0.09202 0.12986 0.09462 0.12315 0.10035 0.12315 C 0.10556 0.12315 0.10816 0.12986 0.11007 0.13704 C 0.11198 0.14491 0.11458 0.15301 0.12049 0.15301 C 0.12622 0.15301 0.13073 0.13704 0.13073 0.13727 C 0.13264 0.12986 0.13472 0.12315 0.14028 0.12315 C 0.14618 0.12315 0.14827 0.12986 0.15017 0.13704 C 0.15261 0.14491 0.15452 0.15301 0.16111 0.15301 C 0.16684 0.15301 0.16875 0.14491 0.17066 0.13704 C 0.17327 0.12986 0.17517 0.12315 0.18108 0.12315 C 0.18611 0.12315 0.18872 0.12986 0.1908 0.13704 C 0.19271 0.14491 0.19531 0.15301 0.20104 0.15301 C 0.20695 0.15301 0.20886 0.14491 0.21146 0.13704 " pathEditMode="relative" rAng="0" ptsTypes="fffffffffffffffff">
                                      <p:cBhvr>
                                        <p:cTn id="36" dur="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" y="1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375 -0.03773 C -0.24132 -0.06296 -0.23785 -0.08704 -0.23091 -0.08704 C -0.22292 -0.08704 -0.22014 -0.06296 -0.21771 -0.03773 C -0.21407 -0.00972 -0.21164 0.01829 -0.20278 0.01829 C -0.19479 0.01829 -0.19219 -0.00972 -0.18872 -0.03773 C -0.18716 -0.06296 -0.18368 -0.08704 -0.1757 -0.08704 C -0.16875 -0.08704 -0.16528 -0.06296 -0.1625 -0.03773 C -0.1599 -0.00972 -0.15643 0.01829 -0.14844 0.01829 C -0.14063 0.01829 -0.13455 -0.03773 -0.13455 -0.0375 C -0.13195 -0.06296 -0.12934 -0.08704 -0.12153 -0.08704 C -0.11354 -0.08704 -0.11094 -0.06296 -0.10834 -0.03773 C -0.10486 -0.00972 -0.10209 0.01829 -0.09341 0.01829 C -0.08542 0.01829 -0.08299 -0.00972 -0.08039 -0.03773 C -0.07691 -0.06296 -0.07431 -0.08704 -0.06632 -0.08704 C -0.0592 -0.08704 -0.05591 -0.06296 -0.05313 -0.03773 C -0.05052 -0.00972 -0.04705 0.01829 -0.03924 0.01829 C -0.03125 0.01829 -0.02865 -0.00972 -0.025 -0.03773 " pathEditMode="relative" rAng="0" ptsTypes="fffffffffffffffff">
                                      <p:cBhvr>
                                        <p:cTn id="3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" y="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0.00069 C 0.00226 -0.0044 0.00538 -0.00741 0.0118 -0.00741 C 0.01892 -0.00741 0.02153 -0.0044 0.02378 -0.00069 C 0.02691 0.00301 0.02934 0.00718 0.03732 0.00718 C 0.04462 0.00718 0.04687 0.00301 0.05 -0.00069 C 0.05156 -0.0044 0.05469 -0.00741 0.06198 -0.00741 C 0.06823 -0.00741 0.07153 -0.0044 0.07396 -0.00069 C 0.07639 0.00301 0.07951 0.00718 0.08663 0.00718 C 0.09392 0.00718 0.09948 -0.00069 0.09948 -0.00046 C 0.10173 -0.0044 0.10416 -0.00741 0.11128 -0.00741 C 0.1184 -0.00741 0.12101 -0.0044 0.12326 -0.00069 C 0.12639 0.00301 0.12882 0.00718 0.1368 0.00718 C 0.1441 0.00718 0.14635 0.00301 0.14878 -0.00069 C 0.15191 -0.0044 0.15416 -0.00741 0.16146 -0.00741 C 0.16771 -0.00741 0.17101 -0.0044 0.17344 -0.00069 C 0.17587 0.00301 0.17899 0.00718 0.18611 0.00718 C 0.1934 0.00718 0.19566 0.00301 0.19896 -0.00069 " pathEditMode="relative" rAng="0" ptsTypes="fffffffffffffffff">
                                      <p:cBhvr>
                                        <p:cTn id="40" dur="5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069 -0.04444 C 0.14896 -0.05833 0.1467 -0.07129 0.14218 -0.07129 C 0.13698 -0.07129 0.13524 -0.05833 0.1335 -0.04444 C 0.13125 -0.02916 0.12951 -0.01365 0.12378 -0.01365 C 0.11875 -0.01365 0.11684 -0.02916 0.11475 -0.04444 C 0.11354 -0.05833 0.11128 -0.07129 0.10625 -0.07129 C 0.10173 -0.07129 0.09948 -0.05833 0.09757 -0.04444 C 0.096 -0.02916 0.09375 -0.01365 0.08854 -0.01365 C 0.08333 -0.01365 0.07951 -0.04444 0.07951 -0.04421 C 0.07777 -0.05833 0.07604 -0.07129 0.071 -0.07129 C 0.0658 -0.07129 0.06406 -0.05833 0.06232 -0.04444 C 0.06007 -0.02916 0.05833 -0.01365 0.0526 -0.01365 C 0.04757 -0.01365 0.04583 -0.02916 0.04409 -0.04444 C 0.04184 -0.05833 0.0401 -0.07129 0.03507 -0.07129 C 0.03055 -0.07129 0.0283 -0.05833 0.02639 -0.04444 C 0.02482 -0.02916 0.02257 -0.01365 0.01736 -0.01365 C 0.01215 -0.01365 0.01059 -0.02916 0.00833 -0.04444 " pathEditMode="relative" rAng="0" ptsTypes="fffffffffffffffff">
                                      <p:cBhvr>
                                        <p:cTn id="42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" y="2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725 0.09861 C 0.22447 0.08727 0.22083 0.07662 0.21371 0.07662 C 0.20555 0.07662 0.2026 0.08727 0.2 0.09861 C 0.19635 0.11134 0.19375 0.12408 0.18454 0.12408 C 0.17638 0.12408 0.17361 0.11134 0.17013 0.09861 C 0.16822 0.08727 0.16475 0.07662 0.15659 0.07662 C 0.1493 0.07662 0.14566 0.08727 0.14288 0.09861 C 0.14027 0.11134 0.13663 0.12408 0.12847 0.12408 C 0.12031 0.12408 0.11406 0.09861 0.11406 0.09884 C 0.11128 0.08727 0.1085 0.07662 0.10052 0.07662 C 0.09236 0.07662 0.08941 0.08727 0.0868 0.09861 C 0.08316 0.11134 0.08055 0.12408 0.07135 0.12408 C 0.06319 0.12408 0.06059 0.11134 0.05781 0.09861 C 0.05416 0.08727 0.05156 0.07662 0.0434 0.07662 C 0.03611 0.07662 0.03246 0.08727 0.02968 0.09861 C 0.02708 0.11134 0.02343 0.12408 0.01527 0.12408 C 0.00711 0.12408 0.00434 0.11134 0.00086 0.09861 " pathEditMode="relative" rAng="0" ptsTypes="fffffffffffffffff">
                                      <p:cBhvr>
                                        <p:cTn id="44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" y="2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552 -0.02477 C -0.17256 -0.05 -0.16857 -0.07407 -0.16059 -0.07407 C -0.15156 -0.07407 -0.14843 -0.05 -0.14548 -0.02477 C -0.14149 0.00324 -0.13854 0.03125 -0.12847 0.03125 C -0.11944 0.03125 -0.11649 0.00324 -0.1125 -0.02477 C -0.11059 -0.05 -0.10659 -0.07407 -0.09756 -0.07407 C -0.08958 -0.07407 -0.08559 -0.05 -0.08246 -0.02477 C -0.07951 0.00324 -0.07552 0.03125 -0.06649 0.03125 C -0.05746 0.03125 -0.05052 -0.02477 -0.05052 -0.02454 C -0.04756 -0.05 -0.04444 -0.07407 -0.03559 -0.07407 C -0.02656 -0.07407 -0.02343 -0.05 -0.02048 -0.02477 C -0.01649 0.00324 -0.01354 0.03125 -0.00347 0.03125 C 0.00556 0.03125 0.00851 0.00324 0.01146 -0.02477 C 0.01546 -0.05 0.01841 -0.07407 0.02744 -0.07407 C 0.03542 -0.07407 0.03941 -0.05 0.04254 -0.02477 C 0.04549 0.00324 0.04948 0.03125 0.05851 0.03125 C 0.06754 0.03125 0.07049 0.00324 0.07448 -0.02477 " pathEditMode="relative" rAng="0" ptsTypes="fffffffffffffffff">
                                      <p:cBhvr>
                                        <p:cTn id="4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139 -0.00949 C -0.19844 -0.0169 -0.19445 -0.02385 -0.18646 -0.02385 C -0.17743 -0.02385 -0.17431 -0.0169 -0.17136 -0.00949 C -0.16736 -0.00116 -0.16441 0.00717 -0.15434 0.00717 C -0.14532 0.00717 -0.14236 -0.00116 -0.13837 -0.00949 C -0.13646 -0.0169 -0.13247 -0.02385 -0.12344 -0.02385 C -0.11546 -0.02385 -0.11146 -0.0169 -0.10834 -0.00949 C -0.10539 -0.00116 -0.10139 0.00717 -0.09236 0.00717 C -0.08334 0.00717 -0.07639 -0.00949 -0.07639 -0.00926 C -0.07344 -0.0169 -0.07032 -0.02385 -0.06146 -0.02385 C -0.05243 -0.02385 -0.04931 -0.0169 -0.04636 -0.00949 C -0.04236 -0.00116 -0.03941 0.00717 -0.02934 0.00717 C -0.02032 0.00717 -0.01736 -0.00116 -0.01441 -0.00949 C -0.01042 -0.0169 -0.00747 -0.02385 0.00156 -0.02385 C 0.00954 -0.02385 0.01354 -0.0169 0.01666 -0.00949 C 0.01961 -0.00116 0.02361 0.00717 0.03264 0.00717 C 0.04166 0.00717 0.04461 -0.00116 0.04861 -0.00949 " pathEditMode="relative" rAng="0" ptsTypes="fffffffffffffffff">
                                      <p:cBhvr>
                                        <p:cTn id="48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1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91 -0.13473 C -0.22101 -0.14051 -0.22344 -0.14561 -0.22812 -0.14561 C -0.23368 -0.14561 -0.23559 -0.14051 -0.23733 -0.13473 C -0.23976 -0.12848 -0.24149 -0.12199 -0.24757 -0.12199 C -0.25312 -0.12199 -0.25503 -0.12848 -0.25729 -0.13473 C -0.25851 -0.14051 -0.26076 -0.14561 -0.26632 -0.14561 C -0.27118 -0.14561 -0.27344 -0.14051 -0.27535 -0.13473 C -0.27726 -0.12848 -0.27951 -0.12199 -0.28507 -0.12199 C -0.29062 -0.12199 -0.29462 -0.13473 -0.29462 -0.13449 C -0.29653 -0.14051 -0.29844 -0.14561 -0.30365 -0.14561 C -0.3092 -0.14561 -0.31111 -0.14051 -0.31285 -0.13473 C -0.31528 -0.12848 -0.31701 -0.12199 -0.32309 -0.12199 C -0.32865 -0.12199 -0.33038 -0.12848 -0.33212 -0.13473 C -0.33455 -0.14051 -0.33628 -0.14561 -0.34184 -0.14561 C -0.3467 -0.14561 -0.34896 -0.14051 -0.35087 -0.13473 C -0.35278 -0.12848 -0.35503 -0.12199 -0.36059 -0.12199 C -0.36597 -0.12199 -0.36788 -0.12848 -0.37014 -0.13473 " pathEditMode="relative" rAng="0" ptsTypes="fffffffffffffffff">
                                      <p:cBhvr>
                                        <p:cTn id="50" dur="5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" y="1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691 0.00092 C -0.22188 -0.0169 -0.21511 -0.0338 -0.20122 -0.0338 C -0.18559 -0.0338 -0.18021 -0.0169 -0.175 0.00092 C -0.16806 0.0206 -0.16303 0.04051 -0.14549 0.04051 C -0.13004 0.04051 -0.12483 0.0206 -0.11789 0.00092 C -0.11476 -0.0169 -0.10764 -0.0338 -0.09202 -0.0338 C -0.0783 -0.0338 -0.07119 -0.0169 -0.0658 0.00092 C -0.06077 0.0206 -0.054 0.04051 -0.0382 0.04051 C -0.02257 0.04051 -0.01042 0.00092 -0.01042 0.00116 C -0.00539 -0.0169 4.72222E-6 -0.0338 0.01527 -0.0338 C 0.0309 -0.0338 0.03628 -0.0169 0.04149 0.00092 C 0.04843 0.0206 0.05347 0.04051 0.071 0.04051 C 0.08645 0.04051 0.09166 0.0206 0.0967 0.00092 C 0.10364 -0.0169 0.10885 -0.0338 0.12447 -0.0338 C 0.13819 -0.0338 0.14531 -0.0169 0.15069 0.00092 C 0.15572 0.0206 0.1625 0.04051 0.17829 0.04051 C 0.19392 0.04051 0.19895 0.0206 0.20607 0.00092 " pathEditMode="relative" rAng="0" ptsTypes="fffffffffffffffff">
                                      <p:cBhvr>
                                        <p:cTn id="52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" y="2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104 -0.00046 C 0.29531 -0.0088 0.2875 -0.01667 0.27222 -0.01667 C 0.25469 -0.01667 0.24879 -0.0088 0.24306 -0.00046 C 0.23542 0.0088 0.22969 0.01829 0.21024 0.01829 C 0.19288 0.01829 0.18681 0.0088 0.17934 -0.00046 C 0.17535 -0.0088 0.16806 -0.01667 0.15069 -0.01667 C 0.13524 -0.01667 0.1276 -0.0088 0.12153 -0.00046 C 0.1158 0.0088 0.10816 0.01829 0.09063 0.01829 C 0.07292 0.01829 0.0599 -0.00046 0.0599 -0.00023 C 0.05417 -0.0088 0.04826 -0.01667 0.03108 -0.01667 C 0.01372 -0.01667 0.00764 -0.0088 0.00191 -0.00046 C -0.00573 0.0088 -0.01146 0.01829 -0.0309 0.01829 C -0.04826 0.01829 -0.05399 0.0088 -0.05955 -0.00046 C -0.06736 -0.0088 -0.07309 -0.01667 -0.09045 -0.01667 C -0.1059 -0.01667 -0.11354 -0.0088 -0.11962 -0.00046 C -0.12517 0.0088 -0.13299 0.01829 -0.15035 0.01829 C -0.16771 0.01829 -0.17344 0.0088 -0.18108 -0.00046 " pathEditMode="relative" rAng="0" ptsTypes="fffffffffffffffff">
                                      <p:cBhvr>
                                        <p:cTn id="54" dur="3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" y="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12"/>
          <p:cNvSpPr txBox="1">
            <a:spLocks noChangeArrowheads="1"/>
          </p:cNvSpPr>
          <p:nvPr/>
        </p:nvSpPr>
        <p:spPr bwMode="auto">
          <a:xfrm>
            <a:off x="276032" y="0"/>
            <a:ext cx="869327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4400" b="1" dirty="0" smtClean="0">
                <a:solidFill>
                  <a:srgbClr val="FFFF00"/>
                </a:solidFill>
                <a:latin typeface="Calibri" pitchFamily="34" charset="0"/>
              </a:rPr>
              <a:t>Challenges of magnetic confinement</a:t>
            </a:r>
            <a:endParaRPr lang="en-US" sz="44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276225" y="1289050"/>
            <a:ext cx="86582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sz="2400" b="1" dirty="0">
                <a:solidFill>
                  <a:srgbClr val="FFFFFF"/>
                </a:solidFill>
                <a:latin typeface="Calibri" pitchFamily="34" charset="0"/>
              </a:rPr>
              <a:t>1) </a:t>
            </a:r>
            <a:r>
              <a:rPr lang="en-GB" sz="2400" b="1" dirty="0" smtClean="0">
                <a:solidFill>
                  <a:srgbClr val="FFFF00"/>
                </a:solidFill>
                <a:latin typeface="Calibri" pitchFamily="34" charset="0"/>
              </a:rPr>
              <a:t>Instabilities</a:t>
            </a:r>
            <a:r>
              <a:rPr lang="en-GB" sz="2400" b="1" dirty="0" smtClean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en-GB" sz="2400" b="1" dirty="0">
                <a:solidFill>
                  <a:srgbClr val="FFFFFF"/>
                </a:solidFill>
                <a:latin typeface="Calibri" pitchFamily="34" charset="0"/>
              </a:rPr>
              <a:t>- difficult to confine a high density and temperature plasma with low magnetic </a:t>
            </a:r>
            <a:r>
              <a:rPr lang="en-GB" sz="2400" b="1" dirty="0" smtClean="0">
                <a:solidFill>
                  <a:srgbClr val="FFFFFF"/>
                </a:solidFill>
                <a:latin typeface="Calibri" pitchFamily="34" charset="0"/>
              </a:rPr>
              <a:t>fields</a:t>
            </a:r>
            <a:endParaRPr lang="en-GB" b="1" dirty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3638" y="2262188"/>
            <a:ext cx="5934917" cy="320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5" name="Rectangle 24"/>
          <p:cNvSpPr/>
          <p:nvPr/>
        </p:nvSpPr>
        <p:spPr>
          <a:xfrm>
            <a:off x="304798" y="2262485"/>
            <a:ext cx="84582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sz="2400" b="1" dirty="0" smtClean="0">
                <a:solidFill>
                  <a:srgbClr val="FFFFFF"/>
                </a:solidFill>
                <a:latin typeface="Calibri" pitchFamily="34" charset="0"/>
              </a:rPr>
              <a:t>2) </a:t>
            </a:r>
            <a:r>
              <a:rPr lang="en-GB" sz="2400" b="1" dirty="0" smtClean="0">
                <a:solidFill>
                  <a:srgbClr val="FFFF00"/>
                </a:solidFill>
                <a:latin typeface="Calibri" pitchFamily="34" charset="0"/>
              </a:rPr>
              <a:t>Turbulence</a:t>
            </a:r>
            <a:r>
              <a:rPr lang="en-GB" sz="2400" b="1" dirty="0" smtClean="0">
                <a:solidFill>
                  <a:srgbClr val="FFFFFF"/>
                </a:solidFill>
                <a:latin typeface="Calibri" pitchFamily="34" charset="0"/>
              </a:rPr>
              <a:t> - allows particles and energy to cross the magnetic field, limiting the confinement time for a given sized device</a:t>
            </a:r>
            <a:endParaRPr lang="en-GB" sz="2400" b="1" dirty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095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0525" y="3389866"/>
            <a:ext cx="3200400" cy="3072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26" name="Rectangle 25"/>
          <p:cNvSpPr/>
          <p:nvPr/>
        </p:nvSpPr>
        <p:spPr>
          <a:xfrm>
            <a:off x="3905251" y="4515535"/>
            <a:ext cx="32956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b="1" dirty="0" smtClean="0">
                <a:solidFill>
                  <a:srgbClr val="FFFF00"/>
                </a:solidFill>
                <a:latin typeface="Calibri" pitchFamily="34" charset="0"/>
              </a:rPr>
              <a:t>‘smooth’ flows break up into erratic, swirling motions – this is </a:t>
            </a:r>
            <a:r>
              <a:rPr lang="en-GB" sz="2000" b="1" dirty="0" err="1" smtClean="0">
                <a:solidFill>
                  <a:srgbClr val="FFFF00"/>
                </a:solidFill>
                <a:latin typeface="Calibri" pitchFamily="34" charset="0"/>
              </a:rPr>
              <a:t>turbulance</a:t>
            </a:r>
            <a:endParaRPr lang="en-GB" sz="2000" b="1" dirty="0" smtClean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14324" y="3281660"/>
            <a:ext cx="82391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sz="2400" b="1" dirty="0">
                <a:solidFill>
                  <a:srgbClr val="FFFFFF"/>
                </a:solidFill>
                <a:latin typeface="Calibri" pitchFamily="34" charset="0"/>
              </a:rPr>
              <a:t>3) </a:t>
            </a:r>
            <a:r>
              <a:rPr lang="en-GB" sz="2400" b="1" dirty="0">
                <a:solidFill>
                  <a:srgbClr val="FFFF00"/>
                </a:solidFill>
                <a:latin typeface="Calibri" pitchFamily="34" charset="0"/>
              </a:rPr>
              <a:t>Power loading </a:t>
            </a:r>
            <a:r>
              <a:rPr lang="en-GB" sz="2400" b="1" dirty="0">
                <a:solidFill>
                  <a:srgbClr val="FFFFFF"/>
                </a:solidFill>
                <a:latin typeface="Calibri" pitchFamily="34" charset="0"/>
              </a:rPr>
              <a:t>- high volume to surface area ratio means power loading on surfaces is high</a:t>
            </a:r>
            <a:endParaRPr lang="en-US" sz="2400" b="1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304800" y="4237038"/>
            <a:ext cx="831056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sz="2400" b="1" dirty="0" smtClean="0">
                <a:solidFill>
                  <a:srgbClr val="FFFFFF"/>
                </a:solidFill>
                <a:latin typeface="Calibri" pitchFamily="34" charset="0"/>
              </a:rPr>
              <a:t>4</a:t>
            </a:r>
            <a:r>
              <a:rPr lang="en-GB" sz="2400" b="1" dirty="0">
                <a:solidFill>
                  <a:srgbClr val="FFFFFF"/>
                </a:solidFill>
                <a:latin typeface="Calibri" pitchFamily="34" charset="0"/>
              </a:rPr>
              <a:t>) </a:t>
            </a:r>
            <a:r>
              <a:rPr lang="en-GB" sz="2400" b="1" dirty="0">
                <a:solidFill>
                  <a:srgbClr val="FFFF00"/>
                </a:solidFill>
                <a:latin typeface="Calibri" pitchFamily="34" charset="0"/>
              </a:rPr>
              <a:t>Neutron activation </a:t>
            </a:r>
            <a:r>
              <a:rPr lang="en-GB" sz="2400" b="1" dirty="0">
                <a:solidFill>
                  <a:srgbClr val="FFFFFF"/>
                </a:solidFill>
                <a:latin typeface="Calibri" pitchFamily="34" charset="0"/>
              </a:rPr>
              <a:t>- materials must withstand high neutron fluxes</a:t>
            </a:r>
            <a:endParaRPr lang="en-GB" b="1" dirty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09573" name="Picture 5" descr="http://www.psfc.mit.edu/research/alcator/photos/INVESSEL/2004/thumb-DCP_00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59425" y="3886200"/>
            <a:ext cx="3345656" cy="2230438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</a:effectLst>
        </p:spPr>
      </p:pic>
      <p:pic>
        <p:nvPicPr>
          <p:cNvPr id="10957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6663" y="4580597"/>
            <a:ext cx="2605087" cy="2120241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29" name="TextBox 28"/>
          <p:cNvSpPr txBox="1"/>
          <p:nvPr/>
        </p:nvSpPr>
        <p:spPr>
          <a:xfrm>
            <a:off x="6648450" y="6334125"/>
            <a:ext cx="23047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dirty="0" smtClean="0">
                <a:solidFill>
                  <a:srgbClr val="FFFF00"/>
                </a:solidFill>
                <a:latin typeface="Calibri" pitchFamily="34" charset="0"/>
              </a:rPr>
              <a:t>Pictures </a:t>
            </a:r>
            <a:r>
              <a:rPr lang="en-GB" sz="1200" dirty="0" err="1" smtClean="0">
                <a:solidFill>
                  <a:srgbClr val="FFFF00"/>
                </a:solidFill>
                <a:latin typeface="Calibri" pitchFamily="34" charset="0"/>
              </a:rPr>
              <a:t>courtesty</a:t>
            </a:r>
            <a:r>
              <a:rPr lang="en-GB" sz="1200" dirty="0" smtClean="0">
                <a:solidFill>
                  <a:srgbClr val="FFFF00"/>
                </a:solidFill>
                <a:latin typeface="Calibri" pitchFamily="34" charset="0"/>
              </a:rPr>
              <a:t> of MIT/C-MOD</a:t>
            </a:r>
            <a:endParaRPr lang="en-US" sz="1200" dirty="0">
              <a:solidFill>
                <a:srgbClr val="FFFF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861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95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95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9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95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95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9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8" grpId="0"/>
      <p:bldP spid="21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3035744" y="2139804"/>
            <a:ext cx="6346394" cy="4141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tx1">
                <a:alpha val="40000"/>
              </a:schemeClr>
            </a:glow>
          </a:effectLst>
        </p:spPr>
      </p:pic>
      <p:sp>
        <p:nvSpPr>
          <p:cNvPr id="21506" name="TextBox 12"/>
          <p:cNvSpPr txBox="1">
            <a:spLocks noChangeArrowheads="1"/>
          </p:cNvSpPr>
          <p:nvPr/>
        </p:nvSpPr>
        <p:spPr bwMode="auto">
          <a:xfrm>
            <a:off x="2962082" y="0"/>
            <a:ext cx="322280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4400" b="1" dirty="0" smtClean="0">
                <a:solidFill>
                  <a:srgbClr val="FFFF00"/>
                </a:solidFill>
                <a:latin typeface="Calibri" pitchFamily="34" charset="0"/>
              </a:rPr>
              <a:t>The </a:t>
            </a:r>
            <a:r>
              <a:rPr lang="en-GB" sz="4400" b="1" dirty="0" err="1" smtClean="0">
                <a:solidFill>
                  <a:srgbClr val="FFFF00"/>
                </a:solidFill>
                <a:latin typeface="Calibri" pitchFamily="34" charset="0"/>
              </a:rPr>
              <a:t>tokamak</a:t>
            </a:r>
            <a:endParaRPr lang="en-US" sz="44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14549" y="685711"/>
            <a:ext cx="51244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u="sng" dirty="0" err="1" smtClean="0">
                <a:solidFill>
                  <a:srgbClr val="FFFF00"/>
                </a:solidFill>
                <a:latin typeface="Calibri" pitchFamily="34" charset="0"/>
              </a:rPr>
              <a:t>To</a:t>
            </a:r>
            <a:r>
              <a:rPr lang="en-US" sz="2000" b="1" dirty="0" err="1" smtClean="0">
                <a:solidFill>
                  <a:srgbClr val="FFFF00"/>
                </a:solidFill>
                <a:latin typeface="Calibri" pitchFamily="34" charset="0"/>
              </a:rPr>
              <a:t>roidalnaya</a:t>
            </a:r>
            <a:r>
              <a:rPr lang="en-US" sz="2000" b="1" dirty="0" smtClean="0">
                <a:solidFill>
                  <a:srgbClr val="FFFF00"/>
                </a:solidFill>
                <a:latin typeface="Calibri" pitchFamily="34" charset="0"/>
              </a:rPr>
              <a:t> </a:t>
            </a:r>
            <a:r>
              <a:rPr lang="en-US" sz="2400" b="1" u="sng" dirty="0" err="1" smtClean="0">
                <a:solidFill>
                  <a:srgbClr val="FFFF00"/>
                </a:solidFill>
                <a:latin typeface="Calibri" pitchFamily="34" charset="0"/>
              </a:rPr>
              <a:t>Ka</a:t>
            </a:r>
            <a:r>
              <a:rPr lang="en-US" sz="2000" b="1" dirty="0" err="1" smtClean="0">
                <a:solidFill>
                  <a:srgbClr val="FFFF00"/>
                </a:solidFill>
                <a:latin typeface="Calibri" pitchFamily="34" charset="0"/>
              </a:rPr>
              <a:t>mera</a:t>
            </a:r>
            <a:r>
              <a:rPr lang="en-US" sz="2000" b="1" dirty="0" smtClean="0">
                <a:solidFill>
                  <a:srgbClr val="FFFF00"/>
                </a:solidFill>
                <a:latin typeface="Calibri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Calibri" pitchFamily="34" charset="0"/>
              </a:rPr>
              <a:t>i</a:t>
            </a:r>
            <a:r>
              <a:rPr lang="en-US" sz="2000" b="1" dirty="0" smtClean="0">
                <a:solidFill>
                  <a:srgbClr val="FFFF00"/>
                </a:solidFill>
                <a:latin typeface="Calibri" pitchFamily="34" charset="0"/>
              </a:rPr>
              <a:t> </a:t>
            </a:r>
            <a:r>
              <a:rPr lang="en-US" sz="2400" b="1" u="sng" dirty="0" err="1" smtClean="0">
                <a:solidFill>
                  <a:srgbClr val="FFFF00"/>
                </a:solidFill>
                <a:latin typeface="Calibri" pitchFamily="34" charset="0"/>
              </a:rPr>
              <a:t>Ma</a:t>
            </a:r>
            <a:r>
              <a:rPr lang="en-US" sz="2000" b="1" dirty="0" err="1" smtClean="0">
                <a:solidFill>
                  <a:srgbClr val="FFFF00"/>
                </a:solidFill>
                <a:latin typeface="Calibri" pitchFamily="34" charset="0"/>
              </a:rPr>
              <a:t>gnitnaya</a:t>
            </a:r>
            <a:r>
              <a:rPr lang="en-US" sz="2000" b="1" dirty="0" smtClean="0">
                <a:solidFill>
                  <a:srgbClr val="FFFF00"/>
                </a:solidFill>
                <a:latin typeface="Calibri" pitchFamily="34" charset="0"/>
              </a:rPr>
              <a:t> </a:t>
            </a:r>
            <a:r>
              <a:rPr lang="en-US" sz="2400" b="1" u="sng" dirty="0" err="1" smtClean="0">
                <a:solidFill>
                  <a:srgbClr val="FFFF00"/>
                </a:solidFill>
                <a:latin typeface="Calibri" pitchFamily="34" charset="0"/>
              </a:rPr>
              <a:t>K</a:t>
            </a:r>
            <a:r>
              <a:rPr lang="en-US" sz="2000" b="1" dirty="0" err="1" smtClean="0">
                <a:solidFill>
                  <a:srgbClr val="FFFF00"/>
                </a:solidFill>
                <a:latin typeface="Calibri" pitchFamily="34" charset="0"/>
              </a:rPr>
              <a:t>atushka</a:t>
            </a:r>
            <a:endParaRPr lang="en-US" sz="2000" b="1" dirty="0" smtClean="0">
              <a:solidFill>
                <a:srgbClr val="FFFF00"/>
              </a:solidFill>
              <a:latin typeface="Calibri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FF00"/>
                </a:solidFill>
                <a:latin typeface="Calibri" pitchFamily="34" charset="0"/>
              </a:rPr>
              <a:t>(Toroidal Chamber and Magnetic Coil)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52900" y="1574800"/>
            <a:ext cx="1735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 dirty="0" smtClean="0">
                <a:solidFill>
                  <a:srgbClr val="FFFFFF"/>
                </a:solidFill>
                <a:latin typeface="Calibri" pitchFamily="34" charset="0"/>
              </a:rPr>
              <a:t>Central solenoid</a:t>
            </a:r>
            <a:endParaRPr lang="en-US" b="1" dirty="0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8" name="Straight Arrow Connector 7"/>
          <p:cNvCxnSpPr>
            <a:stCxn id="6" idx="2"/>
          </p:cNvCxnSpPr>
          <p:nvPr/>
        </p:nvCxnSpPr>
        <p:spPr bwMode="auto">
          <a:xfrm flipH="1">
            <a:off x="4178300" y="1944132"/>
            <a:ext cx="842402" cy="1027668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oval" w="lg" len="lg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228600" y="6399768"/>
            <a:ext cx="2443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 dirty="0" err="1" smtClean="0">
                <a:solidFill>
                  <a:srgbClr val="FFFFFF"/>
                </a:solidFill>
                <a:latin typeface="Calibri" pitchFamily="34" charset="0"/>
              </a:rPr>
              <a:t>Toroidal</a:t>
            </a:r>
            <a:r>
              <a:rPr lang="en-GB" b="1" dirty="0" smtClean="0">
                <a:solidFill>
                  <a:srgbClr val="FFFFFF"/>
                </a:solidFill>
                <a:latin typeface="Calibri" pitchFamily="34" charset="0"/>
              </a:rPr>
              <a:t> plasma current</a:t>
            </a:r>
            <a:endParaRPr lang="en-US" b="1" dirty="0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14" name="Straight Arrow Connector 13"/>
          <p:cNvCxnSpPr>
            <a:stCxn id="13" idx="0"/>
          </p:cNvCxnSpPr>
          <p:nvPr/>
        </p:nvCxnSpPr>
        <p:spPr bwMode="auto">
          <a:xfrm flipV="1">
            <a:off x="1450153" y="4533900"/>
            <a:ext cx="2207447" cy="1865868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oval" w="lg" len="lg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647700" y="1624568"/>
            <a:ext cx="2367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 dirty="0" err="1" smtClean="0">
                <a:solidFill>
                  <a:srgbClr val="FFFFFF"/>
                </a:solidFill>
                <a:latin typeface="Calibri" pitchFamily="34" charset="0"/>
              </a:rPr>
              <a:t>Poloidal</a:t>
            </a:r>
            <a:r>
              <a:rPr lang="en-GB" b="1" dirty="0" smtClean="0">
                <a:solidFill>
                  <a:srgbClr val="FFFFFF"/>
                </a:solidFill>
                <a:latin typeface="Calibri" pitchFamily="34" charset="0"/>
              </a:rPr>
              <a:t> magnetic field</a:t>
            </a:r>
            <a:endParaRPr lang="en-US" b="1" dirty="0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20" name="Straight Arrow Connector 19"/>
          <p:cNvCxnSpPr>
            <a:stCxn id="18" idx="2"/>
          </p:cNvCxnSpPr>
          <p:nvPr/>
        </p:nvCxnSpPr>
        <p:spPr bwMode="auto">
          <a:xfrm>
            <a:off x="1831422" y="1993900"/>
            <a:ext cx="1102278" cy="182880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oval" w="lg" len="lg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6578600" y="1649968"/>
            <a:ext cx="2364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 dirty="0" err="1" smtClean="0">
                <a:solidFill>
                  <a:srgbClr val="FFFFFF"/>
                </a:solidFill>
                <a:latin typeface="Calibri" pitchFamily="34" charset="0"/>
              </a:rPr>
              <a:t>Toroidal</a:t>
            </a:r>
            <a:r>
              <a:rPr lang="en-GB" b="1" dirty="0" smtClean="0">
                <a:solidFill>
                  <a:srgbClr val="FFFFFF"/>
                </a:solidFill>
                <a:latin typeface="Calibri" pitchFamily="34" charset="0"/>
              </a:rPr>
              <a:t> magnetic field</a:t>
            </a:r>
            <a:endParaRPr lang="en-US" b="1" dirty="0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25" name="Straight Arrow Connector 24"/>
          <p:cNvCxnSpPr>
            <a:stCxn id="24" idx="2"/>
          </p:cNvCxnSpPr>
          <p:nvPr/>
        </p:nvCxnSpPr>
        <p:spPr bwMode="auto">
          <a:xfrm flipH="1">
            <a:off x="5778500" y="2019300"/>
            <a:ext cx="1982315" cy="229870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oval" w="lg" len="lg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5473700" y="6399768"/>
            <a:ext cx="1906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 dirty="0" err="1" smtClean="0">
                <a:solidFill>
                  <a:srgbClr val="FFFFFF"/>
                </a:solidFill>
                <a:latin typeface="Calibri" pitchFamily="34" charset="0"/>
              </a:rPr>
              <a:t>Toroidal</a:t>
            </a:r>
            <a:r>
              <a:rPr lang="en-GB" b="1" dirty="0" smtClean="0">
                <a:solidFill>
                  <a:srgbClr val="FFFFFF"/>
                </a:solidFill>
                <a:latin typeface="Calibri" pitchFamily="34" charset="0"/>
              </a:rPr>
              <a:t> field coils</a:t>
            </a:r>
            <a:endParaRPr lang="en-US" b="1" dirty="0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32" name="Straight Arrow Connector 31"/>
          <p:cNvCxnSpPr>
            <a:stCxn id="31" idx="0"/>
          </p:cNvCxnSpPr>
          <p:nvPr/>
        </p:nvCxnSpPr>
        <p:spPr bwMode="auto">
          <a:xfrm flipH="1" flipV="1">
            <a:off x="5854700" y="5715000"/>
            <a:ext cx="572210" cy="684768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oval" w="lg" len="lg"/>
          </a:ln>
          <a:effectLst/>
        </p:spPr>
      </p:cxnSp>
      <p:sp>
        <p:nvSpPr>
          <p:cNvPr id="40" name="TextBox 39"/>
          <p:cNvSpPr txBox="1"/>
          <p:nvPr/>
        </p:nvSpPr>
        <p:spPr>
          <a:xfrm>
            <a:off x="8012585" y="3948668"/>
            <a:ext cx="1182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 dirty="0" err="1" smtClean="0">
                <a:solidFill>
                  <a:srgbClr val="FFFFFF"/>
                </a:solidFill>
                <a:latin typeface="Calibri" pitchFamily="34" charset="0"/>
              </a:rPr>
              <a:t>Poloidal</a:t>
            </a:r>
            <a:r>
              <a:rPr lang="en-GB" b="1" dirty="0" smtClean="0">
                <a:solidFill>
                  <a:srgbClr val="FFFFFF"/>
                </a:solidFill>
                <a:latin typeface="Calibri" pitchFamily="34" charset="0"/>
              </a:rPr>
              <a:t> field coils</a:t>
            </a:r>
            <a:endParaRPr lang="en-US" b="1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906070" y="5790168"/>
            <a:ext cx="2923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b="1" dirty="0" smtClean="0">
                <a:solidFill>
                  <a:srgbClr val="FF0000"/>
                </a:solidFill>
                <a:latin typeface="Calibri" pitchFamily="34" charset="0"/>
              </a:rPr>
              <a:t>Helical magnetic field</a:t>
            </a:r>
            <a:endParaRPr lang="en-US" sz="24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cxnSp>
        <p:nvCxnSpPr>
          <p:cNvPr id="42" name="Straight Arrow Connector 41"/>
          <p:cNvCxnSpPr>
            <a:stCxn id="40" idx="1"/>
          </p:cNvCxnSpPr>
          <p:nvPr/>
        </p:nvCxnSpPr>
        <p:spPr bwMode="auto">
          <a:xfrm flipH="1" flipV="1">
            <a:off x="7137400" y="3683000"/>
            <a:ext cx="875185" cy="588834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oval" w="lg" len="lg"/>
          </a:ln>
          <a:effectLst/>
        </p:spPr>
      </p:cxnSp>
      <p:cxnSp>
        <p:nvCxnSpPr>
          <p:cNvPr id="44" name="Straight Arrow Connector 43"/>
          <p:cNvCxnSpPr>
            <a:stCxn id="40" idx="1"/>
          </p:cNvCxnSpPr>
          <p:nvPr/>
        </p:nvCxnSpPr>
        <p:spPr bwMode="auto">
          <a:xfrm flipH="1">
            <a:off x="6794500" y="4271834"/>
            <a:ext cx="1218085" cy="1570166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oval" w="lg" len="lg"/>
          </a:ln>
          <a:effectLst/>
        </p:spPr>
      </p:cxnSp>
      <p:cxnSp>
        <p:nvCxnSpPr>
          <p:cNvPr id="47" name="Straight Arrow Connector 46"/>
          <p:cNvCxnSpPr>
            <a:stCxn id="41" idx="0"/>
          </p:cNvCxnSpPr>
          <p:nvPr/>
        </p:nvCxnSpPr>
        <p:spPr bwMode="auto">
          <a:xfrm flipV="1">
            <a:off x="4367817" y="4064000"/>
            <a:ext cx="26383" cy="1726168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oval" w="lg" len="lg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129600" y="3042533"/>
            <a:ext cx="24453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 dirty="0" smtClean="0">
                <a:solidFill>
                  <a:srgbClr val="FFFF00"/>
                </a:solidFill>
                <a:latin typeface="Calibri" pitchFamily="34" charset="0"/>
              </a:rPr>
              <a:t>1950 </a:t>
            </a:r>
            <a:r>
              <a:rPr lang="en-GB" b="1" dirty="0" smtClean="0">
                <a:solidFill>
                  <a:srgbClr val="FFFF00"/>
                </a:solidFill>
                <a:latin typeface="Calibri" pitchFamily="34" charset="0"/>
                <a:sym typeface="Wingdings" panose="05000000000000000000" pitchFamily="2" charset="2"/>
              </a:rPr>
              <a:t> Sakharov &amp; Tamm</a:t>
            </a:r>
            <a:r>
              <a:rPr lang="en-GB" b="1" dirty="0" smtClean="0">
                <a:solidFill>
                  <a:srgbClr val="FFFF00"/>
                </a:solidFill>
                <a:latin typeface="Calibri" pitchFamily="34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b="1" dirty="0" smtClean="0">
              <a:solidFill>
                <a:srgbClr val="FFFF00"/>
              </a:solidFill>
              <a:latin typeface="Calibri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 dirty="0" smtClean="0">
                <a:solidFill>
                  <a:srgbClr val="FFFF00"/>
                </a:solidFill>
                <a:latin typeface="Calibri" pitchFamily="34" charset="0"/>
              </a:rPr>
              <a:t>1951 </a:t>
            </a:r>
            <a:r>
              <a:rPr lang="en-GB" b="1" dirty="0" smtClean="0">
                <a:solidFill>
                  <a:srgbClr val="FFFF00"/>
                </a:solidFill>
                <a:latin typeface="Calibri" pitchFamily="34" charset="0"/>
                <a:sym typeface="Wingdings" panose="05000000000000000000" pitchFamily="2" charset="2"/>
              </a:rPr>
              <a:t> </a:t>
            </a:r>
            <a:r>
              <a:rPr lang="en-GB" b="1" dirty="0" err="1" smtClean="0">
                <a:solidFill>
                  <a:srgbClr val="FFFF00"/>
                </a:solidFill>
                <a:latin typeface="Calibri" pitchFamily="34" charset="0"/>
                <a:sym typeface="Wingdings" panose="05000000000000000000" pitchFamily="2" charset="2"/>
              </a:rPr>
              <a:t>Kurchatov</a:t>
            </a:r>
            <a:r>
              <a:rPr lang="en-GB" b="1" dirty="0" smtClean="0">
                <a:solidFill>
                  <a:srgbClr val="FFFF00"/>
                </a:solidFill>
                <a:latin typeface="Calibri" pitchFamily="34" charset="0"/>
                <a:sym typeface="Wingdings" panose="05000000000000000000" pitchFamily="2" charset="2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b="1" dirty="0">
              <a:solidFill>
                <a:srgbClr val="FFFF00"/>
              </a:solidFill>
              <a:latin typeface="Calibri" pitchFamily="34" charset="0"/>
              <a:sym typeface="Wingdings" panose="05000000000000000000" pitchFamily="2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 dirty="0" smtClean="0">
                <a:solidFill>
                  <a:srgbClr val="FFFF00"/>
                </a:solidFill>
                <a:latin typeface="Calibri" pitchFamily="34" charset="0"/>
                <a:sym typeface="Wingdings" panose="05000000000000000000" pitchFamily="2" charset="2"/>
              </a:rPr>
              <a:t>1968 The Russians achieved </a:t>
            </a:r>
            <a:r>
              <a:rPr lang="en-GB" b="1" dirty="0" err="1" smtClean="0">
                <a:solidFill>
                  <a:srgbClr val="FFFF00"/>
                </a:solidFill>
                <a:latin typeface="Calibri" pitchFamily="34" charset="0"/>
                <a:sym typeface="Wingdings" panose="05000000000000000000" pitchFamily="2" charset="2"/>
              </a:rPr>
              <a:t>keV</a:t>
            </a:r>
            <a:endParaRPr lang="en-US" b="1" dirty="0">
              <a:solidFill>
                <a:srgbClr val="FFFF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519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11111E-6 L -0.25 1.11111E-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8" grpId="0"/>
      <p:bldP spid="24" grpId="0"/>
      <p:bldP spid="31" grpId="0"/>
      <p:bldP spid="40" grpId="0"/>
      <p:bldP spid="41" grpId="0"/>
      <p:bldP spid="21" grpId="0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2_F4E_ppt_template_2012">
  <a:themeElements>
    <a:clrScheme name="F4E_colors">
      <a:dk1>
        <a:srgbClr val="000000"/>
      </a:dk1>
      <a:lt1>
        <a:srgbClr val="FFFFFF"/>
      </a:lt1>
      <a:dk2>
        <a:srgbClr val="1C3F94"/>
      </a:dk2>
      <a:lt2>
        <a:srgbClr val="FFC61E"/>
      </a:lt2>
      <a:accent1>
        <a:srgbClr val="ADE8FE"/>
      </a:accent1>
      <a:accent2>
        <a:srgbClr val="81D9FD"/>
      </a:accent2>
      <a:accent3>
        <a:srgbClr val="2CB1EC"/>
      </a:accent3>
      <a:accent4>
        <a:srgbClr val="007DC5"/>
      </a:accent4>
      <a:accent5>
        <a:srgbClr val="1C3F94"/>
      </a:accent5>
      <a:accent6>
        <a:srgbClr val="001E60"/>
      </a:accent6>
      <a:hlink>
        <a:srgbClr val="FFC61E"/>
      </a:hlink>
      <a:folHlink>
        <a:srgbClr val="FFC61E"/>
      </a:folHlink>
    </a:clrScheme>
    <a:fontScheme name="F4E_font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3F296A"/>
      </a:dk2>
      <a:lt2>
        <a:srgbClr val="EBEBEB"/>
      </a:lt2>
      <a:accent1>
        <a:srgbClr val="E84574"/>
      </a:accent1>
      <a:accent2>
        <a:srgbClr val="798FF2"/>
      </a:accent2>
      <a:accent3>
        <a:srgbClr val="95C369"/>
      </a:accent3>
      <a:accent4>
        <a:srgbClr val="EE875A"/>
      </a:accent4>
      <a:accent5>
        <a:srgbClr val="C363E8"/>
      </a:accent5>
      <a:accent6>
        <a:srgbClr val="6AADC8"/>
      </a:accent6>
      <a:hlink>
        <a:srgbClr val="FE80C7"/>
      </a:hlink>
      <a:folHlink>
        <a:srgbClr val="FBA3EC"/>
      </a:folHlink>
    </a:clrScheme>
    <a:fontScheme name="Celestial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elestial" id="{C4BB2A3D-0E93-4C5F-B0D2-9D3FCE089CC5}" vid="{61DDDE80-2DFA-4F2A-B66F-72059846BDA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68DA6C47D64946A34D2AA5081C2DCF" ma:contentTypeVersion="1" ma:contentTypeDescription="Create a new document." ma:contentTypeScope="" ma:versionID="5d0da26f67d5b78414747ef07a52c4ce">
  <xsd:schema xmlns:xsd="http://www.w3.org/2001/XMLSchema" xmlns:p="http://schemas.microsoft.com/office/2006/metadata/properties" xmlns:ns1="http://schemas.microsoft.com/sharepoint/v3" targetNamespace="http://schemas.microsoft.com/office/2006/metadata/properties" ma:root="true" ma:fieldsID="949202dcc3c1780e91e58fb2af340b1d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http://schemas.microsoft.com/sharepoint/v3" elementFormDefault="qualified">
    <xsd:import namespace="http://schemas.microsoft.com/office/2006/documentManagement/types"/>
    <xsd:element name="PublishingStartDate" ma:index="8" nillable="true" ma:displayName="Scheduling Start Date" ma:internalName="PublishingStartDate">
      <xsd:simpleType>
        <xsd:restriction base="dms:Unknown"/>
      </xsd:simpleType>
    </xsd:element>
    <xsd:element name="PublishingExpirationDate" ma:index="9" nillable="true" ma:displayName="Scheduling End Dat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p:properties xmlns:p="http://schemas.microsoft.com/office/2006/metadata/properties" xmlns:xsi="http://www.w3.org/2001/XMLSchema-instance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15636151-BDC6-46A5-BEDA-04691D10146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C2065EE-21CA-434D-A9B7-3D1EC9980FF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4333DE14-9476-4E14-A6BB-FB7183196775}">
  <ds:schemaRefs>
    <ds:schemaRef ds:uri="http://schemas.openxmlformats.org/package/2006/metadata/core-properties"/>
    <ds:schemaRef ds:uri="http://schemas.microsoft.com/office/2006/documentManagement/types"/>
    <ds:schemaRef ds:uri="http://purl.org/dc/terms/"/>
    <ds:schemaRef ds:uri="http://schemas.microsoft.com/sharepoint/v3"/>
    <ds:schemaRef ds:uri="http://purl.org/dc/elements/1.1/"/>
    <ds:schemaRef ds:uri="http://www.w3.org/XML/1998/namespace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F4E_ppt_template</Template>
  <TotalTime>921</TotalTime>
  <Words>793</Words>
  <Application>Microsoft Macintosh PowerPoint</Application>
  <PresentationFormat>On-screen Show (4:3)</PresentationFormat>
  <Paragraphs>128</Paragraphs>
  <Slides>14</Slides>
  <Notes>14</Notes>
  <HiddenSlides>0</HiddenSlides>
  <MMClips>2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2_F4E_ppt_template_2012</vt:lpstr>
      <vt:lpstr>Celestial</vt:lpstr>
      <vt:lpstr>Photo Editor Photo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F4E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Cabrita Neto Andre (F4E)</dc:creator>
  <cp:lastModifiedBy>Gianmaria De Tommasi</cp:lastModifiedBy>
  <cp:revision>106</cp:revision>
  <dcterms:created xsi:type="dcterms:W3CDTF">2014-11-27T10:24:44Z</dcterms:created>
  <dcterms:modified xsi:type="dcterms:W3CDTF">2015-12-02T09:18:59Z</dcterms:modified>
</cp:coreProperties>
</file>